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61" r:id="rId6"/>
    <p:sldId id="266" r:id="rId7"/>
    <p:sldId id="282" r:id="rId8"/>
    <p:sldId id="264" r:id="rId9"/>
    <p:sldId id="265" r:id="rId10"/>
    <p:sldId id="260" r:id="rId11"/>
    <p:sldId id="259" r:id="rId12"/>
    <p:sldId id="281" r:id="rId13"/>
    <p:sldId id="262" r:id="rId14"/>
    <p:sldId id="273" r:id="rId15"/>
    <p:sldId id="283" r:id="rId16"/>
    <p:sldId id="274" r:id="rId17"/>
    <p:sldId id="284" r:id="rId18"/>
    <p:sldId id="271" r:id="rId19"/>
    <p:sldId id="27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BDDB1-455F-4090-BDB3-9D13C639CEC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A0BF-106F-4493-8442-ED121531C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8BA5-3100-45D9-A7A0-D2326FBC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8E832-5408-45A2-AA1C-D13796272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7B90F-1371-44DB-8F34-AF560B5C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8D0D-C58F-4400-8AFE-71F73F92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F4D5-366A-4C42-AC84-C6A0EC35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1817-3693-4790-A255-DF2107A8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36D8D-61BD-46F1-8602-C73D0839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66255-769B-464C-8842-CAA880F7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71597-6947-4C7B-8F62-988E2D43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A0EEB-971D-4759-B5B9-DAF597C0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0103F-35AC-4383-9891-CA6E63905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A5D89-D068-477F-8A04-13FE47ABE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4D96-7CC4-4E23-B13D-203EE1AC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D30F-3538-4FDA-BC0D-A931CF2E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B328-B018-44D3-934D-3A7653C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3329-F83D-4304-8397-28789945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9B96-BD94-4BC4-82EE-F20709EB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FA1D-CD60-4A9D-8265-753AFFD1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63FE-A112-4654-8A77-72CE31B8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6B73D-2AB1-43FF-BC1D-2C29FEA4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7BD8-E89E-473F-9D81-C896CC80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97E4-2773-471A-A711-2EA8547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8A16-9C04-41BE-BDD0-5DAB7BD8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6B-77A7-48C4-A8CF-1A689E5E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1F1F7-C628-4CB2-9A1E-4F40A675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49A8-6338-4DD6-A71D-64D4A680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ECBA-BE1E-4EB1-A626-3B010EE79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D8052-FAC8-4722-BC37-43ABD7F0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25514-812E-4918-96C6-41BE8E90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4455D-39BD-4359-B62E-0057975A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0D50-8ED5-4370-88B0-11034432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C011-F7FF-45AB-8003-A64C150E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58388-AEFF-4422-A822-58EF5C78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4232F-7B4D-4940-8110-B00C52D8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B034A-EC8D-45ED-B265-81D46C3C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61044-0595-4D7B-A24F-B298C5C5E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6007D-0633-4358-9BC7-B0D5C6BA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ED255-52A9-4AD6-B5EF-E1A6A90D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6CA54-6874-4D1E-9A4B-80323AB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7BB4-A5E0-45A3-A6D6-320574A1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DDEAF-D70B-4125-BC83-F39F010B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CDEF-776E-4CB2-A720-36E35570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27B8C-ECDD-4AC4-AC84-9FA4B370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55E21-525A-4471-86D8-3B011D87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B0924-BC67-44BF-A611-5513BDF1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3F88B-F0E5-4846-A5F5-88181489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6B17-550A-4BED-B4B6-4399A5F1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BC86C-F361-4A42-BC4F-BEC43C11B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D3D2B-FCC2-4F70-9BC8-BED8DE7DE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704D-BBEA-49F8-9CE0-7C8EB53F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0FDD3-D8A9-42B3-A9F7-545E0BE8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8255-0807-46AE-B4C8-09171E87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F227-F47B-40FA-AB01-CF2AD75C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FB55-DDD3-4DBF-9A4E-18E63F8E6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B352-5535-4378-AE81-E420E0AA3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A4249-7E1A-42B2-BB37-BA8020D4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3FA4-A09A-491C-92A7-0B8336C9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D03CA-5B42-4241-86D4-FCBA8A10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550A9-1778-4AF1-BE59-E8245FAD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9FCA3-7F5B-43FD-9062-5F15EF8A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D204-284A-4CEA-913A-1E2F4E8A6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71E0-68D1-4B24-AB89-CA3D60F73FF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40CA-2205-4132-8785-0DADF9B84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1F10-9FB3-4C80-9D26-DFB1AACE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EC84-E7A5-422A-BC40-3F9AC430B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 rot="304407">
            <a:off x="7058803" y="4837905"/>
            <a:ext cx="32796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rgbClr val="FF3300"/>
                </a:solidFill>
              </a:rPr>
              <a:t>ক্লাস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57B487-C65A-4287-9BBD-E281F71C9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07" y="144380"/>
            <a:ext cx="2143125" cy="2377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2A328E-AB22-4C6E-872D-4ABC6823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680" y="144379"/>
            <a:ext cx="2143125" cy="2377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8CD72-1E95-40F3-8902-64BC36683875}"/>
              </a:ext>
            </a:extLst>
          </p:cNvPr>
          <p:cNvSpPr txBox="1"/>
          <p:nvPr/>
        </p:nvSpPr>
        <p:spPr>
          <a:xfrm rot="1989810">
            <a:off x="-91332" y="2829876"/>
            <a:ext cx="73883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মাল্টিমিডিয়া</a:t>
            </a:r>
            <a:endParaRPr lang="en-US" sz="9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E8CA02-79C5-4E59-B002-098316AB7A37}"/>
              </a:ext>
            </a:extLst>
          </p:cNvPr>
          <p:cNvGrpSpPr/>
          <p:nvPr/>
        </p:nvGrpSpPr>
        <p:grpSpPr>
          <a:xfrm>
            <a:off x="8299157" y="448511"/>
            <a:ext cx="3650289" cy="4574250"/>
            <a:chOff x="1064773" y="3256015"/>
            <a:chExt cx="3362794" cy="44297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FD472F-4E47-4452-BDDF-9074222DB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73" y="3256015"/>
              <a:ext cx="3362794" cy="44297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BA8910-E23B-4EDA-A167-D19D2899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662" y="3702239"/>
              <a:ext cx="616193" cy="591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9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0A4F693-B7A2-4A55-B088-5C6AABFD140D}"/>
              </a:ext>
            </a:extLst>
          </p:cNvPr>
          <p:cNvSpPr/>
          <p:nvPr/>
        </p:nvSpPr>
        <p:spPr>
          <a:xfrm>
            <a:off x="14981314" y="4490919"/>
            <a:ext cx="593993" cy="79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5FC7482-7459-4D8D-980B-D187A78E6076}"/>
              </a:ext>
            </a:extLst>
          </p:cNvPr>
          <p:cNvCxnSpPr>
            <a:cxnSpLocks/>
          </p:cNvCxnSpPr>
          <p:nvPr/>
        </p:nvCxnSpPr>
        <p:spPr>
          <a:xfrm>
            <a:off x="15277475" y="4490919"/>
            <a:ext cx="0" cy="79260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Arrow: Circular 69">
            <a:extLst>
              <a:ext uri="{FF2B5EF4-FFF2-40B4-BE49-F238E27FC236}">
                <a16:creationId xmlns:a16="http://schemas.microsoft.com/office/drawing/2014/main" id="{A40F4294-6C05-4A03-8356-F3C94211A084}"/>
              </a:ext>
            </a:extLst>
          </p:cNvPr>
          <p:cNvSpPr/>
          <p:nvPr/>
        </p:nvSpPr>
        <p:spPr>
          <a:xfrm rot="16200000">
            <a:off x="15167324" y="4733308"/>
            <a:ext cx="174482" cy="345213"/>
          </a:xfrm>
          <a:prstGeom prst="circular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6EE706-1507-4132-9C73-890FD2E3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8" y="2918105"/>
            <a:ext cx="1905744" cy="3145627"/>
          </a:xfrm>
          <a:prstGeom prst="rect">
            <a:avLst/>
          </a:prstGeom>
        </p:spPr>
      </p:pic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FB8B9211-8B58-4548-BC96-11408266FF9F}"/>
              </a:ext>
            </a:extLst>
          </p:cNvPr>
          <p:cNvSpPr/>
          <p:nvPr/>
        </p:nvSpPr>
        <p:spPr>
          <a:xfrm rot="18498895">
            <a:off x="303907" y="116627"/>
            <a:ext cx="2825491" cy="2942909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18F65-81CB-4498-80C9-8E4733F21588}"/>
              </a:ext>
            </a:extLst>
          </p:cNvPr>
          <p:cNvSpPr txBox="1"/>
          <p:nvPr/>
        </p:nvSpPr>
        <p:spPr>
          <a:xfrm>
            <a:off x="-151155" y="1048744"/>
            <a:ext cx="3616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পাশাপাশি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দুইটি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গ্লাসে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জুসের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পরিমাণ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---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57011B-D990-4071-B468-8C237E394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7628" y="3152642"/>
            <a:ext cx="1799314" cy="333206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C48934-3AD6-4964-877B-C249875CB83C}"/>
              </a:ext>
            </a:extLst>
          </p:cNvPr>
          <p:cNvSpPr txBox="1"/>
          <p:nvPr/>
        </p:nvSpPr>
        <p:spPr>
          <a:xfrm>
            <a:off x="5240157" y="5107300"/>
            <a:ext cx="190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সমান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নয়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42E6A123-89C7-4E76-8F09-2269B3AAC5B2}"/>
              </a:ext>
            </a:extLst>
          </p:cNvPr>
          <p:cNvSpPr/>
          <p:nvPr/>
        </p:nvSpPr>
        <p:spPr>
          <a:xfrm rot="17593521">
            <a:off x="604255" y="-104384"/>
            <a:ext cx="2440087" cy="3199083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40C4AB-D760-40B4-A401-F8A6EF416C05}"/>
              </a:ext>
            </a:extLst>
          </p:cNvPr>
          <p:cNvSpPr txBox="1"/>
          <p:nvPr/>
        </p:nvSpPr>
        <p:spPr>
          <a:xfrm rot="254324">
            <a:off x="-43548" y="808624"/>
            <a:ext cx="3616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তাহলে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পাশাপাশি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চিত্রে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কী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পার্থক্য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রয়েছে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74E0D7-04BA-49D1-87E4-22D504720A51}"/>
              </a:ext>
            </a:extLst>
          </p:cNvPr>
          <p:cNvSpPr txBox="1"/>
          <p:nvPr/>
        </p:nvSpPr>
        <p:spPr>
          <a:xfrm>
            <a:off x="4959668" y="5283520"/>
            <a:ext cx="2511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হ্যাঁ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,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পার্থক্য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রয়েছে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CF4D6F-E6BF-41F0-841F-A60E230C565B}"/>
              </a:ext>
            </a:extLst>
          </p:cNvPr>
          <p:cNvSpPr txBox="1"/>
          <p:nvPr/>
        </p:nvSpPr>
        <p:spPr>
          <a:xfrm>
            <a:off x="1345933" y="1495158"/>
            <a:ext cx="1018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একটি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গ্লাসে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জুস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কম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আর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একটি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গ্লাসে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জুস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বেশি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রয়েছে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74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24766 -0.00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-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26953 -0.047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5" grpId="0"/>
      <p:bldP spid="35" grpId="1"/>
      <p:bldP spid="38" grpId="0"/>
      <p:bldP spid="38" grpId="1"/>
      <p:bldP spid="39" grpId="0" animBg="1"/>
      <p:bldP spid="39" grpId="1" animBg="1"/>
      <p:bldP spid="41" grpId="0"/>
      <p:bldP spid="41" grpId="1"/>
      <p:bldP spid="42" grpId="0"/>
      <p:bldP spid="42" grpId="1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232C1-F89A-4A47-9193-B9BE27EBC1C7}"/>
              </a:ext>
            </a:extLst>
          </p:cNvPr>
          <p:cNvSpPr txBox="1"/>
          <p:nvPr/>
        </p:nvSpPr>
        <p:spPr>
          <a:xfrm>
            <a:off x="1617129" y="322495"/>
            <a:ext cx="807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বরফের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টুকরার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সংখ্যা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কোন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দিকে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বেশি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</a:rPr>
              <a:t>  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2BFE-7353-4D06-B4BB-FAA9EA299277}"/>
              </a:ext>
            </a:extLst>
          </p:cNvPr>
          <p:cNvSpPr txBox="1"/>
          <p:nvPr/>
        </p:nvSpPr>
        <p:spPr>
          <a:xfrm>
            <a:off x="1968864" y="5870900"/>
            <a:ext cx="24264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ডান</a:t>
            </a:r>
            <a:r>
              <a:rPr lang="en-US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দিকে</a:t>
            </a:r>
            <a:r>
              <a:rPr lang="en-US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বেশি</a:t>
            </a:r>
            <a:endParaRPr lang="en-US" sz="24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FA0A3-568B-45BA-9BE6-BF735016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69" y="3226948"/>
            <a:ext cx="906510" cy="867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077106-F0D1-4794-82C4-0CCD9B4B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8" y="3246824"/>
            <a:ext cx="906510" cy="867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DD7C60-AD07-428E-962D-6881620CD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20" y="4061832"/>
            <a:ext cx="906510" cy="8674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923BD8-7884-45B4-9425-1E27C0D7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8" y="4068460"/>
            <a:ext cx="906510" cy="867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B3167C-EF4A-4271-8AEA-E6E7C54E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5" y="4061832"/>
            <a:ext cx="906510" cy="867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586CD1-0AA0-4C5B-A359-EA9C71D77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36" y="4094964"/>
            <a:ext cx="906510" cy="867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DBD7E9-B569-4E7D-A996-C67138835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61" y="4088340"/>
            <a:ext cx="906510" cy="867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C611A8-6DD5-4535-85B9-18B49021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91" y="4943099"/>
            <a:ext cx="906510" cy="867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9BAB4D-129C-4BE3-B62A-92C9ED68A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08" y="4923224"/>
            <a:ext cx="906510" cy="867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B54A60-160B-4D96-915B-024696C6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35" y="4929848"/>
            <a:ext cx="906510" cy="867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1ABE05-C059-4306-8F5C-E4FD351C5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00" y="4936479"/>
            <a:ext cx="906510" cy="8674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D3F746-B932-4B8A-87C2-F3D0F97E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8" y="4943104"/>
            <a:ext cx="906510" cy="867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CAA903-42D2-4E40-9680-C04E5B082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56" y="3226948"/>
            <a:ext cx="906510" cy="8674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CB4311-1B2E-4035-8B97-956FB888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08" y="3226948"/>
            <a:ext cx="906510" cy="8674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01D706-57B4-4EBE-B27D-533DCCB7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51" y="3226948"/>
            <a:ext cx="906510" cy="8674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303CDC-6BD0-4BFC-9733-3661B6AD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69" y="2379109"/>
            <a:ext cx="906510" cy="8674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3AD28F-1294-4B09-93E7-9EBC959D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8" y="2398985"/>
            <a:ext cx="906510" cy="8674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478F2E8-2838-4348-88C6-3F723A1C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56" y="2379109"/>
            <a:ext cx="906510" cy="8674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786E9DB-4942-4433-B07A-056F315D0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08" y="2379109"/>
            <a:ext cx="906510" cy="8674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6685830-C007-46A1-B9AA-B5893D048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51" y="2379109"/>
            <a:ext cx="906510" cy="8674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4F1BB1A-44A3-41DD-9D34-5ADF54F28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69" y="1517990"/>
            <a:ext cx="906510" cy="8674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024FF03-4060-4E48-A51A-C3B7E5EB0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8" y="1537866"/>
            <a:ext cx="906510" cy="8674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0B621F-650F-479F-8A92-D7557181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56" y="1517990"/>
            <a:ext cx="906510" cy="8674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031F863-AD6D-4610-BB9C-1A503E2B8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08" y="1517990"/>
            <a:ext cx="906510" cy="8674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9DA0A0-0953-44EA-AA93-18A03C9C3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51" y="1517990"/>
            <a:ext cx="906510" cy="8674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92884C-F5A5-45D7-9B91-604A3F87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53" y="4088340"/>
            <a:ext cx="906510" cy="8674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7089066-A588-434F-9993-C2A054369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53" y="3221324"/>
            <a:ext cx="906510" cy="8674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6C510B-1663-4917-A0D6-7E1FBE211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53" y="2363390"/>
            <a:ext cx="906510" cy="8674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47CFF9B-5B82-4E75-AA0E-8B12ADACF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84" y="4088340"/>
            <a:ext cx="906510" cy="8674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90EA7A-DD9A-4E82-A712-CDB03162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84" y="3221324"/>
            <a:ext cx="906510" cy="8674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EDAC55-23A0-446B-91B3-3A5FB9622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84" y="2363390"/>
            <a:ext cx="906510" cy="8674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53F1927-200A-468D-89E3-F676EC61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5" y="4088340"/>
            <a:ext cx="906510" cy="8674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5AA8BF3-7176-49CB-9C6C-B7A0C95E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5" y="3221324"/>
            <a:ext cx="906510" cy="8674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840878C-7E03-4523-8361-0080C9C9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995" y="2363390"/>
            <a:ext cx="906510" cy="86741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CAACC37-CF5C-4DCF-9E28-6CD5A126DC33}"/>
              </a:ext>
            </a:extLst>
          </p:cNvPr>
          <p:cNvSpPr txBox="1"/>
          <p:nvPr/>
        </p:nvSpPr>
        <p:spPr>
          <a:xfrm>
            <a:off x="3009788" y="6044742"/>
            <a:ext cx="144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ডান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দিক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0D6F5A-638D-41FC-AAC6-A6CEC1578F06}"/>
              </a:ext>
            </a:extLst>
          </p:cNvPr>
          <p:cNvSpPr/>
          <p:nvPr/>
        </p:nvSpPr>
        <p:spPr>
          <a:xfrm>
            <a:off x="7951307" y="5115336"/>
            <a:ext cx="1497496" cy="4574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2BCCB3-BB09-4ABE-A97A-203ABEED75E4}"/>
              </a:ext>
            </a:extLst>
          </p:cNvPr>
          <p:cNvSpPr txBox="1"/>
          <p:nvPr/>
        </p:nvSpPr>
        <p:spPr>
          <a:xfrm>
            <a:off x="8010254" y="5126098"/>
            <a:ext cx="144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বাম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B6DCCB-11D4-4BEE-A5BA-EEC29FE3506A}"/>
              </a:ext>
            </a:extLst>
          </p:cNvPr>
          <p:cNvSpPr txBox="1"/>
          <p:nvPr/>
        </p:nvSpPr>
        <p:spPr>
          <a:xfrm>
            <a:off x="7481864" y="5152104"/>
            <a:ext cx="217462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বাম</a:t>
            </a:r>
            <a:r>
              <a:rPr lang="en-US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দিকে</a:t>
            </a:r>
            <a:r>
              <a:rPr lang="en-US" sz="2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কম</a:t>
            </a:r>
            <a:endParaRPr lang="en-US" sz="24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1290D1-8C19-451E-B596-52AD59EEE26C}"/>
              </a:ext>
            </a:extLst>
          </p:cNvPr>
          <p:cNvSpPr/>
          <p:nvPr/>
        </p:nvSpPr>
        <p:spPr>
          <a:xfrm>
            <a:off x="3009788" y="6027540"/>
            <a:ext cx="1703405" cy="4574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A3245-3FDC-4BBE-9F3D-07E0C3950FDC}"/>
              </a:ext>
            </a:extLst>
          </p:cNvPr>
          <p:cNvSpPr txBox="1"/>
          <p:nvPr/>
        </p:nvSpPr>
        <p:spPr>
          <a:xfrm>
            <a:off x="3170247" y="6057597"/>
            <a:ext cx="144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দিক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4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4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4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4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4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4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4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4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4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55" grpId="0" animBg="1"/>
      <p:bldP spid="55" grpId="1" animBg="1"/>
      <p:bldP spid="56" grpId="0"/>
      <p:bldP spid="56" grpId="1"/>
      <p:bldP spid="57" grpId="0" animBg="1"/>
      <p:bldP spid="17" grpId="0" animBg="1"/>
      <p:bldP spid="17" grpId="1" animBg="1"/>
      <p:bldP spid="50" grpId="0"/>
      <p:bldP spid="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BF6C68B-E25D-460D-A644-32B51BFC7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2" y="755373"/>
            <a:ext cx="4250644" cy="51918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970BD2-38B2-40E9-B762-146F4DC02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3" y="382335"/>
            <a:ext cx="2190055" cy="51918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5A8E569-6C0F-45DF-A8FA-CA988619FF94}"/>
              </a:ext>
            </a:extLst>
          </p:cNvPr>
          <p:cNvSpPr txBox="1"/>
          <p:nvPr/>
        </p:nvSpPr>
        <p:spPr>
          <a:xfrm>
            <a:off x="3136008" y="278749"/>
            <a:ext cx="639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গাছ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দুটোর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মধ্যে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কী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পার্থক্য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আছে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50ED3E-AD97-44A0-BDBC-C0F0A0E43D2E}"/>
              </a:ext>
            </a:extLst>
          </p:cNvPr>
          <p:cNvSpPr txBox="1"/>
          <p:nvPr/>
        </p:nvSpPr>
        <p:spPr>
          <a:xfrm>
            <a:off x="3136008" y="2545143"/>
            <a:ext cx="625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গাছ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বড়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এবং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গাছ</a:t>
            </a:r>
            <a:r>
              <a:rPr lang="en-US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ছোট</a:t>
            </a:r>
            <a:endParaRPr lang="en-US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AC5A41-9B6B-4EC0-AD73-E07E86017F7E}"/>
              </a:ext>
            </a:extLst>
          </p:cNvPr>
          <p:cNvSpPr txBox="1"/>
          <p:nvPr/>
        </p:nvSpPr>
        <p:spPr>
          <a:xfrm>
            <a:off x="7999344" y="5900651"/>
            <a:ext cx="281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গাছ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573FB0C-1481-4B7E-9D7D-BFDE0310D731}"/>
              </a:ext>
            </a:extLst>
          </p:cNvPr>
          <p:cNvSpPr txBox="1"/>
          <p:nvPr/>
        </p:nvSpPr>
        <p:spPr>
          <a:xfrm>
            <a:off x="1036468" y="5826316"/>
            <a:ext cx="185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ছোট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গাছ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9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5" grpId="0"/>
      <p:bldP spid="46" grpId="0"/>
      <p:bldP spid="46" grpId="1"/>
      <p:bldP spid="55" grpId="0"/>
      <p:bldP spid="5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E82D02-6795-4B6F-94A1-B9D95FF50A3F}"/>
              </a:ext>
            </a:extLst>
          </p:cNvPr>
          <p:cNvSpPr txBox="1"/>
          <p:nvPr/>
        </p:nvSpPr>
        <p:spPr>
          <a:xfrm>
            <a:off x="175276" y="5651855"/>
            <a:ext cx="1194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অনেকগুলি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প্রজাপতি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উড়ছে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কোনটি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আগে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এবং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কোনটি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পেছনে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গোল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বৃত্ত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দিই</a:t>
            </a:r>
            <a:r>
              <a:rPr lang="en-US" sz="2800" dirty="0">
                <a:ln w="0">
                  <a:solidFill>
                    <a:srgbClr val="7030A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0BAA93-74C7-472F-A4F6-5EDA443DB6D7}"/>
              </a:ext>
            </a:extLst>
          </p:cNvPr>
          <p:cNvSpPr txBox="1"/>
          <p:nvPr/>
        </p:nvSpPr>
        <p:spPr>
          <a:xfrm rot="17726560">
            <a:off x="-70673" y="1259493"/>
            <a:ext cx="194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সবার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আগে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0CBB13-8F4D-4F53-82D9-FBA4D19C01BB}"/>
              </a:ext>
            </a:extLst>
          </p:cNvPr>
          <p:cNvSpPr txBox="1"/>
          <p:nvPr/>
        </p:nvSpPr>
        <p:spPr>
          <a:xfrm rot="18595827">
            <a:off x="9327294" y="861866"/>
            <a:ext cx="208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</a:rPr>
              <a:t>সবার</a:t>
            </a:r>
            <a:r>
              <a:rPr lang="en-US" sz="2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</a:rPr>
              <a:t>পেছনে</a:t>
            </a:r>
            <a:endParaRPr lang="en-US" sz="2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4ED01-225D-432E-8C24-45D71807A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062480" y="1045223"/>
            <a:ext cx="1500188" cy="15001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BAB3F1-CDE5-4731-8893-7FB33ACC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297977" y="1396493"/>
            <a:ext cx="1500188" cy="1500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283A9E-3D30-4F55-906A-5FB45E83B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708797" y="2457759"/>
            <a:ext cx="1500188" cy="15001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B56F0-2D56-42A4-8E20-763B4F700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218464" y="3256481"/>
            <a:ext cx="1500188" cy="15001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52EE33-91FF-41D6-97B6-1791110D3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494841" y="3492140"/>
            <a:ext cx="1500188" cy="15001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E20D13-0D49-46AD-A684-781546019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544839" y="1589606"/>
            <a:ext cx="1500188" cy="150018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CB60F02-8818-4A97-BAF5-652F1797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309573" y="2322384"/>
            <a:ext cx="1500188" cy="15001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1B6659-03E6-4CF7-AC74-E2DDF31E5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381491" y="1408683"/>
            <a:ext cx="1500188" cy="15001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1E9895-6DA6-4411-8BB7-885AFEFA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631985" y="3007944"/>
            <a:ext cx="1500188" cy="15001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42BA34-3177-4AEE-B052-AB2778BF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499479" y="990201"/>
            <a:ext cx="1500188" cy="15001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6FE479-9EC6-4FE0-B3EC-429752C8C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980203" y="1794925"/>
            <a:ext cx="1500188" cy="15001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7E62F0-54EA-4D0B-B0C0-CABE9166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305296" y="648049"/>
            <a:ext cx="1500188" cy="15001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DCC141-F069-48C4-BEEF-52981C085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425064" y="2919914"/>
            <a:ext cx="1500188" cy="15001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FAD113-FC7C-47CC-BBFA-E3FA62FF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4134">
            <a:off x="12291723" y="-142706"/>
            <a:ext cx="1500188" cy="15001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DC4AA5-E362-492E-87E2-8A3F19EB6FD5}"/>
              </a:ext>
            </a:extLst>
          </p:cNvPr>
          <p:cNvSpPr/>
          <p:nvPr/>
        </p:nvSpPr>
        <p:spPr>
          <a:xfrm>
            <a:off x="12240666" y="-598866"/>
            <a:ext cx="2619116" cy="6369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FE7EA-DD83-45F0-A4DF-24D7C834FCB1}"/>
              </a:ext>
            </a:extLst>
          </p:cNvPr>
          <p:cNvSpPr/>
          <p:nvPr/>
        </p:nvSpPr>
        <p:spPr>
          <a:xfrm>
            <a:off x="384313" y="2519097"/>
            <a:ext cx="1563352" cy="125777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BEBC34-1DBE-4A1D-A0C4-D45C7A5182F3}"/>
              </a:ext>
            </a:extLst>
          </p:cNvPr>
          <p:cNvSpPr/>
          <p:nvPr/>
        </p:nvSpPr>
        <p:spPr>
          <a:xfrm>
            <a:off x="8404654" y="1943219"/>
            <a:ext cx="1563352" cy="12857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65312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1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29857 0.1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5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43047 0.0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3" y="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4306 0.0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78763 0.19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88" y="974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55455 0.05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4" y="26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69102 0.459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229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55013 0.33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13" y="165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55716 -0.06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753 -0.362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-1810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58737 -0.292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46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82773 0.044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93" y="22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92461 0.167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37" y="838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97539 -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76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1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DAB3C2-6E48-4378-A480-86D478C7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81" y="2847562"/>
            <a:ext cx="383247" cy="3740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ADA95-47AF-4679-AB96-4C2442FBB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52" y="967677"/>
            <a:ext cx="550537" cy="5737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540912" y="309729"/>
            <a:ext cx="1092128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পেন্সিলটি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লম্বা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কোনটি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খাটো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12281-1AD5-4827-B4BA-FAFB7B0011C5}"/>
              </a:ext>
            </a:extLst>
          </p:cNvPr>
          <p:cNvSpPr txBox="1"/>
          <p:nvPr/>
        </p:nvSpPr>
        <p:spPr>
          <a:xfrm>
            <a:off x="2872756" y="1323856"/>
            <a:ext cx="5555088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পেন্সিলকে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আরেকটি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পেন্সিলের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সমানভাবে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রাখলে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পেন্সিলটি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লম্বা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কোনটি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খাটো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36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যাবে</a:t>
            </a:r>
            <a:r>
              <a:rPr lang="en-US" sz="32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58B0A-C4CF-47DE-B62F-E21DC97B6736}"/>
              </a:ext>
            </a:extLst>
          </p:cNvPr>
          <p:cNvSpPr txBox="1"/>
          <p:nvPr/>
        </p:nvSpPr>
        <p:spPr>
          <a:xfrm rot="16200000">
            <a:off x="4883752" y="4089063"/>
            <a:ext cx="2184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খাটো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9C1C7-9221-40B4-82B9-0E6CFFDEED0C}"/>
              </a:ext>
            </a:extLst>
          </p:cNvPr>
          <p:cNvSpPr txBox="1"/>
          <p:nvPr/>
        </p:nvSpPr>
        <p:spPr>
          <a:xfrm rot="16200000">
            <a:off x="6137425" y="3827181"/>
            <a:ext cx="196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লম্বা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পেন্সিল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83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2.08333E-7 -2.96296E-6 L 0.38333 0.0057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5E-6 7.40741E-7 L -0.26342 -0.010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2" presetID="2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4515188" y="458959"/>
            <a:ext cx="340093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দলীয়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46A79-0215-406F-B14D-22D21A134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2781493" y="2059516"/>
            <a:ext cx="6629011" cy="33680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D9721-6E78-4961-8F49-6140A127E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71" y="1868263"/>
            <a:ext cx="5682857" cy="36825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709531-BC68-4555-AA0D-065FD1038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3" y="1801362"/>
            <a:ext cx="4660269" cy="3749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3A145E-5494-4BEC-BE9D-6E8A190AC22C}"/>
              </a:ext>
            </a:extLst>
          </p:cNvPr>
          <p:cNvSpPr txBox="1"/>
          <p:nvPr/>
        </p:nvSpPr>
        <p:spPr>
          <a:xfrm>
            <a:off x="498243" y="687198"/>
            <a:ext cx="383016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ফ্রেমে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8FA87-8834-46D8-8D0B-046BED4616A9}"/>
              </a:ext>
            </a:extLst>
          </p:cNvPr>
          <p:cNvSpPr txBox="1"/>
          <p:nvPr/>
        </p:nvSpPr>
        <p:spPr>
          <a:xfrm>
            <a:off x="7495422" y="773422"/>
            <a:ext cx="406980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ফ্রেমে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0D04BA-57AB-4D1D-9863-89F17016F677}"/>
              </a:ext>
            </a:extLst>
          </p:cNvPr>
          <p:cNvSpPr txBox="1"/>
          <p:nvPr/>
        </p:nvSpPr>
        <p:spPr>
          <a:xfrm>
            <a:off x="1103208" y="5843143"/>
            <a:ext cx="16782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১নং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ফ্রেম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967590-FBF9-46B4-BFF9-0EA25B2355B5}"/>
              </a:ext>
            </a:extLst>
          </p:cNvPr>
          <p:cNvSpPr txBox="1"/>
          <p:nvPr/>
        </p:nvSpPr>
        <p:spPr>
          <a:xfrm>
            <a:off x="8124686" y="5925155"/>
            <a:ext cx="167828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২নং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ফ্রেম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043C3-6A6E-4468-A5FA-882F8510EEB1}"/>
              </a:ext>
            </a:extLst>
          </p:cNvPr>
          <p:cNvSpPr txBox="1"/>
          <p:nvPr/>
        </p:nvSpPr>
        <p:spPr>
          <a:xfrm>
            <a:off x="1199264" y="5945071"/>
            <a:ext cx="205873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9D544A-2D79-437B-9757-00DD91134D1F}"/>
              </a:ext>
            </a:extLst>
          </p:cNvPr>
          <p:cNvSpPr txBox="1"/>
          <p:nvPr/>
        </p:nvSpPr>
        <p:spPr>
          <a:xfrm>
            <a:off x="7494076" y="5936637"/>
            <a:ext cx="22149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9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29738-3B40-402A-8B9A-7D3D40CF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37" y="435686"/>
            <a:ext cx="4576813" cy="2014765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8C6E93E2-24A9-4477-A1D8-2F929F75039D}"/>
              </a:ext>
            </a:extLst>
          </p:cNvPr>
          <p:cNvSpPr/>
          <p:nvPr/>
        </p:nvSpPr>
        <p:spPr>
          <a:xfrm>
            <a:off x="2832233" y="435686"/>
            <a:ext cx="4108704" cy="129235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AA29F-8E2D-4A78-A1ED-FF056BEB1ADA}"/>
              </a:ext>
            </a:extLst>
          </p:cNvPr>
          <p:cNvSpPr txBox="1"/>
          <p:nvPr/>
        </p:nvSpPr>
        <p:spPr>
          <a:xfrm>
            <a:off x="2911481" y="752660"/>
            <a:ext cx="372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একক</a:t>
            </a:r>
            <a:r>
              <a:rPr lang="en-US" sz="4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4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4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56DE1-1EC4-494E-8A3A-C1C347D5427F}"/>
              </a:ext>
            </a:extLst>
          </p:cNvPr>
          <p:cNvSpPr txBox="1"/>
          <p:nvPr/>
        </p:nvSpPr>
        <p:spPr>
          <a:xfrm>
            <a:off x="919063" y="5843730"/>
            <a:ext cx="10353874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যেকোন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একজন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বল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এখানে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সবচেয়ে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লম্বা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শিক্ষার্থীর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নাম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284C2-109E-4788-ACA5-C920D51DC2B8}"/>
              </a:ext>
            </a:extLst>
          </p:cNvPr>
          <p:cNvSpPr txBox="1"/>
          <p:nvPr/>
        </p:nvSpPr>
        <p:spPr>
          <a:xfrm>
            <a:off x="12416624" y="2897467"/>
            <a:ext cx="15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খাটো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77714-F23C-4099-B526-2455E0609562}"/>
              </a:ext>
            </a:extLst>
          </p:cNvPr>
          <p:cNvSpPr txBox="1"/>
          <p:nvPr/>
        </p:nvSpPr>
        <p:spPr>
          <a:xfrm>
            <a:off x="12765505" y="3800291"/>
            <a:ext cx="125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লম্বা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4346-D2E5-483D-AD5E-0CE956C605DC}"/>
              </a:ext>
            </a:extLst>
          </p:cNvPr>
          <p:cNvSpPr/>
          <p:nvPr/>
        </p:nvSpPr>
        <p:spPr>
          <a:xfrm>
            <a:off x="12416624" y="2461792"/>
            <a:ext cx="1511240" cy="1941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CE7B1-7B73-4E49-B6DB-D93E37BD6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9" y="304800"/>
            <a:ext cx="6878542" cy="53945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4A4D4E-BDE8-479B-BC5D-0A871A89B7A6}"/>
              </a:ext>
            </a:extLst>
          </p:cNvPr>
          <p:cNvSpPr txBox="1"/>
          <p:nvPr/>
        </p:nvSpPr>
        <p:spPr>
          <a:xfrm>
            <a:off x="7340001" y="3429000"/>
            <a:ext cx="4177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সুমি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টুম্পা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রিহা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৩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809A6-4B37-4B14-B2EE-FCDAC0BF7EFE}"/>
              </a:ext>
            </a:extLst>
          </p:cNvPr>
          <p:cNvSpPr txBox="1"/>
          <p:nvPr/>
        </p:nvSpPr>
        <p:spPr>
          <a:xfrm>
            <a:off x="3306864" y="3631014"/>
            <a:ext cx="90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সুমি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29616-F685-4C64-9A66-9B361A305240}"/>
              </a:ext>
            </a:extLst>
          </p:cNvPr>
          <p:cNvSpPr txBox="1"/>
          <p:nvPr/>
        </p:nvSpPr>
        <p:spPr>
          <a:xfrm>
            <a:off x="4275975" y="3800291"/>
            <a:ext cx="113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টুম্পা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7F9F5-2635-47DD-9143-A33014F4507E}"/>
              </a:ext>
            </a:extLst>
          </p:cNvPr>
          <p:cNvSpPr txBox="1"/>
          <p:nvPr/>
        </p:nvSpPr>
        <p:spPr>
          <a:xfrm>
            <a:off x="5566894" y="3843522"/>
            <a:ext cx="90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রিহা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3A55BB5-CF38-4E57-B151-C4A8555DDA83}"/>
              </a:ext>
            </a:extLst>
          </p:cNvPr>
          <p:cNvSpPr/>
          <p:nvPr/>
        </p:nvSpPr>
        <p:spPr>
          <a:xfrm rot="17034394">
            <a:off x="6744077" y="2656069"/>
            <a:ext cx="208561" cy="399038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6ADC7-5813-4EB8-AC4A-C8F1F6EBB1F3}"/>
              </a:ext>
            </a:extLst>
          </p:cNvPr>
          <p:cNvSpPr txBox="1"/>
          <p:nvPr/>
        </p:nvSpPr>
        <p:spPr>
          <a:xfrm>
            <a:off x="8743552" y="4843911"/>
            <a:ext cx="95380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/>
                <a:solidFill>
                  <a:srgbClr val="FF3300"/>
                </a:solidFill>
              </a:rPr>
              <a:t>লম্বা</a:t>
            </a:r>
            <a:endParaRPr lang="en-US" sz="2800" b="1" dirty="0">
              <a:ln/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1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8" grpId="0" animBg="1"/>
      <p:bldP spid="14" grpId="0"/>
      <p:bldP spid="15" grpId="0"/>
      <p:bldP spid="16" grpId="0"/>
      <p:bldP spid="17" grpId="0"/>
      <p:bldP spid="9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56DE1-1EC4-494E-8A3A-C1C347D5427F}"/>
              </a:ext>
            </a:extLst>
          </p:cNvPr>
          <p:cNvSpPr txBox="1"/>
          <p:nvPr/>
        </p:nvSpPr>
        <p:spPr>
          <a:xfrm>
            <a:off x="2961457" y="5780929"/>
            <a:ext cx="5852798" cy="5232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স্কুলব্যাগের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ওজন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বেশি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284C2-109E-4788-ACA5-C920D51DC2B8}"/>
              </a:ext>
            </a:extLst>
          </p:cNvPr>
          <p:cNvSpPr txBox="1"/>
          <p:nvPr/>
        </p:nvSpPr>
        <p:spPr>
          <a:xfrm>
            <a:off x="12416624" y="2897467"/>
            <a:ext cx="151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খাটো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77714-F23C-4099-B526-2455E0609562}"/>
              </a:ext>
            </a:extLst>
          </p:cNvPr>
          <p:cNvSpPr txBox="1"/>
          <p:nvPr/>
        </p:nvSpPr>
        <p:spPr>
          <a:xfrm>
            <a:off x="12765505" y="3800291"/>
            <a:ext cx="125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লম্বা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44346-D2E5-483D-AD5E-0CE956C605DC}"/>
              </a:ext>
            </a:extLst>
          </p:cNvPr>
          <p:cNvSpPr/>
          <p:nvPr/>
        </p:nvSpPr>
        <p:spPr>
          <a:xfrm>
            <a:off x="12416624" y="2461792"/>
            <a:ext cx="1511240" cy="1941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7F9F5-2635-47DD-9143-A33014F4507E}"/>
              </a:ext>
            </a:extLst>
          </p:cNvPr>
          <p:cNvSpPr txBox="1"/>
          <p:nvPr/>
        </p:nvSpPr>
        <p:spPr>
          <a:xfrm>
            <a:off x="9325943" y="5089447"/>
            <a:ext cx="141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</a:rPr>
              <a:t>রিয়াজ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6ADC7-5813-4EB8-AC4A-C8F1F6EBB1F3}"/>
              </a:ext>
            </a:extLst>
          </p:cNvPr>
          <p:cNvSpPr txBox="1"/>
          <p:nvPr/>
        </p:nvSpPr>
        <p:spPr>
          <a:xfrm>
            <a:off x="2023550" y="4848239"/>
            <a:ext cx="173421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>
                <a:ln/>
                <a:solidFill>
                  <a:srgbClr val="FF3300"/>
                </a:solidFill>
              </a:rPr>
              <a:t>ইস্পিতা</a:t>
            </a:r>
            <a:endParaRPr lang="en-US" sz="2800" b="1" dirty="0">
              <a:ln/>
              <a:solidFill>
                <a:srgbClr val="FF33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C77EBE-E015-4F83-8BB0-C41D150A8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65" y="387045"/>
            <a:ext cx="2620901" cy="44154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40A098-3655-4EE6-8F0E-B7C45A62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3" y="427084"/>
            <a:ext cx="2261890" cy="4335405"/>
          </a:xfrm>
          <a:prstGeom prst="rect">
            <a:avLst/>
          </a:prstGeom>
        </p:spPr>
      </p:pic>
      <p:sp>
        <p:nvSpPr>
          <p:cNvPr id="13" name="Ribbon: Curved and Tilted Up 12">
            <a:extLst>
              <a:ext uri="{FF2B5EF4-FFF2-40B4-BE49-F238E27FC236}">
                <a16:creationId xmlns:a16="http://schemas.microsoft.com/office/drawing/2014/main" id="{EBAA8CF0-FC59-488F-A1D3-6CB99EE96165}"/>
              </a:ext>
            </a:extLst>
          </p:cNvPr>
          <p:cNvSpPr/>
          <p:nvPr/>
        </p:nvSpPr>
        <p:spPr>
          <a:xfrm>
            <a:off x="2961457" y="407951"/>
            <a:ext cx="5414210" cy="1672389"/>
          </a:xfrm>
          <a:prstGeom prst="ellipseRibbon2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3A508-3499-4DC1-B2AE-33E15FE2B5C8}"/>
              </a:ext>
            </a:extLst>
          </p:cNvPr>
          <p:cNvSpPr txBox="1"/>
          <p:nvPr/>
        </p:nvSpPr>
        <p:spPr>
          <a:xfrm>
            <a:off x="4269690" y="553004"/>
            <a:ext cx="283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7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/>
      <p:bldP spid="18" grpId="0"/>
      <p:bldP spid="13" grpId="0" animBg="1"/>
      <p:bldP spid="13" grpId="1" animBg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0B3B4-2313-4655-ACDB-94240C9A50DA}"/>
              </a:ext>
            </a:extLst>
          </p:cNvPr>
          <p:cNvSpPr txBox="1"/>
          <p:nvPr/>
        </p:nvSpPr>
        <p:spPr>
          <a:xfrm>
            <a:off x="715618" y="582974"/>
            <a:ext cx="6609882" cy="584775"/>
          </a:xfrm>
          <a:prstGeom prst="rect">
            <a:avLst/>
          </a:prstGeom>
          <a:solidFill>
            <a:srgbClr val="FF6699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পাঠ্য</a:t>
            </a:r>
            <a:r>
              <a:rPr lang="en-US" sz="32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বইয়ের</a:t>
            </a:r>
            <a:r>
              <a:rPr lang="en-US" sz="32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সাথে</a:t>
            </a:r>
            <a:r>
              <a:rPr lang="en-US" sz="32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সংযোগ</a:t>
            </a:r>
            <a:r>
              <a:rPr lang="en-US" sz="32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স্থাপন</a:t>
            </a:r>
            <a:r>
              <a:rPr lang="en-US" sz="3200" b="1" spc="50" dirty="0">
                <a:ln w="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9EBDF-CA07-492F-8F5F-F8295987997E}"/>
              </a:ext>
            </a:extLst>
          </p:cNvPr>
          <p:cNvSpPr txBox="1"/>
          <p:nvPr/>
        </p:nvSpPr>
        <p:spPr>
          <a:xfrm>
            <a:off x="484365" y="2257648"/>
            <a:ext cx="551463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তোমাদের</a:t>
            </a:r>
            <a:r>
              <a:rPr lang="en-US" sz="3600" dirty="0"/>
              <a:t> </a:t>
            </a:r>
            <a:r>
              <a:rPr lang="en-US" sz="3600" dirty="0" err="1"/>
              <a:t>পাঠ্য</a:t>
            </a:r>
            <a:r>
              <a:rPr lang="en-US" sz="3600" dirty="0"/>
              <a:t> </a:t>
            </a:r>
            <a:r>
              <a:rPr lang="en-US" sz="3600" dirty="0" err="1"/>
              <a:t>বইয়ের</a:t>
            </a:r>
            <a:r>
              <a:rPr lang="en-US" sz="3600" dirty="0"/>
              <a:t> ৩নং </a:t>
            </a:r>
            <a:r>
              <a:rPr lang="en-US" sz="3600" dirty="0" err="1"/>
              <a:t>পৃষ্ঠার</a:t>
            </a:r>
            <a:r>
              <a:rPr lang="en-US" sz="3600" dirty="0"/>
              <a:t> </a:t>
            </a:r>
            <a:r>
              <a:rPr lang="en-US" sz="3600" dirty="0" err="1"/>
              <a:t>সাথে</a:t>
            </a:r>
            <a:r>
              <a:rPr lang="en-US" sz="3600" dirty="0"/>
              <a:t> </a:t>
            </a:r>
            <a:r>
              <a:rPr lang="en-US" sz="3600" dirty="0" err="1"/>
              <a:t>মিলিয়ে</a:t>
            </a:r>
            <a:r>
              <a:rPr lang="en-US" sz="3600" dirty="0"/>
              <a:t> </a:t>
            </a:r>
            <a:r>
              <a:rPr lang="en-US" sz="3600" dirty="0" err="1"/>
              <a:t>দেখ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1C7F20-1CF5-4F57-9BF4-8B0855E72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2" y="582974"/>
            <a:ext cx="4201111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420624" y="4180162"/>
            <a:ext cx="11350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তোমাদের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বাড়িতে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আছে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এমন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ছোট-বড়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লম্বা-খাটো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কম-বেশি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জিনিস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২টি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বলবে</a:t>
            </a:r>
            <a:r>
              <a:rPr lang="en-US" sz="4800" dirty="0">
                <a:ln w="0">
                  <a:solidFill>
                    <a:schemeClr val="accent6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BE3EA5-184F-451D-8FEE-799FE2C0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45" y="368895"/>
            <a:ext cx="6330775" cy="353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41F90-4AAB-4DD5-8750-49F07324066D}"/>
              </a:ext>
            </a:extLst>
          </p:cNvPr>
          <p:cNvSpPr txBox="1"/>
          <p:nvPr/>
        </p:nvSpPr>
        <p:spPr>
          <a:xfrm rot="5400000">
            <a:off x="9027290" y="1693606"/>
            <a:ext cx="35386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বাড়ির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কাজ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2046368" y="107718"/>
            <a:ext cx="875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আজকের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পাঠে</a:t>
            </a:r>
            <a:r>
              <a:rPr lang="en-US" sz="6600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en-US" sz="6600" dirty="0" err="1">
                <a:ln>
                  <a:solidFill>
                    <a:srgbClr val="C00000"/>
                  </a:solidFill>
                </a:ln>
              </a:rPr>
              <a:t>সবাইকে</a:t>
            </a:r>
            <a:endParaRPr lang="en-US" sz="66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45D2-6E76-4CB6-867B-335EE232C7B8}"/>
              </a:ext>
            </a:extLst>
          </p:cNvPr>
          <p:cNvSpPr txBox="1"/>
          <p:nvPr/>
        </p:nvSpPr>
        <p:spPr>
          <a:xfrm>
            <a:off x="9801723" y="533970"/>
            <a:ext cx="2446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স্বা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6D1BD-7F12-4778-AD82-3F9091F50014}"/>
              </a:ext>
            </a:extLst>
          </p:cNvPr>
          <p:cNvSpPr txBox="1"/>
          <p:nvPr/>
        </p:nvSpPr>
        <p:spPr>
          <a:xfrm>
            <a:off x="9757396" y="1769077"/>
            <a:ext cx="2364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68F6E-3A9D-44A1-9744-D1E7C98479AC}"/>
              </a:ext>
            </a:extLst>
          </p:cNvPr>
          <p:cNvSpPr txBox="1"/>
          <p:nvPr/>
        </p:nvSpPr>
        <p:spPr>
          <a:xfrm>
            <a:off x="9648172" y="4317373"/>
            <a:ext cx="30792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056F1-98EC-4789-983C-79EB3ABE6AFB}"/>
              </a:ext>
            </a:extLst>
          </p:cNvPr>
          <p:cNvSpPr txBox="1"/>
          <p:nvPr/>
        </p:nvSpPr>
        <p:spPr>
          <a:xfrm>
            <a:off x="9918037" y="3098623"/>
            <a:ext cx="21215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25D3E2-692E-4BDA-AA36-7400571A8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8" y="1030646"/>
            <a:ext cx="9613234" cy="53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07A13-EF90-448B-AB4A-9BB5001E2777}"/>
              </a:ext>
            </a:extLst>
          </p:cNvPr>
          <p:cNvSpPr txBox="1"/>
          <p:nvPr/>
        </p:nvSpPr>
        <p:spPr>
          <a:xfrm>
            <a:off x="1837944" y="826097"/>
            <a:ext cx="79278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</a:rPr>
              <a:t>আজকের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মত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</a:rPr>
              <a:t>এখানেই</a:t>
            </a:r>
            <a:r>
              <a:rPr lang="en-US" sz="4800" b="1" dirty="0">
                <a:ln/>
                <a:solidFill>
                  <a:schemeClr val="accent4"/>
                </a:solidFill>
              </a:rPr>
              <a:t> </a:t>
            </a:r>
            <a:r>
              <a:rPr lang="en-US" sz="4800" b="1" dirty="0" err="1">
                <a:ln>
                  <a:solidFill>
                    <a:srgbClr val="FF0000"/>
                  </a:solidFill>
                </a:ln>
                <a:solidFill>
                  <a:srgbClr val="FF3300"/>
                </a:solidFill>
              </a:rPr>
              <a:t>সমাপ্তি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9D7E6-78D0-41F8-8969-F37AC7E146DC}"/>
              </a:ext>
            </a:extLst>
          </p:cNvPr>
          <p:cNvSpPr txBox="1"/>
          <p:nvPr/>
        </p:nvSpPr>
        <p:spPr>
          <a:xfrm>
            <a:off x="1798320" y="2395757"/>
            <a:ext cx="766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অসংখ্য</a:t>
            </a:r>
            <a:r>
              <a:rPr lang="en-US" sz="48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>
                  <a:solidFill>
                    <a:srgbClr val="FFFF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ধন্যবাদ</a:t>
            </a:r>
            <a:endParaRPr lang="en-US" sz="4800" dirty="0">
              <a:ln w="0">
                <a:solidFill>
                  <a:srgbClr val="FFFF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bird GIF">
            <a:extLst>
              <a:ext uri="{FF2B5EF4-FFF2-40B4-BE49-F238E27FC236}">
                <a16:creationId xmlns:a16="http://schemas.microsoft.com/office/drawing/2014/main" id="{31494614-602D-4CD2-B6B0-C405989A12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1"/>
            <a:ext cx="4800600" cy="16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rd GIF">
            <a:extLst>
              <a:ext uri="{FF2B5EF4-FFF2-40B4-BE49-F238E27FC236}">
                <a16:creationId xmlns:a16="http://schemas.microsoft.com/office/drawing/2014/main" id="{2CF46E23-38F4-4C3B-BE9D-812DC20DBE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31" y="3429000"/>
            <a:ext cx="4073769" cy="16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6085189" y="1146821"/>
            <a:ext cx="5602668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শিক্ষক</a:t>
            </a:r>
            <a:r>
              <a:rPr lang="en-US" sz="5400" b="1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5400" b="1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0405D-5A5F-4346-9796-D1E2C687BB1D}"/>
              </a:ext>
            </a:extLst>
          </p:cNvPr>
          <p:cNvSpPr txBox="1"/>
          <p:nvPr/>
        </p:nvSpPr>
        <p:spPr>
          <a:xfrm>
            <a:off x="5855863" y="2712778"/>
            <a:ext cx="6086902" cy="29238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 err="1">
                <a:ln/>
                <a:solidFill>
                  <a:schemeClr val="accent4"/>
                </a:solidFill>
              </a:rPr>
              <a:t>মোহাম্মদ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শামছুন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নূর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3600" b="1" dirty="0" err="1">
                <a:ln/>
                <a:solidFill>
                  <a:schemeClr val="accent4"/>
                </a:solidFill>
              </a:rPr>
              <a:t>প্রধান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</a:rPr>
              <a:t>শিক্ষক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মুরারগাঁও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সরকারি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প্রাথমিক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বিদ্যালয়</a:t>
            </a:r>
            <a:endParaRPr lang="en-US" sz="2800" b="1" dirty="0">
              <a:ln/>
              <a:solidFill>
                <a:schemeClr val="accent4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/>
                <a:solidFill>
                  <a:schemeClr val="accent4"/>
                </a:solidFill>
              </a:rPr>
              <a:t>কোম্পানীগঞ্জ</a:t>
            </a:r>
            <a:r>
              <a:rPr lang="en-US" sz="2800" b="1" dirty="0">
                <a:ln/>
                <a:solidFill>
                  <a:schemeClr val="accent4"/>
                </a:solidFill>
              </a:rPr>
              <a:t>,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সিলেট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।</a:t>
            </a:r>
          </a:p>
          <a:p>
            <a:pPr algn="ctr">
              <a:spcBef>
                <a:spcPts val="600"/>
              </a:spcBef>
            </a:pPr>
            <a:r>
              <a:rPr lang="en-US" sz="2400" b="1" dirty="0">
                <a:ln/>
                <a:solidFill>
                  <a:schemeClr val="accent4"/>
                </a:solidFill>
              </a:rPr>
              <a:t>ই-</a:t>
            </a:r>
            <a:r>
              <a:rPr lang="en-US" sz="2400" b="1" dirty="0" err="1">
                <a:ln/>
                <a:solidFill>
                  <a:schemeClr val="accent4"/>
                </a:solidFill>
              </a:rPr>
              <a:t>মেইল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: shadmanheya@gmail.com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C9D1B5-70AE-4544-A026-D377CFEB1E18}"/>
              </a:ext>
            </a:extLst>
          </p:cNvPr>
          <p:cNvGrpSpPr/>
          <p:nvPr/>
        </p:nvGrpSpPr>
        <p:grpSpPr>
          <a:xfrm>
            <a:off x="516064" y="1009933"/>
            <a:ext cx="5079518" cy="5254388"/>
            <a:chOff x="516064" y="1009933"/>
            <a:chExt cx="5079518" cy="5254388"/>
          </a:xfrm>
        </p:grpSpPr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FD26AAC-B5A4-47F0-9806-D3B6511631FB}"/>
                </a:ext>
              </a:extLst>
            </p:cNvPr>
            <p:cNvSpPr/>
            <p:nvPr/>
          </p:nvSpPr>
          <p:spPr>
            <a:xfrm>
              <a:off x="516064" y="1009933"/>
              <a:ext cx="5079518" cy="5254388"/>
            </a:xfrm>
            <a:prstGeom prst="heart">
              <a:avLst/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C01560-9572-4A8B-B124-202F88F7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191" y="2341094"/>
              <a:ext cx="2960787" cy="258575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92CFD9-DFC0-44DC-BB54-D00C12DFC276}"/>
                </a:ext>
              </a:extLst>
            </p:cNvPr>
            <p:cNvSpPr txBox="1"/>
            <p:nvPr/>
          </p:nvSpPr>
          <p:spPr>
            <a:xfrm>
              <a:off x="2136414" y="5076965"/>
              <a:ext cx="2203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01712-307039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F2E638-FFFC-4F74-B6CE-F559EBF4C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5" y="936528"/>
            <a:ext cx="697992" cy="697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FEB345-A685-49C8-98CD-1B31BA441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37" y="1399518"/>
            <a:ext cx="391883" cy="391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B49F0B-AF9D-49E5-9213-F61B46ABE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4" y="1168176"/>
            <a:ext cx="697992" cy="697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CE892D-4208-4F50-9081-491D3B84B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1842576"/>
            <a:ext cx="697992" cy="697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1BE7A3-8ED2-4523-A75D-8B41D6E14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2540568"/>
            <a:ext cx="697992" cy="697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574E1C-245D-47A2-A442-D902D3160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3238560"/>
            <a:ext cx="697992" cy="6979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436EBA-D4B2-420F-B696-14266C64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" y="3936552"/>
            <a:ext cx="697992" cy="697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446267-1A4A-457A-AD74-F8C1B244F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0506">
            <a:off x="773432" y="4598772"/>
            <a:ext cx="697992" cy="6979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595DDE-D102-41AB-9034-61AF31952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095">
            <a:off x="1245393" y="5183988"/>
            <a:ext cx="697992" cy="697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0FB612-0432-48FC-9F5F-F0D18118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24" y="5811485"/>
            <a:ext cx="697992" cy="697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70BECC-5346-47EE-BA69-851684FDA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732">
            <a:off x="1816152" y="5612009"/>
            <a:ext cx="697992" cy="6979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C4FE02-6535-4189-B876-E3D4E3C1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84" y="5789210"/>
            <a:ext cx="697992" cy="6979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5C49FA-91B3-49CB-948E-F9DC4CC1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3818736" y="5412101"/>
            <a:ext cx="697992" cy="6979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70C068-965D-4B91-BEDE-AEC21C27B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4288292" y="4937100"/>
            <a:ext cx="697992" cy="697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C32EDE-9B62-4839-9B9A-80232B67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800">
            <a:off x="4706185" y="4469598"/>
            <a:ext cx="697992" cy="6979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34D213-BB05-4D3A-89E6-597865C31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4866697" y="3922906"/>
            <a:ext cx="697992" cy="6979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F56197-383C-4337-8C7B-A1AB7DE5E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5086153" y="3270397"/>
            <a:ext cx="697992" cy="697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F136DE-2AD9-43C9-90A0-39B830471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321">
            <a:off x="5138492" y="2533823"/>
            <a:ext cx="697992" cy="6979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1E7D5B-F241-4957-8079-071CF555D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471">
            <a:off x="5141293" y="1852060"/>
            <a:ext cx="697992" cy="6979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A4E741-8DAC-4500-8570-F569E34CA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461">
            <a:off x="5065605" y="1192676"/>
            <a:ext cx="697992" cy="6979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8A59FD-CC4F-4098-A5FE-06596BEB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4508716" y="798432"/>
            <a:ext cx="697992" cy="6979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C7BD42-72BE-4A2E-9EA3-5419450C3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541">
            <a:off x="3836879" y="766199"/>
            <a:ext cx="697992" cy="6979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E0B555-2EF4-40C7-9BDF-A8532BB5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255">
            <a:off x="3245581" y="841253"/>
            <a:ext cx="589123" cy="5891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6656EF-2886-407F-BDA3-BBE1E915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3127402" y="1485721"/>
            <a:ext cx="399997" cy="3999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7EE093-69D6-40F7-822D-862F787D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2545009" y="1609265"/>
            <a:ext cx="358504" cy="3585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D6A8615-8CC7-4FAF-B951-0E419ED0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3127402" y="1885776"/>
            <a:ext cx="399997" cy="3999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D1090C-0232-4943-A5ED-F4DE8E38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102">
            <a:off x="2796404" y="1885777"/>
            <a:ext cx="399997" cy="3999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4E052CE-A1BE-41AC-9470-471736217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50" y="875288"/>
            <a:ext cx="697992" cy="69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9D103-2B0B-4F4C-B469-675FC6F98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4244" y="1412972"/>
            <a:ext cx="794808" cy="5994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004A1B-4583-497A-B6D8-C3C0D7BB0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7110" y="1412972"/>
            <a:ext cx="794808" cy="599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997294-D1D7-4A42-AEB6-AA51D9019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024346"/>
            <a:ext cx="528854" cy="3988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216F98-D402-46C4-952B-DC6B9E874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7045" y="2024346"/>
            <a:ext cx="470431" cy="3438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86C033-53BA-460F-B16C-1DCD2C792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1481" y="1912661"/>
            <a:ext cx="470431" cy="34384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0AEFEA-E39B-42A5-835A-7F261D91A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6054" y="1913215"/>
            <a:ext cx="470431" cy="3438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4D5F3FD-6E2E-446B-A984-578B2F026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378283"/>
            <a:ext cx="528854" cy="3988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151ADF8-D51C-4CE8-A288-27CA63D18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2791445"/>
            <a:ext cx="528854" cy="3988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A8DDA78-0EE2-4908-A670-AD3ECC202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3158335"/>
            <a:ext cx="528854" cy="3988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282A24A-E0AC-4683-8EDC-56ED1426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40" y="3622952"/>
            <a:ext cx="528854" cy="3988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CBD101D-6742-4316-AD01-E070039C0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39" y="3941231"/>
            <a:ext cx="354856" cy="2676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E375660-4C21-44BE-BADE-D331220D7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5539" y="4269984"/>
            <a:ext cx="300747" cy="2268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FA1A650-EA5A-4C95-86EA-A3C3DF5B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2820" y="1595852"/>
            <a:ext cx="794808" cy="5994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3A28CE-AA8F-4B3B-80A4-9094F44C1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0214" y="1878049"/>
            <a:ext cx="402638" cy="36701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2C2A02F-FCC8-44B0-A31C-0EE1E9454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1698195"/>
            <a:ext cx="402638" cy="5468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B7F82A-D192-4A24-A6E7-A2AEBD423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2222777"/>
            <a:ext cx="402638" cy="54686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27C1E7E-4FC6-4FE5-88ED-7DD482516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2712778"/>
            <a:ext cx="402638" cy="5468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592892-1C02-4709-BDBD-91BC4BAC4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050" y="3249272"/>
            <a:ext cx="402638" cy="5468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962EED5-326F-4438-BD9D-379821097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666" y="3723117"/>
            <a:ext cx="402638" cy="5468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39B9562-A5D3-4C29-A02D-1CAA4C48A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666" y="4308714"/>
            <a:ext cx="402638" cy="2496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B38B156-ECA2-4D94-9C74-A45D54C7A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9096" y="5443212"/>
            <a:ext cx="402638" cy="2482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AF3273D-DD1A-4366-8A6B-01DE21D3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798" y="5491980"/>
            <a:ext cx="402638" cy="3485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33A8019-1269-4F30-8172-55106C784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9582" y="5491979"/>
            <a:ext cx="402638" cy="3560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9B62B07-3DBB-4ED7-BFA1-C3E94300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0315" y="5406636"/>
            <a:ext cx="402638" cy="2482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92DE254-1092-40E2-8C24-7C2A20FA2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588" y="5044537"/>
            <a:ext cx="402638" cy="24827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9AD2CEB-61F1-4EE3-B6FB-A913D7C2D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084" y="5277657"/>
            <a:ext cx="402638" cy="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4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4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4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4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4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4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4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4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4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4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4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4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4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4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4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4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4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4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4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4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4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4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4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4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4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4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4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4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4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4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4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4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4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4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4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27500"/>
                            </p:stCondLst>
                            <p:childTnLst>
                              <p:par>
                                <p:cTn id="5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6754577" y="347439"/>
            <a:ext cx="35266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F5445-36F5-4E07-99E5-1ACD30739856}"/>
              </a:ext>
            </a:extLst>
          </p:cNvPr>
          <p:cNvSpPr txBox="1"/>
          <p:nvPr/>
        </p:nvSpPr>
        <p:spPr>
          <a:xfrm>
            <a:off x="5123171" y="1244956"/>
            <a:ext cx="6806701" cy="44546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শ্রেণি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প্রথম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বিষয়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প্রাথমিক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গণিত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শিরোনাম</a:t>
            </a:r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তুলনা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তারিখ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০৪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জানুয়ারী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২০২১খ্রিঃ</a:t>
            </a:r>
          </a:p>
          <a:p>
            <a:pPr algn="ctr">
              <a:lnSpc>
                <a:spcPct val="150000"/>
              </a:lnSpc>
            </a:pP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: ৪৫ </a:t>
            </a:r>
            <a:r>
              <a:rPr lang="en-US" sz="2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মিনিট</a:t>
            </a:r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0FF278-9583-41BE-8DA2-59881A0FB97B}"/>
              </a:ext>
            </a:extLst>
          </p:cNvPr>
          <p:cNvGrpSpPr/>
          <p:nvPr/>
        </p:nvGrpSpPr>
        <p:grpSpPr>
          <a:xfrm>
            <a:off x="613364" y="552902"/>
            <a:ext cx="4378869" cy="5704067"/>
            <a:chOff x="613364" y="552902"/>
            <a:chExt cx="4378869" cy="57040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FB6E9E-C510-464D-BF7C-743AB80D6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64" y="552902"/>
              <a:ext cx="4378869" cy="57040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B7AA49-66B7-46DD-B83E-035FD6412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256584"/>
              <a:ext cx="871338" cy="644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6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1840992" y="747565"/>
            <a:ext cx="7278625" cy="8309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শেষে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শিক্ষার্থীরা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CDB68-12A5-4B81-8C90-02B481A7B351}"/>
              </a:ext>
            </a:extLst>
          </p:cNvPr>
          <p:cNvSpPr txBox="1"/>
          <p:nvPr/>
        </p:nvSpPr>
        <p:spPr>
          <a:xfrm>
            <a:off x="1438655" y="2129269"/>
            <a:ext cx="998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১.১.১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কম-বেশি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সহজ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বিষয়ে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অনুভূতি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ব্যক্ত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FE1DC-32CC-48A5-986C-748D7EA7CE82}"/>
              </a:ext>
            </a:extLst>
          </p:cNvPr>
          <p:cNvSpPr txBox="1"/>
          <p:nvPr/>
        </p:nvSpPr>
        <p:spPr>
          <a:xfrm>
            <a:off x="1438656" y="2834313"/>
            <a:ext cx="6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১.১.২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ছোট-বড়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সনাক্ত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7E3BD-ED9A-40B1-8C73-6C489E0DD591}"/>
              </a:ext>
            </a:extLst>
          </p:cNvPr>
          <p:cNvSpPr txBox="1"/>
          <p:nvPr/>
        </p:nvSpPr>
        <p:spPr>
          <a:xfrm>
            <a:off x="1438655" y="4919287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১.১.৫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খাটো-লম্বা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আলাদা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F4A82-1A60-4622-BD3A-F5144E6C8738}"/>
              </a:ext>
            </a:extLst>
          </p:cNvPr>
          <p:cNvSpPr txBox="1"/>
          <p:nvPr/>
        </p:nvSpPr>
        <p:spPr>
          <a:xfrm>
            <a:off x="1438655" y="4240607"/>
            <a:ext cx="672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১.১.৪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কাছে-দূরে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দেখে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বলতে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55AE2-87AD-4EDA-AFDD-A63F1681DBE4}"/>
              </a:ext>
            </a:extLst>
          </p:cNvPr>
          <p:cNvSpPr txBox="1"/>
          <p:nvPr/>
        </p:nvSpPr>
        <p:spPr>
          <a:xfrm>
            <a:off x="1438655" y="3561927"/>
            <a:ext cx="774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১.১.৩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হাল্কা-ভারি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তুলনা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করে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বলতে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 </a:t>
            </a:r>
            <a:r>
              <a:rPr lang="en-US" sz="3200" dirty="0" err="1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পারবে</a:t>
            </a:r>
            <a:r>
              <a:rPr lang="en-US" sz="3200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3660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874577" y="3260417"/>
            <a:ext cx="409317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শিক্ষার্থীদের</a:t>
            </a:r>
            <a:r>
              <a:rPr lang="en-US" sz="2800" dirty="0"/>
              <a:t> </a:t>
            </a:r>
            <a:r>
              <a:rPr lang="en-US" sz="2800" dirty="0" err="1"/>
              <a:t>উদ্দেশ্যে</a:t>
            </a:r>
            <a:r>
              <a:rPr lang="en-US" sz="2800" dirty="0"/>
              <a:t> </a:t>
            </a:r>
            <a:r>
              <a:rPr lang="en-US" sz="2800" dirty="0" err="1"/>
              <a:t>প্রশ্ন</a:t>
            </a:r>
            <a:r>
              <a:rPr lang="en-US" sz="2800" dirty="0"/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94D03-5253-43E9-9FFB-8CE2EF3AF3A9}"/>
              </a:ext>
            </a:extLst>
          </p:cNvPr>
          <p:cNvSpPr txBox="1"/>
          <p:nvPr/>
        </p:nvSpPr>
        <p:spPr>
          <a:xfrm>
            <a:off x="3551209" y="846376"/>
            <a:ext cx="4565220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পূর্বজ্ঞান</a:t>
            </a:r>
            <a:r>
              <a:rPr lang="en-US" sz="5400" dirty="0"/>
              <a:t> </a:t>
            </a:r>
            <a:r>
              <a:rPr lang="en-US" sz="5400" dirty="0" err="1"/>
              <a:t>যাচাই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9A908C-E562-4390-82ED-14B62F63949D}"/>
              </a:ext>
            </a:extLst>
          </p:cNvPr>
          <p:cNvSpPr txBox="1"/>
          <p:nvPr/>
        </p:nvSpPr>
        <p:spPr>
          <a:xfrm>
            <a:off x="874577" y="4210595"/>
            <a:ext cx="10756591" cy="1569660"/>
          </a:xfrm>
          <a:prstGeom prst="rect">
            <a:avLst/>
          </a:prstGeom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বলতো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দেখি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,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কচ্ছপ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ও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খরগোশ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গল্পে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গাছের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কাছে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কে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ছিল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088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1840992" y="555860"/>
            <a:ext cx="7449311" cy="83099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এসো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একটি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ভিডিও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দেখি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F20F2-9BEB-4551-A7A6-A09867FECCB9}"/>
              </a:ext>
            </a:extLst>
          </p:cNvPr>
          <p:cNvSpPr txBox="1"/>
          <p:nvPr/>
        </p:nvSpPr>
        <p:spPr>
          <a:xfrm>
            <a:off x="3035509" y="3240586"/>
            <a:ext cx="6130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https://www.youtube.com/watch?v=ET5oKek4FLw</a:t>
            </a:r>
          </a:p>
        </p:txBody>
      </p:sp>
    </p:spTree>
    <p:extLst>
      <p:ext uri="{BB962C8B-B14F-4D97-AF65-F5344CB8AC3E}">
        <p14:creationId xmlns:p14="http://schemas.microsoft.com/office/powerpoint/2010/main" val="25345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33412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904-522F-46AD-8FC6-33098ECA4F8E}"/>
              </a:ext>
            </a:extLst>
          </p:cNvPr>
          <p:cNvSpPr txBox="1"/>
          <p:nvPr/>
        </p:nvSpPr>
        <p:spPr>
          <a:xfrm>
            <a:off x="7903619" y="1220808"/>
            <a:ext cx="3935483" cy="707886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আজকের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পাঠ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62085-99E7-4B18-B251-0CA40AB217EC}"/>
              </a:ext>
            </a:extLst>
          </p:cNvPr>
          <p:cNvSpPr txBox="1"/>
          <p:nvPr/>
        </p:nvSpPr>
        <p:spPr>
          <a:xfrm>
            <a:off x="1263097" y="225213"/>
            <a:ext cx="3549535" cy="92333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/>
              <a:t>পাঠ</a:t>
            </a:r>
            <a:r>
              <a:rPr lang="en-US" sz="5400" dirty="0"/>
              <a:t> </a:t>
            </a:r>
            <a:r>
              <a:rPr lang="en-US" sz="5400" dirty="0" err="1"/>
              <a:t>ঘোষণা</a:t>
            </a:r>
            <a:endParaRPr lang="en-US" sz="5400" dirty="0"/>
          </a:p>
        </p:txBody>
      </p:sp>
      <p:pic>
        <p:nvPicPr>
          <p:cNvPr id="6" name="Picture 2" descr="D:\Creation of Dulal\Creation of Dulal\EIA\EIA\EIA_PTF\1.TEACHER\1.CLASSROOM\4 POSTER\Describing Classroom Activities\Ask &amp; Ans Questions_T2S.jpg">
            <a:extLst>
              <a:ext uri="{FF2B5EF4-FFF2-40B4-BE49-F238E27FC236}">
                <a16:creationId xmlns:a16="http://schemas.microsoft.com/office/drawing/2014/main" id="{DB5B9F0E-5A9E-4A04-B4B1-CA83D3969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27273" r="4588" b="3637"/>
          <a:stretch/>
        </p:blipFill>
        <p:spPr bwMode="auto">
          <a:xfrm>
            <a:off x="497276" y="1257176"/>
            <a:ext cx="7077481" cy="5143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D55C2-3CF5-47F8-8C8D-752E432BBB12}"/>
              </a:ext>
            </a:extLst>
          </p:cNvPr>
          <p:cNvSpPr txBox="1"/>
          <p:nvPr/>
        </p:nvSpPr>
        <p:spPr>
          <a:xfrm>
            <a:off x="7823409" y="2251651"/>
            <a:ext cx="4216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তুলনা</a:t>
            </a:r>
            <a:r>
              <a:rPr lang="en-US" sz="36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6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করি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(২য়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2800" dirty="0"/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পৃষ্ঠা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নং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spc="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r>
              <a:rPr lang="en-US" sz="3600" dirty="0">
                <a:solidFill>
                  <a:srgbClr val="FF0000"/>
                </a:solidFill>
              </a:rPr>
              <a:t> ৩</a:t>
            </a:r>
          </a:p>
        </p:txBody>
      </p:sp>
    </p:spTree>
    <p:extLst>
      <p:ext uri="{BB962C8B-B14F-4D97-AF65-F5344CB8AC3E}">
        <p14:creationId xmlns:p14="http://schemas.microsoft.com/office/powerpoint/2010/main" val="17301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392EE29-6266-414F-9DCA-3284C0640013}"/>
              </a:ext>
            </a:extLst>
          </p:cNvPr>
          <p:cNvSpPr/>
          <p:nvPr/>
        </p:nvSpPr>
        <p:spPr>
          <a:xfrm>
            <a:off x="0" y="-118756"/>
            <a:ext cx="12192000" cy="6891413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B07F1C7-0D0C-4B74-BE1E-ED80092C1C9D}"/>
              </a:ext>
            </a:extLst>
          </p:cNvPr>
          <p:cNvSpPr/>
          <p:nvPr/>
        </p:nvSpPr>
        <p:spPr>
          <a:xfrm>
            <a:off x="152400" y="96253"/>
            <a:ext cx="11891211" cy="6617367"/>
          </a:xfrm>
          <a:prstGeom prst="flowChartAlternateProcess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295E5-3531-4C3F-B7FB-93802587A556}"/>
              </a:ext>
            </a:extLst>
          </p:cNvPr>
          <p:cNvGrpSpPr/>
          <p:nvPr/>
        </p:nvGrpSpPr>
        <p:grpSpPr>
          <a:xfrm>
            <a:off x="878808" y="330539"/>
            <a:ext cx="4411727" cy="5185015"/>
            <a:chOff x="1051856" y="260105"/>
            <a:chExt cx="4531415" cy="54353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527904-522F-46AD-8FC6-33098ECA4F8E}"/>
                </a:ext>
              </a:extLst>
            </p:cNvPr>
            <p:cNvSpPr txBox="1"/>
            <p:nvPr/>
          </p:nvSpPr>
          <p:spPr>
            <a:xfrm>
              <a:off x="1051856" y="260105"/>
              <a:ext cx="4531415" cy="92333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পাঠ</a:t>
              </a:r>
              <a:r>
                <a:rPr lang="en-US" sz="5400" dirty="0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5400" dirty="0" err="1">
                  <a:ln>
                    <a:solidFill>
                      <a:srgbClr val="FFC000"/>
                    </a:solidFill>
                  </a:ln>
                  <a:solidFill>
                    <a:srgbClr val="FFFF00"/>
                  </a:solidFill>
                </a:rPr>
                <a:t>উপস্থাপন</a:t>
              </a:r>
              <a:endParaRPr lang="en-US" sz="54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02B2BF-3F15-4E16-876C-088C7FF6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56" y="1237302"/>
              <a:ext cx="4531415" cy="4458169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0A604C4-74B1-4016-BE99-9214CF07CC86}"/>
              </a:ext>
            </a:extLst>
          </p:cNvPr>
          <p:cNvSpPr txBox="1"/>
          <p:nvPr/>
        </p:nvSpPr>
        <p:spPr>
          <a:xfrm>
            <a:off x="1308100" y="5606083"/>
            <a:ext cx="1004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দুই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বা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ততোধিক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বস্তুর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মধ্যে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তুলনা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বলতে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বোঝায়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বস্তুসমূহের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একে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অপরের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মধ্যে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মিল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বা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পার্থক্য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দেখানো</a:t>
            </a:r>
            <a:r>
              <a:rPr lang="en-US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 ।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56DCC5F-466E-4CB4-A23C-2C4DFED4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9315" y="2661611"/>
            <a:ext cx="1365595" cy="252887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9D4E6CD-108C-4BF1-B4A4-813B121A5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1284" y="2684517"/>
            <a:ext cx="1365595" cy="2528877"/>
          </a:xfrm>
          <a:prstGeom prst="rect">
            <a:avLst/>
          </a:prstGeom>
        </p:spPr>
      </p:pic>
      <p:sp>
        <p:nvSpPr>
          <p:cNvPr id="69" name="Speech Bubble: Oval 68">
            <a:extLst>
              <a:ext uri="{FF2B5EF4-FFF2-40B4-BE49-F238E27FC236}">
                <a16:creationId xmlns:a16="http://schemas.microsoft.com/office/drawing/2014/main" id="{3C46CC9A-C298-4BC9-AF44-D3DEE35D51FF}"/>
              </a:ext>
            </a:extLst>
          </p:cNvPr>
          <p:cNvSpPr/>
          <p:nvPr/>
        </p:nvSpPr>
        <p:spPr>
          <a:xfrm rot="18498895">
            <a:off x="9083051" y="301216"/>
            <a:ext cx="2198061" cy="229289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E5EC56C-8B71-4FB0-A121-500650736D1E}"/>
              </a:ext>
            </a:extLst>
          </p:cNvPr>
          <p:cNvSpPr txBox="1"/>
          <p:nvPr/>
        </p:nvSpPr>
        <p:spPr>
          <a:xfrm>
            <a:off x="9025512" y="577364"/>
            <a:ext cx="220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পাশাপাশি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দুইটি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গ্লাসে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জুসের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পরিমাণ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---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9CA1C3-4731-40FE-A0FC-88C4C660D7AA}"/>
              </a:ext>
            </a:extLst>
          </p:cNvPr>
          <p:cNvSpPr txBox="1"/>
          <p:nvPr/>
        </p:nvSpPr>
        <p:spPr>
          <a:xfrm>
            <a:off x="8166842" y="5037599"/>
            <a:ext cx="120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সমান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19A6522-DF8F-4777-9ECB-DA9A920E2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52" y="2836735"/>
            <a:ext cx="1484631" cy="245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72D66-A6F6-4179-82DE-A529C866C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54" y="2703468"/>
            <a:ext cx="1484631" cy="2450536"/>
          </a:xfrm>
          <a:prstGeom prst="rect">
            <a:avLst/>
          </a:prstGeom>
        </p:spPr>
      </p:pic>
      <p:sp>
        <p:nvSpPr>
          <p:cNvPr id="72" name="Speech Bubble: Oval 71">
            <a:extLst>
              <a:ext uri="{FF2B5EF4-FFF2-40B4-BE49-F238E27FC236}">
                <a16:creationId xmlns:a16="http://schemas.microsoft.com/office/drawing/2014/main" id="{D70FBC31-F031-4AB6-89B7-E27A125092FA}"/>
              </a:ext>
            </a:extLst>
          </p:cNvPr>
          <p:cNvSpPr/>
          <p:nvPr/>
        </p:nvSpPr>
        <p:spPr>
          <a:xfrm rot="18498895">
            <a:off x="6393445" y="320169"/>
            <a:ext cx="2198061" cy="229289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3BAD1B-52FF-41F1-BC4E-A398E84A84CE}"/>
              </a:ext>
            </a:extLst>
          </p:cNvPr>
          <p:cNvSpPr txBox="1"/>
          <p:nvPr/>
        </p:nvSpPr>
        <p:spPr>
          <a:xfrm>
            <a:off x="6335906" y="596317"/>
            <a:ext cx="220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পাশাপাশি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দুইটি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গ্লাসে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জুসের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পরিমাণ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---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1B7FCC-5979-4392-93DB-0E0DD13D4195}"/>
              </a:ext>
            </a:extLst>
          </p:cNvPr>
          <p:cNvSpPr txBox="1"/>
          <p:nvPr/>
        </p:nvSpPr>
        <p:spPr>
          <a:xfrm>
            <a:off x="8241037" y="5037599"/>
            <a:ext cx="120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সমান</a:t>
            </a:r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6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555 L 0.13919 -0.0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34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555 L -0.11198 -0.0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12175 -0.0162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81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905 -0.0328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  <p:bldP spid="66" grpId="1" build="allAtOnce"/>
      <p:bldP spid="69" grpId="0" animBg="1"/>
      <p:bldP spid="69" grpId="1" animBg="1"/>
      <p:bldP spid="70" grpId="0"/>
      <p:bldP spid="70" grpId="1"/>
      <p:bldP spid="71" grpId="0"/>
      <p:bldP spid="71" grpId="1"/>
      <p:bldP spid="72" grpId="0" animBg="1"/>
      <p:bldP spid="72" grpId="1" animBg="1"/>
      <p:bldP spid="72" grpId="2" animBg="1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408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171</cp:revision>
  <dcterms:created xsi:type="dcterms:W3CDTF">2021-03-25T18:06:20Z</dcterms:created>
  <dcterms:modified xsi:type="dcterms:W3CDTF">2021-04-11T19:15:34Z</dcterms:modified>
</cp:coreProperties>
</file>