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4128" r:id="rId1"/>
  </p:sldMasterIdLst>
  <p:notesMasterIdLst>
    <p:notesMasterId r:id="rId34"/>
  </p:notesMasterIdLst>
  <p:sldIdLst>
    <p:sldId id="411" r:id="rId2"/>
    <p:sldId id="413" r:id="rId3"/>
    <p:sldId id="412" r:id="rId4"/>
    <p:sldId id="417" r:id="rId5"/>
    <p:sldId id="419" r:id="rId6"/>
    <p:sldId id="422" r:id="rId7"/>
    <p:sldId id="416" r:id="rId8"/>
    <p:sldId id="430" r:id="rId9"/>
    <p:sldId id="429" r:id="rId10"/>
    <p:sldId id="431" r:id="rId11"/>
    <p:sldId id="421" r:id="rId12"/>
    <p:sldId id="432" r:id="rId13"/>
    <p:sldId id="449" r:id="rId14"/>
    <p:sldId id="444" r:id="rId15"/>
    <p:sldId id="418" r:id="rId16"/>
    <p:sldId id="415" r:id="rId17"/>
    <p:sldId id="424" r:id="rId18"/>
    <p:sldId id="447" r:id="rId19"/>
    <p:sldId id="420" r:id="rId20"/>
    <p:sldId id="445" r:id="rId21"/>
    <p:sldId id="434" r:id="rId22"/>
    <p:sldId id="461" r:id="rId23"/>
    <p:sldId id="459" r:id="rId24"/>
    <p:sldId id="428" r:id="rId25"/>
    <p:sldId id="472" r:id="rId26"/>
    <p:sldId id="426" r:id="rId27"/>
    <p:sldId id="446" r:id="rId28"/>
    <p:sldId id="475" r:id="rId29"/>
    <p:sldId id="476" r:id="rId30"/>
    <p:sldId id="448" r:id="rId31"/>
    <p:sldId id="477" r:id="rId32"/>
    <p:sldId id="47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30A0"/>
    <a:srgbClr val="43291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593" autoAdjust="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6.jpg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g"/><Relationship Id="rId1" Type="http://schemas.openxmlformats.org/officeDocument/2006/relationships/image" Target="../media/image9.jpeg"/><Relationship Id="rId6" Type="http://schemas.openxmlformats.org/officeDocument/2006/relationships/image" Target="../media/image6.jpg"/><Relationship Id="rId5" Type="http://schemas.openxmlformats.org/officeDocument/2006/relationships/image" Target="../media/image11.jpe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6906C-1E4B-4544-9C39-3883FE412A4A}" type="doc">
      <dgm:prSet loTypeId="urn:microsoft.com/office/officeart/2005/8/layout/vList4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C7DE29-8DEB-4496-929D-0516DF32203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মুজিবনগর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40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7BBDEF-80A0-4F66-BD31-4D22BAC59928}" type="parTrans" cxnId="{1F4D97AE-5CBA-4446-B067-43234ECB1C29}">
      <dgm:prSet/>
      <dgm:spPr/>
      <dgm:t>
        <a:bodyPr/>
        <a:lstStyle/>
        <a:p>
          <a:endParaRPr lang="en-US"/>
        </a:p>
      </dgm:t>
    </dgm:pt>
    <dgm:pt modelId="{3463E316-3A01-4CCB-BE60-15113FD5441E}" type="sibTrans" cxnId="{1F4D97AE-5CBA-4446-B067-43234ECB1C29}">
      <dgm:prSet/>
      <dgm:spPr/>
      <dgm:t>
        <a:bodyPr/>
        <a:lstStyle/>
        <a:p>
          <a:endParaRPr lang="en-US"/>
        </a:p>
      </dgm:t>
    </dgm:pt>
    <dgm:pt modelId="{801CF7FC-8215-4696-912C-551B8DE56A3E}">
      <dgm:prSet phldrT="[Text]" custT="1"/>
      <dgm:spPr/>
      <dgm:t>
        <a:bodyPr/>
        <a:lstStyle/>
        <a:p>
          <a:pPr algn="ctr"/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875A23-466D-4AF5-904A-EC900975597C}" type="parTrans" cxnId="{5B6C7542-7205-4148-A3ED-1BDE50E0D5EB}">
      <dgm:prSet/>
      <dgm:spPr/>
      <dgm:t>
        <a:bodyPr/>
        <a:lstStyle/>
        <a:p>
          <a:endParaRPr lang="en-US"/>
        </a:p>
      </dgm:t>
    </dgm:pt>
    <dgm:pt modelId="{FAA4E7FE-CEE6-4C9E-99AA-3E6511C589B6}" type="sibTrans" cxnId="{5B6C7542-7205-4148-A3ED-1BDE50E0D5EB}">
      <dgm:prSet/>
      <dgm:spPr/>
      <dgm:t>
        <a:bodyPr/>
        <a:lstStyle/>
        <a:p>
          <a:endParaRPr lang="en-US"/>
        </a:p>
      </dgm:t>
    </dgm:pt>
    <dgm:pt modelId="{65612230-7286-4C1C-AAFF-B44268092BAC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algn="ctr"/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প্রবাসী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কার্যাবলী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40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42D9DB-57FA-42B5-97DE-7EBFBF5D6CB4}" type="parTrans" cxnId="{740AC03D-56CC-4AF3-8C45-2D8A1A90016C}">
      <dgm:prSet/>
      <dgm:spPr/>
      <dgm:t>
        <a:bodyPr/>
        <a:lstStyle/>
        <a:p>
          <a:endParaRPr lang="en-US"/>
        </a:p>
      </dgm:t>
    </dgm:pt>
    <dgm:pt modelId="{E10BD964-6C2B-472A-9959-947E7B915A84}" type="sibTrans" cxnId="{740AC03D-56CC-4AF3-8C45-2D8A1A90016C}">
      <dgm:prSet/>
      <dgm:spPr/>
      <dgm:t>
        <a:bodyPr/>
        <a:lstStyle/>
        <a:p>
          <a:endParaRPr lang="en-US"/>
        </a:p>
      </dgm:t>
    </dgm:pt>
    <dgm:pt modelId="{9ED3D696-9041-4AFB-9084-DCF751855560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pPr algn="ctr"/>
          <a:r>
            <a:rPr lang="en-US" sz="40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অস্থায়ী</a:t>
          </a:r>
          <a:r>
            <a: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r>
            <a: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D31760-9849-419A-9970-B369BC43DBBA}" type="parTrans" cxnId="{F24EA3B4-C191-4A3D-9BA2-AB2DBDAC9C66}">
      <dgm:prSet/>
      <dgm:spPr/>
      <dgm:t>
        <a:bodyPr/>
        <a:lstStyle/>
        <a:p>
          <a:endParaRPr lang="en-US"/>
        </a:p>
      </dgm:t>
    </dgm:pt>
    <dgm:pt modelId="{66982A2D-61DB-4F2C-997D-AEF0DDA05367}" type="sibTrans" cxnId="{F24EA3B4-C191-4A3D-9BA2-AB2DBDAC9C66}">
      <dgm:prSet/>
      <dgm:spPr/>
      <dgm:t>
        <a:bodyPr/>
        <a:lstStyle/>
        <a:p>
          <a:endParaRPr lang="en-US"/>
        </a:p>
      </dgm:t>
    </dgm:pt>
    <dgm:pt modelId="{97610FA2-38CF-4761-9A40-51121D2B15D7}" type="pres">
      <dgm:prSet presAssocID="{47C6906C-1E4B-4544-9C39-3883FE412A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EC2104-5E70-4762-BF11-9B20E090751B}" type="pres">
      <dgm:prSet presAssocID="{7FC7DE29-8DEB-4496-929D-0516DF322034}" presName="comp" presStyleCnt="0"/>
      <dgm:spPr/>
    </dgm:pt>
    <dgm:pt modelId="{D10EA5CE-82CC-4798-93B6-F481DA223CE4}" type="pres">
      <dgm:prSet presAssocID="{7FC7DE29-8DEB-4496-929D-0516DF322034}" presName="box" presStyleLbl="node1" presStyleIdx="0" presStyleCnt="3"/>
      <dgm:spPr/>
      <dgm:t>
        <a:bodyPr/>
        <a:lstStyle/>
        <a:p>
          <a:endParaRPr lang="en-US"/>
        </a:p>
      </dgm:t>
    </dgm:pt>
    <dgm:pt modelId="{1D3A8E1F-D56B-446E-A8BD-BB0CA455C858}" type="pres">
      <dgm:prSet presAssocID="{7FC7DE29-8DEB-4496-929D-0516DF322034}" presName="img" presStyleLbl="fgImgPlac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CFA74B60-0744-4905-868F-43B8BE8BF870}" type="pres">
      <dgm:prSet presAssocID="{7FC7DE29-8DEB-4496-929D-0516DF32203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9B3C7-79EF-4F42-ADE7-613003152FB5}" type="pres">
      <dgm:prSet presAssocID="{3463E316-3A01-4CCB-BE60-15113FD5441E}" presName="spacer" presStyleCnt="0"/>
      <dgm:spPr/>
    </dgm:pt>
    <dgm:pt modelId="{64804087-D877-481C-B187-5BDE2876F9D3}" type="pres">
      <dgm:prSet presAssocID="{65612230-7286-4C1C-AAFF-B44268092BAC}" presName="comp" presStyleCnt="0"/>
      <dgm:spPr/>
    </dgm:pt>
    <dgm:pt modelId="{0F63AD8E-97DF-4099-B776-E002E14C895F}" type="pres">
      <dgm:prSet presAssocID="{65612230-7286-4C1C-AAFF-B44268092BAC}" presName="box" presStyleLbl="node1" presStyleIdx="1" presStyleCnt="3"/>
      <dgm:spPr/>
      <dgm:t>
        <a:bodyPr/>
        <a:lstStyle/>
        <a:p>
          <a:endParaRPr lang="en-US"/>
        </a:p>
      </dgm:t>
    </dgm:pt>
    <dgm:pt modelId="{84D8E33C-F734-4213-80D3-CA4817B88EBA}" type="pres">
      <dgm:prSet presAssocID="{65612230-7286-4C1C-AAFF-B44268092BAC}" presName="img" presStyleLbl="fgImgPlac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C371207C-2356-4AEC-9CD8-10E05220C04F}" type="pres">
      <dgm:prSet presAssocID="{65612230-7286-4C1C-AAFF-B44268092BA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FFCDB-377E-49F5-BD3B-24AB55F02FDD}" type="pres">
      <dgm:prSet presAssocID="{E10BD964-6C2B-472A-9959-947E7B915A84}" presName="spacer" presStyleCnt="0"/>
      <dgm:spPr/>
    </dgm:pt>
    <dgm:pt modelId="{FC2D7BCE-DF5A-4EAB-A2AF-FCA7253EE9D7}" type="pres">
      <dgm:prSet presAssocID="{9ED3D696-9041-4AFB-9084-DCF751855560}" presName="comp" presStyleCnt="0"/>
      <dgm:spPr/>
    </dgm:pt>
    <dgm:pt modelId="{6E7BADB5-FA89-4B2F-834C-C5E654FEB5E3}" type="pres">
      <dgm:prSet presAssocID="{9ED3D696-9041-4AFB-9084-DCF751855560}" presName="box" presStyleLbl="node1" presStyleIdx="2" presStyleCnt="3"/>
      <dgm:spPr/>
      <dgm:t>
        <a:bodyPr/>
        <a:lstStyle/>
        <a:p>
          <a:endParaRPr lang="en-US"/>
        </a:p>
      </dgm:t>
    </dgm:pt>
    <dgm:pt modelId="{9607533A-F458-4DD2-8160-8A6AC9814663}" type="pres">
      <dgm:prSet presAssocID="{9ED3D696-9041-4AFB-9084-DCF751855560}" presName="img" presStyleLbl="fgImgPlac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18B612B8-3E81-4C2F-9C31-B91B2D0EE082}" type="pres">
      <dgm:prSet presAssocID="{9ED3D696-9041-4AFB-9084-DCF75185556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544F43-C4F0-4708-BF19-6E7E92E40DE5}" type="presOf" srcId="{9ED3D696-9041-4AFB-9084-DCF751855560}" destId="{18B612B8-3E81-4C2F-9C31-B91B2D0EE082}" srcOrd="1" destOrd="0" presId="urn:microsoft.com/office/officeart/2005/8/layout/vList4"/>
    <dgm:cxn modelId="{727F5799-C67A-474C-9AC4-4AED1A21B638}" type="presOf" srcId="{801CF7FC-8215-4696-912C-551B8DE56A3E}" destId="{D10EA5CE-82CC-4798-93B6-F481DA223CE4}" srcOrd="0" destOrd="1" presId="urn:microsoft.com/office/officeart/2005/8/layout/vList4"/>
    <dgm:cxn modelId="{5B6C7542-7205-4148-A3ED-1BDE50E0D5EB}" srcId="{7FC7DE29-8DEB-4496-929D-0516DF322034}" destId="{801CF7FC-8215-4696-912C-551B8DE56A3E}" srcOrd="0" destOrd="0" parTransId="{0C875A23-466D-4AF5-904A-EC900975597C}" sibTransId="{FAA4E7FE-CEE6-4C9E-99AA-3E6511C589B6}"/>
    <dgm:cxn modelId="{EFED18FA-E712-4273-8302-9FF54074E784}" type="presOf" srcId="{9ED3D696-9041-4AFB-9084-DCF751855560}" destId="{6E7BADB5-FA89-4B2F-834C-C5E654FEB5E3}" srcOrd="0" destOrd="0" presId="urn:microsoft.com/office/officeart/2005/8/layout/vList4"/>
    <dgm:cxn modelId="{99F6F206-DBCE-4C46-9D02-678941B29F51}" type="presOf" srcId="{801CF7FC-8215-4696-912C-551B8DE56A3E}" destId="{CFA74B60-0744-4905-868F-43B8BE8BF870}" srcOrd="1" destOrd="1" presId="urn:microsoft.com/office/officeart/2005/8/layout/vList4"/>
    <dgm:cxn modelId="{3AA15D99-1B09-4F4D-BB13-481D1E7AD32A}" type="presOf" srcId="{7FC7DE29-8DEB-4496-929D-0516DF322034}" destId="{CFA74B60-0744-4905-868F-43B8BE8BF870}" srcOrd="1" destOrd="0" presId="urn:microsoft.com/office/officeart/2005/8/layout/vList4"/>
    <dgm:cxn modelId="{1F4D97AE-5CBA-4446-B067-43234ECB1C29}" srcId="{47C6906C-1E4B-4544-9C39-3883FE412A4A}" destId="{7FC7DE29-8DEB-4496-929D-0516DF322034}" srcOrd="0" destOrd="0" parTransId="{057BBDEF-80A0-4F66-BD31-4D22BAC59928}" sibTransId="{3463E316-3A01-4CCB-BE60-15113FD5441E}"/>
    <dgm:cxn modelId="{7B67CDB7-7D86-445F-B1E0-2A5FD6080443}" type="presOf" srcId="{47C6906C-1E4B-4544-9C39-3883FE412A4A}" destId="{97610FA2-38CF-4761-9A40-51121D2B15D7}" srcOrd="0" destOrd="0" presId="urn:microsoft.com/office/officeart/2005/8/layout/vList4"/>
    <dgm:cxn modelId="{0F92FE6B-9353-4AF2-A1B5-B717448C065C}" type="presOf" srcId="{7FC7DE29-8DEB-4496-929D-0516DF322034}" destId="{D10EA5CE-82CC-4798-93B6-F481DA223CE4}" srcOrd="0" destOrd="0" presId="urn:microsoft.com/office/officeart/2005/8/layout/vList4"/>
    <dgm:cxn modelId="{56705505-B9C0-46AF-ADD5-9035BD5C86A6}" type="presOf" srcId="{65612230-7286-4C1C-AAFF-B44268092BAC}" destId="{0F63AD8E-97DF-4099-B776-E002E14C895F}" srcOrd="0" destOrd="0" presId="urn:microsoft.com/office/officeart/2005/8/layout/vList4"/>
    <dgm:cxn modelId="{F24EA3B4-C191-4A3D-9BA2-AB2DBDAC9C66}" srcId="{47C6906C-1E4B-4544-9C39-3883FE412A4A}" destId="{9ED3D696-9041-4AFB-9084-DCF751855560}" srcOrd="2" destOrd="0" parTransId="{94D31760-9849-419A-9970-B369BC43DBBA}" sibTransId="{66982A2D-61DB-4F2C-997D-AEF0DDA05367}"/>
    <dgm:cxn modelId="{740AC03D-56CC-4AF3-8C45-2D8A1A90016C}" srcId="{47C6906C-1E4B-4544-9C39-3883FE412A4A}" destId="{65612230-7286-4C1C-AAFF-B44268092BAC}" srcOrd="1" destOrd="0" parTransId="{5242D9DB-57FA-42B5-97DE-7EBFBF5D6CB4}" sibTransId="{E10BD964-6C2B-472A-9959-947E7B915A84}"/>
    <dgm:cxn modelId="{A3754F02-5E83-42ED-9074-3BA9B5035436}" type="presOf" srcId="{65612230-7286-4C1C-AAFF-B44268092BAC}" destId="{C371207C-2356-4AEC-9CD8-10E05220C04F}" srcOrd="1" destOrd="0" presId="urn:microsoft.com/office/officeart/2005/8/layout/vList4"/>
    <dgm:cxn modelId="{AFD4636B-1A34-4B60-9FF1-9D594FE9FB73}" type="presParOf" srcId="{97610FA2-38CF-4761-9A40-51121D2B15D7}" destId="{ADEC2104-5E70-4762-BF11-9B20E090751B}" srcOrd="0" destOrd="0" presId="urn:microsoft.com/office/officeart/2005/8/layout/vList4"/>
    <dgm:cxn modelId="{2BF09013-1B89-4A9E-B1ED-BCDFCD042B32}" type="presParOf" srcId="{ADEC2104-5E70-4762-BF11-9B20E090751B}" destId="{D10EA5CE-82CC-4798-93B6-F481DA223CE4}" srcOrd="0" destOrd="0" presId="urn:microsoft.com/office/officeart/2005/8/layout/vList4"/>
    <dgm:cxn modelId="{004E4DAE-6B1E-4C5C-AEDF-F47E8E11F4C4}" type="presParOf" srcId="{ADEC2104-5E70-4762-BF11-9B20E090751B}" destId="{1D3A8E1F-D56B-446E-A8BD-BB0CA455C858}" srcOrd="1" destOrd="0" presId="urn:microsoft.com/office/officeart/2005/8/layout/vList4"/>
    <dgm:cxn modelId="{75E27CA0-480B-482B-ADC5-2F6791918828}" type="presParOf" srcId="{ADEC2104-5E70-4762-BF11-9B20E090751B}" destId="{CFA74B60-0744-4905-868F-43B8BE8BF870}" srcOrd="2" destOrd="0" presId="urn:microsoft.com/office/officeart/2005/8/layout/vList4"/>
    <dgm:cxn modelId="{9FD52872-E925-441E-9E65-F40880716C3A}" type="presParOf" srcId="{97610FA2-38CF-4761-9A40-51121D2B15D7}" destId="{D219B3C7-79EF-4F42-ADE7-613003152FB5}" srcOrd="1" destOrd="0" presId="urn:microsoft.com/office/officeart/2005/8/layout/vList4"/>
    <dgm:cxn modelId="{78060A5B-56F1-46E5-BB2C-22E266EB37AE}" type="presParOf" srcId="{97610FA2-38CF-4761-9A40-51121D2B15D7}" destId="{64804087-D877-481C-B187-5BDE2876F9D3}" srcOrd="2" destOrd="0" presId="urn:microsoft.com/office/officeart/2005/8/layout/vList4"/>
    <dgm:cxn modelId="{52291B49-D7B9-4325-90F0-D3EDB5D53638}" type="presParOf" srcId="{64804087-D877-481C-B187-5BDE2876F9D3}" destId="{0F63AD8E-97DF-4099-B776-E002E14C895F}" srcOrd="0" destOrd="0" presId="urn:microsoft.com/office/officeart/2005/8/layout/vList4"/>
    <dgm:cxn modelId="{B5B9310B-E740-48ED-8B50-16B9A1E5871E}" type="presParOf" srcId="{64804087-D877-481C-B187-5BDE2876F9D3}" destId="{84D8E33C-F734-4213-80D3-CA4817B88EBA}" srcOrd="1" destOrd="0" presId="urn:microsoft.com/office/officeart/2005/8/layout/vList4"/>
    <dgm:cxn modelId="{74509936-D898-47D1-BAD9-6B920F2711B1}" type="presParOf" srcId="{64804087-D877-481C-B187-5BDE2876F9D3}" destId="{C371207C-2356-4AEC-9CD8-10E05220C04F}" srcOrd="2" destOrd="0" presId="urn:microsoft.com/office/officeart/2005/8/layout/vList4"/>
    <dgm:cxn modelId="{16D4C7C4-16FA-4C44-BA13-B7869E769B29}" type="presParOf" srcId="{97610FA2-38CF-4761-9A40-51121D2B15D7}" destId="{532FFCDB-377E-49F5-BD3B-24AB55F02FDD}" srcOrd="3" destOrd="0" presId="urn:microsoft.com/office/officeart/2005/8/layout/vList4"/>
    <dgm:cxn modelId="{AA23CE8A-5789-4A09-B1DC-EBAB131B358E}" type="presParOf" srcId="{97610FA2-38CF-4761-9A40-51121D2B15D7}" destId="{FC2D7BCE-DF5A-4EAB-A2AF-FCA7253EE9D7}" srcOrd="4" destOrd="0" presId="urn:microsoft.com/office/officeart/2005/8/layout/vList4"/>
    <dgm:cxn modelId="{4F093C94-DA9C-4C19-89F3-5B63FBC1CDD0}" type="presParOf" srcId="{FC2D7BCE-DF5A-4EAB-A2AF-FCA7253EE9D7}" destId="{6E7BADB5-FA89-4B2F-834C-C5E654FEB5E3}" srcOrd="0" destOrd="0" presId="urn:microsoft.com/office/officeart/2005/8/layout/vList4"/>
    <dgm:cxn modelId="{AE790B1F-81C7-4C91-9D11-F1B523AB42F3}" type="presParOf" srcId="{FC2D7BCE-DF5A-4EAB-A2AF-FCA7253EE9D7}" destId="{9607533A-F458-4DD2-8160-8A6AC9814663}" srcOrd="1" destOrd="0" presId="urn:microsoft.com/office/officeart/2005/8/layout/vList4"/>
    <dgm:cxn modelId="{DE572FF3-7F1B-4058-8F0D-3CB657A2CE38}" type="presParOf" srcId="{FC2D7BCE-DF5A-4EAB-A2AF-FCA7253EE9D7}" destId="{18B612B8-3E81-4C2F-9C31-B91B2D0EE08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pPr algn="l"/>
          <a:r>
            <a:rPr lang="en-US" sz="3200" b="1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মুজিবনগর</a:t>
          </a:r>
          <a:r>
            <a:rPr lang="en-US" sz="3200" b="1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সরকারের</a:t>
          </a:r>
          <a:r>
            <a:rPr lang="en-US" sz="3200" b="1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সদস্য</a:t>
          </a:r>
          <a:r>
            <a:rPr lang="en-US" sz="3200" b="1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ও </a:t>
          </a:r>
          <a:r>
            <a:rPr lang="en-US" sz="3200" b="1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তাদের</a:t>
          </a:r>
          <a:r>
            <a:rPr lang="en-US" sz="3200" b="1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দপ্তরের</a:t>
          </a:r>
          <a:r>
            <a:rPr lang="en-US" sz="3200" b="1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একটি</a:t>
          </a:r>
          <a:r>
            <a:rPr lang="en-US" sz="3200" b="1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তালিকা</a:t>
          </a:r>
          <a:r>
            <a:rPr lang="en-US" sz="3200" b="1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তৈরি</a:t>
          </a:r>
          <a:r>
            <a:rPr lang="en-US" sz="3200" b="1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করো</a:t>
          </a:r>
          <a:r>
            <a:rPr lang="en-US" sz="3200" b="1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sz="3200" b="1" dirty="0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  <dgm:t>
        <a:bodyPr/>
        <a:lstStyle/>
        <a:p>
          <a:endParaRPr lang="en-US"/>
        </a:p>
      </dgm:t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 custLinFactX="36287" custLinFactNeighborX="100000" custLinFactNeighborY="-137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  <dgm:t>
        <a:bodyPr/>
        <a:lstStyle/>
        <a:p>
          <a:endParaRPr lang="en-US"/>
        </a:p>
      </dgm:t>
    </dgm:pt>
    <dgm:pt modelId="{B157ACED-B157-4BEC-8CAD-6E2F0768C574}" type="pres">
      <dgm:prSet presAssocID="{E7F0D200-9288-46C9-81AC-85547DE6B181}" presName="childText" presStyleLbl="conFgAcc1" presStyleIdx="0" presStyleCnt="1" custScaleY="107253" custLinFactNeighborY="-76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6264DFCD-C887-49B2-AF1B-E6BB2FC5F214}" type="presOf" srcId="{209AAD53-9722-4376-93E1-B83E9116F9A3}" destId="{BEBEFCE6-61F1-41F4-8906-E8FADEC653C5}" srcOrd="0" destOrd="0" presId="urn:microsoft.com/office/officeart/2005/8/layout/list1"/>
    <dgm:cxn modelId="{810CD7EC-9AFE-4DB2-8CC7-E794ABAC38AE}" type="presOf" srcId="{E7F0D200-9288-46C9-81AC-85547DE6B181}" destId="{125991EE-0B42-493C-B614-12D1AA4BE72E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71193B6F-246B-4B78-B59F-D063F7CE7CB6}" type="presOf" srcId="{E7F0D200-9288-46C9-81AC-85547DE6B181}" destId="{D9CF1F36-06BF-413A-9E6B-EB3810130759}" srcOrd="1" destOrd="0" presId="urn:microsoft.com/office/officeart/2005/8/layout/list1"/>
    <dgm:cxn modelId="{D368AE3C-AB81-41C0-8A08-BFA7D6F0E256}" type="presOf" srcId="{13D8FDF3-02C7-4AE2-8C5F-28802E3D4E9E}" destId="{B157ACED-B157-4BEC-8CAD-6E2F0768C574}" srcOrd="0" destOrd="0" presId="urn:microsoft.com/office/officeart/2005/8/layout/list1"/>
    <dgm:cxn modelId="{FE827DAD-4595-40F6-BB37-BF7DAD9B0F11}" type="presParOf" srcId="{BEBEFCE6-61F1-41F4-8906-E8FADEC653C5}" destId="{828CCA74-42A7-4E46-9B0B-8E39DC3C8267}" srcOrd="0" destOrd="0" presId="urn:microsoft.com/office/officeart/2005/8/layout/list1"/>
    <dgm:cxn modelId="{02C543B7-3868-4985-898E-65835C518ED1}" type="presParOf" srcId="{828CCA74-42A7-4E46-9B0B-8E39DC3C8267}" destId="{125991EE-0B42-493C-B614-12D1AA4BE72E}" srcOrd="0" destOrd="0" presId="urn:microsoft.com/office/officeart/2005/8/layout/list1"/>
    <dgm:cxn modelId="{5B817240-A5AE-4F33-83B3-5A0082BDD331}" type="presParOf" srcId="{828CCA74-42A7-4E46-9B0B-8E39DC3C8267}" destId="{D9CF1F36-06BF-413A-9E6B-EB3810130759}" srcOrd="1" destOrd="0" presId="urn:microsoft.com/office/officeart/2005/8/layout/list1"/>
    <dgm:cxn modelId="{C45746D2-3855-474C-8F0E-8290685249AD}" type="presParOf" srcId="{BEBEFCE6-61F1-41F4-8906-E8FADEC653C5}" destId="{11BE7E5E-70BA-4293-89C1-71DAC2246CF2}" srcOrd="1" destOrd="0" presId="urn:microsoft.com/office/officeart/2005/8/layout/list1"/>
    <dgm:cxn modelId="{70813F15-0AE3-4FBC-8D7C-EDFC1EE8A739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EA5CE-82CC-4798-93B6-F481DA223CE4}">
      <dsp:nvSpPr>
        <dsp:cNvPr id="0" name=""/>
        <dsp:cNvSpPr/>
      </dsp:nvSpPr>
      <dsp:spPr>
        <a:xfrm>
          <a:off x="0" y="0"/>
          <a:ext cx="9822869" cy="11343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মুজিবনগর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40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ctr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78007" y="0"/>
        <a:ext cx="7744861" cy="1134340"/>
      </dsp:txXfrm>
    </dsp:sp>
    <dsp:sp modelId="{1D3A8E1F-D56B-446E-A8BD-BB0CA455C858}">
      <dsp:nvSpPr>
        <dsp:cNvPr id="0" name=""/>
        <dsp:cNvSpPr/>
      </dsp:nvSpPr>
      <dsp:spPr>
        <a:xfrm>
          <a:off x="113434" y="113434"/>
          <a:ext cx="1964573" cy="9074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3AD8E-97DF-4099-B776-E002E14C895F}">
      <dsp:nvSpPr>
        <dsp:cNvPr id="0" name=""/>
        <dsp:cNvSpPr/>
      </dsp:nvSpPr>
      <dsp:spPr>
        <a:xfrm>
          <a:off x="0" y="1247775"/>
          <a:ext cx="9822869" cy="11343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প্রবাসী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কার্যাবলী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40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78007" y="1247775"/>
        <a:ext cx="7744861" cy="1134340"/>
      </dsp:txXfrm>
    </dsp:sp>
    <dsp:sp modelId="{84D8E33C-F734-4213-80D3-CA4817B88EBA}">
      <dsp:nvSpPr>
        <dsp:cNvPr id="0" name=""/>
        <dsp:cNvSpPr/>
      </dsp:nvSpPr>
      <dsp:spPr>
        <a:xfrm>
          <a:off x="113434" y="1361209"/>
          <a:ext cx="1964573" cy="9074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BADB5-FA89-4B2F-834C-C5E654FEB5E3}">
      <dsp:nvSpPr>
        <dsp:cNvPr id="0" name=""/>
        <dsp:cNvSpPr/>
      </dsp:nvSpPr>
      <dsp:spPr>
        <a:xfrm>
          <a:off x="0" y="2495550"/>
          <a:ext cx="9822869" cy="11343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অস্থায়ী</a:t>
          </a:r>
          <a:r>
            <a:rPr lang="en-US" sz="40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40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r>
            <a:rPr lang="en-US" sz="40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40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b="1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b="1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78007" y="2495550"/>
        <a:ext cx="7744861" cy="1134340"/>
      </dsp:txXfrm>
    </dsp:sp>
    <dsp:sp modelId="{9607533A-F458-4DD2-8160-8A6AC9814663}">
      <dsp:nvSpPr>
        <dsp:cNvPr id="0" name=""/>
        <dsp:cNvSpPr/>
      </dsp:nvSpPr>
      <dsp:spPr>
        <a:xfrm>
          <a:off x="113434" y="2608984"/>
          <a:ext cx="1964573" cy="9074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0"/>
          <a:ext cx="7824354" cy="26901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257" tIns="1353820" rIns="60725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মুজিবনগর</a:t>
          </a:r>
          <a:r>
            <a:rPr lang="en-US" sz="3200" b="1" kern="1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সরকারের</a:t>
          </a:r>
          <a:r>
            <a:rPr lang="en-US" sz="3200" b="1" kern="1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সদস্য</a:t>
          </a:r>
          <a:r>
            <a:rPr lang="en-US" sz="3200" b="1" kern="1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ও </a:t>
          </a:r>
          <a:r>
            <a:rPr lang="en-US" sz="3200" b="1" kern="1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তাদের</a:t>
          </a:r>
          <a:r>
            <a:rPr lang="en-US" sz="3200" b="1" kern="1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দপ্তরের</a:t>
          </a:r>
          <a:r>
            <a:rPr lang="en-US" sz="3200" b="1" kern="1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একটি</a:t>
          </a:r>
          <a:r>
            <a:rPr lang="en-US" sz="3200" b="1" kern="1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তালিকা</a:t>
          </a:r>
          <a:r>
            <a:rPr lang="en-US" sz="3200" b="1" kern="1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তৈরি</a:t>
          </a:r>
          <a:r>
            <a:rPr lang="en-US" sz="3200" b="1" kern="1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করো</a:t>
          </a:r>
          <a:r>
            <a:rPr lang="en-US" sz="3200" b="1" kern="1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sz="3200" b="1" kern="1200" dirty="0"/>
        </a:p>
      </dsp:txBody>
      <dsp:txXfrm>
        <a:off x="0" y="0"/>
        <a:ext cx="7824354" cy="2690106"/>
      </dsp:txXfrm>
    </dsp:sp>
    <dsp:sp modelId="{D9CF1F36-06BF-413A-9E6B-EB3810130759}">
      <dsp:nvSpPr>
        <dsp:cNvPr id="0" name=""/>
        <dsp:cNvSpPr/>
      </dsp:nvSpPr>
      <dsp:spPr>
        <a:xfrm>
          <a:off x="2769891" y="27709"/>
          <a:ext cx="2533627" cy="110624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019" tIns="0" rIns="207019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2823893" y="81711"/>
        <a:ext cx="2425623" cy="998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9D0B2-726F-4AF4-B50D-BEB1F221471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5AB8-494E-42A5-8584-272966F70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0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6144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79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22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7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336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5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1393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5704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4361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9607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9625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2794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1512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6816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580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787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55FAE-BD9E-4674-A710-9777E36C3ED8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D22859-3B21-4E46-A9B5-42AB330E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3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</p:sldLayoutIdLst>
  <p:transition spd="slow">
    <p:comb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5%E0%A7%8B%E0%A6%B0%E0%A6%86%E0%A6%A8" TargetMode="External"/><Relationship Id="rId2" Type="http://schemas.openxmlformats.org/officeDocument/2006/relationships/hyperlink" Target="https://bn.wikipedia.org/wiki/%E0%A6%AE%E0%A7%87%E0%A6%B9%E0%A7%87%E0%A6%B0%E0%A6%AA%E0%A7%81%E0%A6%B0_%E0%A6%9C%E0%A7%87%E0%A6%B2%E0%A6%B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AC%E0%A6%BE%E0%A6%82%E0%A6%B2%E0%A6%BE%E0%A6%A6%E0%A7%87%E0%A6%B6%E0%A7%87%E0%A6%B0_%E0%A6%9C%E0%A6%BE%E0%A6%A4%E0%A7%80%E0%A6%AF%E0%A6%BC_%E0%A6%B8%E0%A6%82%E0%A6%97%E0%A7%80%E0%A6%A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E%E0%A7%81%E0%A6%9C%E0%A6%BF%E0%A6%AC%E0%A6%A8%E0%A6%97%E0%A6%B0" TargetMode="External"/><Relationship Id="rId2" Type="http://schemas.openxmlformats.org/officeDocument/2006/relationships/hyperlink" Target="https://bn.wikipedia.org/wiki/%E0%A6%AC%E0%A6%BE%E0%A6%82%E0%A6%B2%E0%A6%BE%E0%A6%A6%E0%A7%87%E0%A6%B6%E0%A7%87%E0%A6%B0_%E0%A6%B8%E0%A7%8D%E0%A6%AC%E0%A6%BE%E0%A6%A7%E0%A7%80%E0%A6%A8%E0%A6%A4%E0%A6%BE%E0%A6%B0_%E0%A6%98%E0%A7%8B%E0%A6%B7%E0%A6%A3%E0%A6%BE%E0%A6%AA%E0%A6%A4%E0%A7%8D%E0%A6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hyperlink" Target="https://www.facebook.com/sharer/sharer.php?u=https://bangla.bdnews24.com/lifestyle/article1435093.bdnew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AE%E0%A6%AF%E0%A6%BC%E0%A6%AE%E0%A6%A8%E0%A6%B8%E0%A6%BF%E0%A6%82%E0%A6%B9" TargetMode="External"/><Relationship Id="rId13" Type="http://schemas.openxmlformats.org/officeDocument/2006/relationships/hyperlink" Target="https://bn.wikipedia.org/wiki/%E0%A6%AE%E0%A6%BE%E0%A6%B2%E0%A6%A6%E0%A6%B9" TargetMode="External"/><Relationship Id="rId18" Type="http://schemas.openxmlformats.org/officeDocument/2006/relationships/hyperlink" Target="https://bn.wikipedia.org/wiki/%E0%A6%AC%E0%A6%B0%E0%A6%BF%E0%A6%B6%E0%A6%BE%E0%A6%B2" TargetMode="External"/><Relationship Id="rId3" Type="http://schemas.openxmlformats.org/officeDocument/2006/relationships/hyperlink" Target="https://bn.wikipedia.org/wiki/%E0%A6%86%E0%A6%97%E0%A6%B0%E0%A6%A4%E0%A6%B2%E0%A6%BE" TargetMode="External"/><Relationship Id="rId7" Type="http://schemas.openxmlformats.org/officeDocument/2006/relationships/hyperlink" Target="https://bn.wikipedia.org/wiki/%E0%A6%AE%E0%A7%8C%E0%A6%B2%E0%A6%AD%E0%A6%BF%E0%A6%AC%E0%A6%BE%E0%A6%9C%E0%A6%BE%E0%A6%B0_%E0%A6%9C%E0%A7%87%E0%A6%B2%E0%A6%BE" TargetMode="External"/><Relationship Id="rId12" Type="http://schemas.openxmlformats.org/officeDocument/2006/relationships/hyperlink" Target="https://bn.wikipedia.org/wiki/%E0%A6%A6%E0%A6%BF%E0%A6%A8%E0%A6%BE%E0%A6%9C%E0%A6%AA%E0%A7%81%E0%A6%B0" TargetMode="External"/><Relationship Id="rId17" Type="http://schemas.openxmlformats.org/officeDocument/2006/relationships/hyperlink" Target="https://bn.wikipedia.org/wiki/%E0%A6%AF%E0%A6%B6%E0%A7%8B%E0%A6%B0" TargetMode="External"/><Relationship Id="rId2" Type="http://schemas.openxmlformats.org/officeDocument/2006/relationships/hyperlink" Target="https://bn.wikipedia.org/wiki/%E0%A6%9A%E0%A6%9F%E0%A7%8D%E0%A6%9F%E0%A6%97%E0%A7%8D%E0%A6%B0%E0%A6%BE%E0%A6%AE" TargetMode="External"/><Relationship Id="rId16" Type="http://schemas.openxmlformats.org/officeDocument/2006/relationships/hyperlink" Target="https://bn.wikipedia.org/wiki/%E0%A6%AB%E0%A6%B0%E0%A6%BF%E0%A6%A6%E0%A6%AA%E0%A7%81%E0%A6%B0" TargetMode="External"/><Relationship Id="rId20" Type="http://schemas.openxmlformats.org/officeDocument/2006/relationships/hyperlink" Target="https://bn.wikipedia.org/wiki/%E0%A6%96%E0%A7%81%E0%A6%B2%E0%A6%A8%E0%A6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B9%E0%A6%AC%E0%A6%BF%E0%A6%97%E0%A6%9E%E0%A7%8D%E0%A6%9C_%E0%A6%9C%E0%A7%87%E0%A6%B2%E0%A6%BE" TargetMode="External"/><Relationship Id="rId11" Type="http://schemas.openxmlformats.org/officeDocument/2006/relationships/hyperlink" Target="https://bn.wikipedia.org/wiki/%E0%A6%B0%E0%A6%82%E0%A6%AA%E0%A7%81%E0%A6%B0" TargetMode="External"/><Relationship Id="rId5" Type="http://schemas.openxmlformats.org/officeDocument/2006/relationships/hyperlink" Target="https://bn.wikipedia.org/wiki/%E0%A6%A8%E0%A7%8B%E0%A6%AF%E0%A6%BC%E0%A6%BE%E0%A6%96%E0%A6%BE%E0%A6%B2%E0%A7%80" TargetMode="External"/><Relationship Id="rId15" Type="http://schemas.openxmlformats.org/officeDocument/2006/relationships/hyperlink" Target="https://bn.wikipedia.org/wiki/%E0%A6%86%E0%A6%AC%E0%A6%A6%E0%A7%81%E0%A6%B0_%E0%A6%B0%E0%A6%89%E0%A6%AB_%E0%A6%9A%E0%A7%8C%E0%A6%A7%E0%A7%81%E0%A6%B0%E0%A7%80" TargetMode="External"/><Relationship Id="rId10" Type="http://schemas.openxmlformats.org/officeDocument/2006/relationships/hyperlink" Target="https://bn.wikipedia.org/wiki/%E0%A6%95%E0%A7%81%E0%A6%9A_%E0%A6%AC%E0%A6%BF%E0%A6%B9%E0%A6%BE%E0%A6%B0" TargetMode="External"/><Relationship Id="rId19" Type="http://schemas.openxmlformats.org/officeDocument/2006/relationships/hyperlink" Target="https://bn.wikipedia.org/wiki/%E0%A6%AA%E0%A6%9F%E0%A7%81%E0%A6%AF%E0%A6%BC%E0%A6%BE%E0%A6%96%E0%A6%BE%E0%A6%B2%E0%A7%80_%E0%A6%9C%E0%A7%87%E0%A6%B2%E0%A6%BE" TargetMode="External"/><Relationship Id="rId4" Type="http://schemas.openxmlformats.org/officeDocument/2006/relationships/hyperlink" Target="https://bn.wikipedia.org/wiki/%E0%A6%AB%E0%A7%87%E0%A6%A8%E0%A7%80_%E0%A6%9C%E0%A7%87%E0%A6%B2%E0%A6%BE" TargetMode="External"/><Relationship Id="rId9" Type="http://schemas.openxmlformats.org/officeDocument/2006/relationships/hyperlink" Target="https://bn.wikipedia.org/wiki/%E0%A6%9F%E0%A6%BE%E0%A6%99%E0%A7%8D%E0%A6%97%E0%A6%BE%E0%A6%87%E0%A6%B2" TargetMode="External"/><Relationship Id="rId14" Type="http://schemas.openxmlformats.org/officeDocument/2006/relationships/hyperlink" Target="https://bn.wikipedia.org/wiki/%E0%A6%B0%E0%A6%BE%E0%A6%9C%E0%A6%B6%E0%A6%BE%E0%A6%B9%E0%A7%8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C%E0%A6%BE%E0%A6%82%E0%A6%B2%E0%A6%BE%E0%A6%A6%E0%A7%87%E0%A6%B6%E0%A7%87%E0%A6%B0_%E0%A6%B8%E0%A7%8D%E0%A6%AC%E0%A6%BE%E0%A6%A7%E0%A7%80%E0%A6%A8%E0%A6%A4%E0%A6%BE_%E0%A6%AF%E0%A7%81%E0%A6%A6%E0%A7%8D%E0%A6%A7" TargetMode="External"/><Relationship Id="rId2" Type="http://schemas.openxmlformats.org/officeDocument/2006/relationships/hyperlink" Target="https://bn.wikipedia.org/wiki/%E0%A6%AC%E0%A6%BE%E0%A6%82%E0%A6%B2%E0%A6%BE%E0%A6%A6%E0%A7%87%E0%A6%B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n.wikipedia.org/wiki/%E0%A6%AD%E0%A6%BE%E0%A6%B0%E0%A6%A4" TargetMode="External"/><Relationship Id="rId4" Type="http://schemas.openxmlformats.org/officeDocument/2006/relationships/hyperlink" Target="https://bn.wikipedia.org/wiki/%E0%A6%AE%E0%A7%81%E0%A6%95%E0%A7%8D%E0%A6%A4%E0%A6%BF%E0%A6%AC%E0%A6%BE%E0%A6%B9%E0%A6%BF%E0%A6%A8%E0%A7%80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8F_%E0%A6%8F%E0%A6%87%E0%A6%9A_%E0%A6%8F%E0%A6%AE_%E0%A6%95%E0%A6%BE%E0%A6%AE%E0%A6%B0%E0%A7%81%E0%A6%9C%E0%A7%8D%E0%A6%9C%E0%A6%BE%E0%A6%AE%E0%A6%BE%E0%A6%A8" TargetMode="External"/><Relationship Id="rId3" Type="http://schemas.openxmlformats.org/officeDocument/2006/relationships/hyperlink" Target="https://bn.wikipedia.org/wiki/%E0%A6%AC%E0%A6%BE%E0%A6%82%E0%A6%B2%E0%A6%BE%E0%A6%A6%E0%A7%87%E0%A6%B6_%E0%A6%85%E0%A6%B8%E0%A7%8D%E0%A6%A5%E0%A6%BE%E0%A6%AF%E0%A6%BC%E0%A7%80_%E0%A6%B8%E0%A6%B0%E0%A6%95%E0%A6%BE%E0%A6%B0#cite_note-week-9" TargetMode="External"/><Relationship Id="rId7" Type="http://schemas.openxmlformats.org/officeDocument/2006/relationships/hyperlink" Target="https://bn.wikipedia.org/wiki/%E0%A6%96%E0%A6%A8%E0%A7%8D%E0%A6%A6%E0%A6%95%E0%A6%BE%E0%A6%B0_%E0%A6%AE%E0%A7%8B%E0%A6%B6%E0%A6%A4%E0%A6%BE%E0%A6%95_%E0%A6%86%E0%A6%B9%E0%A6%AE%E0%A7%87%E0%A6%A6" TargetMode="External"/><Relationship Id="rId2" Type="http://schemas.openxmlformats.org/officeDocument/2006/relationships/hyperlink" Target="https://bn.wikipedia.org/wiki/%E0%A6%AC%E0%A6%BE%E0%A6%82%E0%A6%B2%E0%A6%BE%E0%A6%A6%E0%A7%87%E0%A6%B6_%E0%A6%85%E0%A6%B8%E0%A7%8D%E0%A6%A5%E0%A6%BE%E0%A6%AF%E0%A6%BC%E0%A7%80_%E0%A6%B8%E0%A6%B0%E0%A6%95%E0%A6%BE%E0%A6%B0#cite_note-govt-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8F%E0%A6%AE_%E0%A6%AE%E0%A6%A8%E0%A6%B8%E0%A7%81%E0%A6%B0_%E0%A6%86%E0%A6%B2%E0%A7%80" TargetMode="External"/><Relationship Id="rId5" Type="http://schemas.openxmlformats.org/officeDocument/2006/relationships/hyperlink" Target="https://bn.wikipedia.org/wiki/%E0%A6%A4%E0%A6%BE%E0%A6%9C%E0%A6%89%E0%A6%A6%E0%A7%8D%E0%A6%A6%E0%A7%80%E0%A6%A8_%E0%A6%86%E0%A6%B9%E0%A6%AE%E0%A6%A6" TargetMode="External"/><Relationship Id="rId4" Type="http://schemas.openxmlformats.org/officeDocument/2006/relationships/hyperlink" Target="https://bn.wikipedia.org/wiki/%E0%A6%B8%E0%A7%88%E0%A6%AF%E0%A6%BC%E0%A6%A6_%E0%A6%A8%E0%A6%9C%E0%A6%B0%E0%A7%81%E0%A6%B2_%E0%A6%87%E0%A6%B8%E0%A6%B2%E0%A6%BE%E0%A6%AE" TargetMode="External"/><Relationship Id="rId9" Type="http://schemas.openxmlformats.org/officeDocument/2006/relationships/hyperlink" Target="https://bn.wikipedia.org/wiki/%E0%A6%8F%E0%A6%AE_%E0%A6%8F_%E0%A6%9C%E0%A6%BF_%E0%A6%93%E0%A6%B8%E0%A6%AE%E0%A6%BE%E0%A6%A8%E0%A7%8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334125" y="629586"/>
            <a:ext cx="9443803" cy="566628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493455" y="72838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431110" y="5487017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9900263" y="5549363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021548" y="85978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928255"/>
            <a:ext cx="8797636" cy="501534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734080" y="451513"/>
            <a:ext cx="4452078" cy="3216754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928255"/>
            <a:ext cx="1658479" cy="1769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923084"/>
      </p:ext>
    </p:extLst>
  </p:cSld>
  <p:clrMapOvr>
    <a:masterClrMapping/>
  </p:clrMapOvr>
  <p:transition spd="slow" advTm="180626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2" y="595745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509" y="785883"/>
            <a:ext cx="98990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১৭ এপ্রিল ১৯৭১ পূর্ব ঘোষণা মোতাবেক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জেলার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2" tooltip="মেহেরপুর জেলা"/>
              </a:rPr>
              <a:t>মেহেরপুরে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বৈদ্যনাথতলার এক আমবাগানে মন্ত্রিপরিষদের শপথগ্রহণ অনুষ্ঠান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জিত 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সকাল ৯ টা থেকেই সেখানে নেতৃবৃন্দ ও আমন্ত্রিত অতিথিদের আগমন শুরু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দেশি বিদেশি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 জন সাংবাদিক উক্ত অনুষ্ঠানে উপস্থিত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বেলা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শপথ অনুষ্ঠান শুরু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3" tooltip="কোরআন"/>
              </a:rPr>
              <a:t>কোরআন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তেলাও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4" tooltip="বাংলাদেশের জাতীয় সংগীত"/>
              </a:rPr>
              <a:t>বাংলাদেশের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  <a:hlinkClick r:id="rId4" tooltip="বাংলাদেশের জাতীয় সংগীত"/>
              </a:rPr>
              <a:t>জাতী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hlinkClick r:id="rId4" tooltip="বাংলাদেশের জাতীয় সংগীত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  <a:hlinkClick r:id="rId4" tooltip="বাংলাদেশের জাতীয় সংগীত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4" tooltip="বাংলাদেশের জাতীয় সংগীত"/>
              </a:rPr>
              <a:t>সংগীত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পরিবেশনের মধ্য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অনুষ্ঠানের সূচনা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শুরুতেই বাংলাদেশকে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'গণপ্রজাতন্ত্রী বাংলাদেশ'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রূপে ঘোষণা করা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এরপর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তার তিন সহকর্মীকে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দপ্ত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থিয়েটার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65519446"/>
      </p:ext>
    </p:extLst>
  </p:cSld>
  <p:clrMapOvr>
    <a:masterClrMapping/>
  </p:clrMapOvr>
  <p:transition spd="slow" advTm="71968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2" y="595745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7966" y="595745"/>
            <a:ext cx="9656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সেখানে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2" tooltip="বাংলাদেশের স্বাধীনতার ঘোষণাপত্র"/>
              </a:rPr>
              <a:t>বাংলাদেশের স্বাধীনতার ঘোষণাপত্র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পাঠ করা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এই ঘোষণাপত্র এর আগেও ১০ এপ্রিল প্রচার করা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এবং এর কার্যকারিতা ঘোষণা করা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২৬ই মার্চ ১৯৭১ থেকে। ঐদিন থেকে ঐ স্থানের নাম দে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3" tooltip="মুজিবনগর"/>
              </a:rPr>
              <a:t>মুজিবনগর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ঐ অনুষ্ঠানে রাষ্ট্রপতি ও প্রধানমন্ত্রী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বক্তব্য পেশ করেন।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শপথ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গ্রহণ অনুষ্ঠান পরিচালনা করেন আবদুল মান্নান এম.এন.এ এবং স্বাধীনতার ঘোষণাপত্র 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করেন অধ্যাপক ইউসুফ আলী এম.এন.এ। নবগঠিত সরকারের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নজরুল ইসলামকে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গার্ড অব অনার প্রদান করা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মন্ত্রীদের দপ্তর বণ্টন 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 এপ্রিল।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কাঠামো ছিল নিম্নরূপ: মুজিবনগর সরকারকে 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বিভাগে ভাগ করা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57" y="5015345"/>
            <a:ext cx="2790825" cy="1241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20" y="5015345"/>
            <a:ext cx="2847975" cy="14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411"/>
      </p:ext>
    </p:extLst>
  </p:cSld>
  <p:clrMapOvr>
    <a:masterClrMapping/>
  </p:clrMapOvr>
  <p:transition spd="slow" advTm="77863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8137" y="570700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2777"/>
              </p:ext>
            </p:extLst>
          </p:nvPr>
        </p:nvGraphicFramePr>
        <p:xfrm>
          <a:off x="4457700" y="570700"/>
          <a:ext cx="7121237" cy="5772162"/>
        </p:xfrm>
        <a:graphic>
          <a:graphicData uri="http://schemas.openxmlformats.org/drawingml/2006/table">
            <a:tbl>
              <a:tblPr/>
              <a:tblGrid>
                <a:gridCol w="3378541"/>
                <a:gridCol w="3742696"/>
              </a:tblGrid>
              <a:tr h="374278">
                <a:tc>
                  <a:txBody>
                    <a:bodyPr/>
                    <a:lstStyle/>
                    <a:p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মন্ত্রণাল</a:t>
                      </a: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সমূহের নাম </a:t>
                      </a:r>
                      <a:endParaRPr lang="as-IN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278"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প্রতিরক্ষা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মন্ত্রণাল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as-IN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278"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পররাষ্ট্র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মন্ত্রণাল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as-IN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278"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অর্থ, শিল্প ও বাণিজ্য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মন্ত্রণাল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as-IN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278"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মন্ত্রিপরিষদ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সচিবাল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as-IN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278">
                <a:tc>
                  <a:txBody>
                    <a:bodyPr/>
                    <a:lstStyle/>
                    <a:p>
                      <a:r>
                        <a:rPr lang="as-IN" sz="2400" b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as-IN" sz="24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 প্রশাসন বিভাগ।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278"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 ও কল্যাণ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মন্ত্রণাল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as-IN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278">
                <a:tc>
                  <a:txBody>
                    <a:bodyPr/>
                    <a:lstStyle/>
                    <a:p>
                      <a:r>
                        <a:rPr lang="as-IN" sz="2400" b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as-IN" sz="24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 ও বেতার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মন্ত্রণাল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as-IN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278"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স্বরাষ্ট্র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মন্ত্রণাল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as-IN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278">
                <a:tc>
                  <a:txBody>
                    <a:bodyPr/>
                    <a:lstStyle/>
                    <a:p>
                      <a:r>
                        <a:rPr lang="as-IN" sz="2400" b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r>
                        <a:rPr lang="as-IN" sz="24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ত্রাণ ও পুনর্বাসন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মন্ত্রণাল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as-IN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278">
                <a:tc>
                  <a:txBody>
                    <a:bodyPr/>
                    <a:lstStyle/>
                    <a:p>
                      <a:r>
                        <a:rPr lang="as-IN" sz="2400" b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as-IN" sz="24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সংসদ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বিভাগ।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278">
                <a:tc>
                  <a:txBody>
                    <a:bodyPr/>
                    <a:lstStyle/>
                    <a:p>
                      <a:r>
                        <a:rPr lang="as-IN" sz="2400" b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  <a:r>
                        <a:rPr lang="as-IN" sz="24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 বিভাগ।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278">
                <a:tc>
                  <a:txBody>
                    <a:bodyPr/>
                    <a:lstStyle/>
                    <a:p>
                      <a:r>
                        <a:rPr lang="as-IN" sz="2400" b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r>
                        <a:rPr lang="as-IN" sz="24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প্রকৌশল বিভাগ। </a:t>
                      </a:r>
                    </a:p>
                  </a:txBody>
                  <a:tcPr marL="68873" marR="68873" marT="34437" marB="34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Pentagon 3"/>
          <p:cNvSpPr/>
          <p:nvPr/>
        </p:nvSpPr>
        <p:spPr>
          <a:xfrm>
            <a:off x="1620983" y="2410691"/>
            <a:ext cx="2646218" cy="94210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66924"/>
      </p:ext>
    </p:extLst>
  </p:cSld>
  <p:clrMapOvr>
    <a:masterClrMapping/>
  </p:clrMapOvr>
  <p:transition spd="slow" advTm="37086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080655" y="207818"/>
            <a:ext cx="10307781" cy="6414655"/>
          </a:xfrm>
          <a:prstGeom prst="frame">
            <a:avLst>
              <a:gd name="adj1" fmla="val 625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4"/>
          <a:stretch/>
        </p:blipFill>
        <p:spPr>
          <a:xfrm>
            <a:off x="1888761" y="824459"/>
            <a:ext cx="8769245" cy="52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54404"/>
      </p:ext>
    </p:extLst>
  </p:cSld>
  <p:clrMapOvr>
    <a:masterClrMapping/>
  </p:clrMapOvr>
  <p:transition spd="slow" advTm="34739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2" y="595745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42875"/>
              </p:ext>
            </p:extLst>
          </p:nvPr>
        </p:nvGraphicFramePr>
        <p:xfrm>
          <a:off x="1849586" y="544447"/>
          <a:ext cx="9337964" cy="5826241"/>
        </p:xfrm>
        <a:graphic>
          <a:graphicData uri="http://schemas.openxmlformats.org/drawingml/2006/table">
            <a:tbl>
              <a:tblPr/>
              <a:tblGrid>
                <a:gridCol w="3637231"/>
                <a:gridCol w="5700733"/>
              </a:tblGrid>
              <a:tr h="622035">
                <a:tc>
                  <a:txBody>
                    <a:bodyPr/>
                    <a:lstStyle/>
                    <a:p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বঙ্গবন্ধু শেখ মুজিবুর রহমান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রাষ্ট্রপতি 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24">
                <a:tc>
                  <a:txBody>
                    <a:bodyPr/>
                    <a:lstStyle/>
                    <a:p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সৈ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 </a:t>
                      </a:r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নজরুল ইসলাম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উপরাষ্ট্রপতি (রাষ্ট্রপতি পাকিস্তানে অন্তরীণ থাকার কারণে রাষ্ট্রপতির ক্ষমতা,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য়ি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ত্ব </a:t>
                      </a:r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 কর্তব্য পালনের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য়ি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ত্বপ্রাপ্ত</a:t>
                      </a:r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7989"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তাজউদ্দীন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আহমদ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as-IN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প্রধানমন্ত্রী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 </a:t>
                      </a:r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প্রতিরক্ষা, তথ্য, সম্প্রচার ও যোগাযোগ, অর্থনৈতিক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য়া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বলি</a:t>
                      </a:r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পরিকল্পনা বিভাগ, শিক্ষা,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স্থানী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সরকার, স্বাস্থ্য, শ্রম, সমাজকল্যাণ, সংস্থাপন এবং অন্যান্য যেসব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কারও ওপর ন্যস্ত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 </a:t>
                      </a:r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য়ি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ত্বপ্রাপ্ত </a:t>
                      </a:r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মন্ত্রী 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8412">
                <a:tc>
                  <a:txBody>
                    <a:bodyPr/>
                    <a:lstStyle/>
                    <a:p>
                      <a:r>
                        <a:rPr lang="as-IN" sz="2400" b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খন্দকার মোশতাক আহমদ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মন্ত্রী, পররাষ্ট্র, আইন ও সংসদ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মন্ত্রণাল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as-IN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7541">
                <a:tc>
                  <a:txBody>
                    <a:bodyPr/>
                    <a:lstStyle/>
                    <a:p>
                      <a:r>
                        <a:rPr lang="as-IN" sz="2400" b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 মনসুর আলী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মন্ত্রী, অর্থ, শিল্প ও বাণিজ্য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মন্ত্রণাল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as-IN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8412"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 এইচ এম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কামরুজ্জামান</a:t>
                      </a:r>
                      <a:endParaRPr lang="en-US" sz="2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কর্নেল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এজি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ওসমানী</a:t>
                      </a:r>
                      <a:endParaRPr lang="en-US" sz="24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কর্নেল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আবদুর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</a:t>
                      </a:r>
                      <a:endParaRPr lang="en-US" sz="24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ক্যাপ্টেন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এ,কে,খন্দকার</a:t>
                      </a:r>
                      <a:endParaRPr lang="as-IN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মন্ত্রী, স্বরাষ্ট্র, সরবরাহ, ত্রাণ ও পুনর্বাসন এবং কৃষি 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মন্ত্রণাল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</a:p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সেনাপতি</a:t>
                      </a:r>
                      <a:endParaRPr lang="en-US" sz="24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চিফ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স্টাফ</a:t>
                      </a:r>
                      <a:endParaRPr lang="en-US" sz="24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ডেপুটি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চিফ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স্টাফ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বিমান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বাহিনীর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r>
                        <a:rPr lang="as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as-IN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87491" y="795715"/>
            <a:ext cx="331123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775177"/>
      </p:ext>
    </p:extLst>
  </p:cSld>
  <p:clrMapOvr>
    <a:masterClrMapping/>
  </p:clrMapOvr>
  <p:transition spd="slow" advTm="8617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1" y="616526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76790364"/>
              </p:ext>
            </p:extLst>
          </p:nvPr>
        </p:nvGraphicFramePr>
        <p:xfrm>
          <a:off x="2469575" y="2134865"/>
          <a:ext cx="7824354" cy="342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673473"/>
      </p:ext>
    </p:extLst>
  </p:cSld>
  <p:clrMapOvr>
    <a:masterClrMapping/>
  </p:clrMapOvr>
  <p:transition spd="slow" advTm="15879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9134" y="568036"/>
            <a:ext cx="10207848" cy="570807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as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r="6612" b="2913"/>
          <a:stretch/>
        </p:blipFill>
        <p:spPr>
          <a:xfrm>
            <a:off x="1343889" y="568036"/>
            <a:ext cx="10155383" cy="5708073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316179" y="382595"/>
            <a:ext cx="3546766" cy="1496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দপ্তরসমূহ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542693"/>
      </p:ext>
    </p:extLst>
  </p:cSld>
  <p:clrMapOvr>
    <a:masterClrMapping/>
  </p:clrMapOvr>
  <p:transition spd="slow" advTm="62975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9646" y="570700"/>
            <a:ext cx="10210800" cy="573311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rgbClr val="43291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43291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rgbClr val="43291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43291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4329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3671453" y="1356575"/>
            <a:ext cx="5056909" cy="67887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489368" y="2371713"/>
            <a:ext cx="99337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সাংগঠনিক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প্রচার-প্রচারণার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দেশ-বিদেশে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ধ্বংসলীলা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ভাবমূর্তি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শরণার্থীদের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থাকা-খাওয়ার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সাহায্য-সহযোগিতা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মুক্তাঞ্চলে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আইন-শৃঙ্খলা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6369661"/>
      </p:ext>
    </p:extLst>
  </p:cSld>
  <p:clrMapOvr>
    <a:masterClrMapping/>
  </p:clrMapOvr>
  <p:transition spd="slow" advTm="97387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2" y="595745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4592780" y="1214801"/>
            <a:ext cx="3657601" cy="1302327"/>
          </a:xfrm>
          <a:prstGeom prst="hex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as-IN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064329" y="3255818"/>
            <a:ext cx="8714515" cy="2022764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  <a:p>
            <a:endParaRPr lang="as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13640"/>
      </p:ext>
    </p:extLst>
  </p:cSld>
  <p:clrMapOvr>
    <a:masterClrMapping/>
  </p:clrMapOvr>
  <p:transition spd="slow" advTm="7957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1" y="570700"/>
            <a:ext cx="10210800" cy="565265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43" name="Picture 19" descr="https://d30fl32nd2baj9.cloudfront.net/media/2017/04/16/1492360615_facebook_circle.png/BINARY/1492360615_facebook_circ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002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0150" y="2367402"/>
            <a:ext cx="99059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মাওলানা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আবদুল হামিদ খান ভাসানী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সভাপতি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ন্যাশনাল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পার্টি।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কমরেড মনি সিংহ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সভাপতি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কমিউনিস্ট পার্টি।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মোজাফফর আহমেদ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সভাপতি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ন্যাশনাল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পার্টি।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শ্রী মনোরঞ্জন ধর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সভাপতি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জাতী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কংগ্রেস।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তাজউদ্দীন আহমেদ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খন্দকার মোশতাক আহমেদ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পররাষ্ট্রমন্ত্রী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মনসুর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অর্থমন্ত্রীঃ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কামারুজ্জামান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স্বরাষ্ট্র,ত্রান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পুনর্বাসনমন্ত্রী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0712" y="606731"/>
            <a:ext cx="648392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উপদেষ্ঠা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70" y="1050752"/>
            <a:ext cx="1221633" cy="1398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30" y="1050751"/>
            <a:ext cx="1241912" cy="13982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52" y="1050751"/>
            <a:ext cx="1264381" cy="13815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26163"/>
          <a:stretch/>
        </p:blipFill>
        <p:spPr>
          <a:xfrm>
            <a:off x="1316181" y="1050751"/>
            <a:ext cx="1276610" cy="13815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80" y="1050751"/>
            <a:ext cx="1170023" cy="13815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82" y="1050751"/>
            <a:ext cx="1278595" cy="1398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2" y="1050751"/>
            <a:ext cx="1175006" cy="1346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r="19839"/>
          <a:stretch/>
        </p:blipFill>
        <p:spPr>
          <a:xfrm>
            <a:off x="8982939" y="1050751"/>
            <a:ext cx="1322034" cy="13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8439"/>
      </p:ext>
    </p:extLst>
  </p:cSld>
  <p:clrMapOvr>
    <a:masterClrMapping/>
  </p:clrMapOvr>
  <p:transition spd="slow" advTm="76851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00B0F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59874" y="5817313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69785" y="5879659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94204" y="46412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nip Same Side Corner Rectangle 1"/>
          <p:cNvSpPr/>
          <p:nvPr/>
        </p:nvSpPr>
        <p:spPr>
          <a:xfrm>
            <a:off x="2293495" y="1244184"/>
            <a:ext cx="8484431" cy="4357707"/>
          </a:xfrm>
          <a:prstGeom prst="snip2Same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 গনি</a:t>
            </a:r>
          </a:p>
          <a:p>
            <a:pPr lvl="0" algn="ctr"/>
            <a:r>
              <a:rPr lang="bn-IN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bn-IN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 </a:t>
            </a:r>
          </a:p>
          <a:p>
            <a:pPr algn="ctr"/>
            <a:r>
              <a:rPr lang="bn-IN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বোয়ালখালী হাজী মোঃ নুরুল হক ডিগ্রি কলেজ  </a:t>
            </a:r>
          </a:p>
          <a:p>
            <a:pPr algn="ctr"/>
            <a:r>
              <a:rPr lang="bn-IN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শাকপুরা, বোয়ালখালী,চট্টগ্রাম।</a:t>
            </a:r>
            <a:r>
              <a:rPr lang="en-US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মোবাইল-০১৫৩১-৬৬২৮৩৪ </a:t>
            </a:r>
            <a:endParaRPr lang="en-US" sz="12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E-mail- agani2325@gmail.com</a:t>
            </a:r>
          </a:p>
        </p:txBody>
      </p:sp>
      <p:sp>
        <p:nvSpPr>
          <p:cNvPr id="9" name="Oval 8"/>
          <p:cNvSpPr/>
          <p:nvPr/>
        </p:nvSpPr>
        <p:spPr>
          <a:xfrm>
            <a:off x="9290544" y="1436948"/>
            <a:ext cx="1285875" cy="1285875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000" b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2597358" y="1436948"/>
            <a:ext cx="1181099" cy="1181099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72593552"/>
      </p:ext>
    </p:extLst>
  </p:cSld>
  <p:clrMapOvr>
    <a:masterClrMapping/>
  </p:clrMapOvr>
  <p:transition spd="slow" advTm="46919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2" y="595745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653431"/>
              </p:ext>
            </p:extLst>
          </p:nvPr>
        </p:nvGraphicFramePr>
        <p:xfrm>
          <a:off x="2237652" y="2438400"/>
          <a:ext cx="7987002" cy="4419600"/>
        </p:xfrm>
        <a:graphic>
          <a:graphicData uri="http://schemas.openxmlformats.org/drawingml/2006/table">
            <a:tbl>
              <a:tblPr/>
              <a:tblGrid>
                <a:gridCol w="3993501"/>
                <a:gridCol w="3993501"/>
              </a:tblGrid>
              <a:tr h="495001">
                <a:tc gridSpan="2"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</a:t>
                      </a:r>
                      <a:r>
                        <a:rPr lang="as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পরিকল্পনা কমিশ</a:t>
                      </a: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as-IN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001">
                <a:tc>
                  <a:txBody>
                    <a:bodyPr/>
                    <a:lstStyle/>
                    <a:p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পদের নাম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</a:t>
                      </a:r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য়ি</a:t>
                      </a:r>
                      <a:r>
                        <a:rPr lang="as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ত্বপ্রাপ্ত </a:t>
                      </a:r>
                      <a:r>
                        <a:rPr lang="as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ব্যক্তি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001">
                <a:tc>
                  <a:txBody>
                    <a:bodyPr/>
                    <a:lstStyle/>
                    <a:p>
                      <a:r>
                        <a:rPr lang="as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য়া</a:t>
                      </a:r>
                      <a:r>
                        <a:rPr lang="as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রম্যান </a:t>
                      </a:r>
                      <a:endParaRPr lang="as-IN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ডঃ মুজাফফর আহমদ চৌধুরী 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326">
                <a:tc>
                  <a:txBody>
                    <a:bodyPr/>
                    <a:lstStyle/>
                    <a:p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সদস্য 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ডঃ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এস,আর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বোস</a:t>
                      </a:r>
                      <a:r>
                        <a:rPr lang="as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as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ডঃ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মোশাররফ হোসেন </a:t>
                      </a:r>
                    </a:p>
                    <a:p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ডঃ আনিসুজ্জামান </a:t>
                      </a:r>
                    </a:p>
                    <a:p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ডঃ খান </a:t>
                      </a:r>
                      <a:r>
                        <a:rPr lang="as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সরও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য়া</a:t>
                      </a:r>
                      <a:r>
                        <a:rPr lang="as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মোর্শেদ 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7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7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04" y="797900"/>
            <a:ext cx="2242703" cy="1591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r="8992"/>
          <a:stretch/>
        </p:blipFill>
        <p:spPr>
          <a:xfrm>
            <a:off x="9005455" y="797900"/>
            <a:ext cx="2119746" cy="1591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06" y="797900"/>
            <a:ext cx="2419350" cy="15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33373"/>
      </p:ext>
    </p:extLst>
  </p:cSld>
  <p:clrMapOvr>
    <a:masterClrMapping/>
  </p:clrMapOvr>
  <p:transition spd="slow" advTm="72448"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2" y="595745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7966" y="1332885"/>
            <a:ext cx="92894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তৎপরতায়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সাফল্য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তৎকালিন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পরাশক্তি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বিশ্বজনমতকে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14350" indent="-514350">
              <a:buAutoNum type="arabicParenBoth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514350" indent="-514350">
              <a:buAutoNum type="arabicParenBoth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মূক্তিযুদ্ধের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পররাষ্ট্রনীতির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আগ্রাসনের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জোটনিরপেক্ষ,সাম্রাজ্যবাদবিরোধী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4651665" y="595745"/>
            <a:ext cx="3144982" cy="6358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কুটনৈতিক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তৎপরতা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0338764"/>
      </p:ext>
    </p:extLst>
  </p:cSld>
  <p:clrMapOvr>
    <a:masterClrMapping/>
  </p:clrMapOvr>
  <p:transition spd="slow" advTm="79949"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797880" y="319844"/>
            <a:ext cx="5013611" cy="8313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বিশ্বজনমত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75513" y="1069254"/>
            <a:ext cx="99475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উপাচার্য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বিচারপতি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সাঈদ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বিশ্বজনমত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লন্ডনের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ট্রাফালগার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স্কোয়ারে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জনসভা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14350" indent="-514350" algn="just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শীঘ্রই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লন্ডনে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হাইকমিশন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 algn="just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ইন্টারন্যাশনাল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এয়ারলাইনসের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ভ্রমণ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 algn="just">
              <a:buAutoNum type="arabicPeriod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1027317"/>
      </p:ext>
    </p:extLst>
  </p:cSld>
  <p:clrMapOvr>
    <a:masterClrMapping/>
  </p:clrMapOvr>
  <p:transition spd="slow" advTm="70403"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3948545" y="414372"/>
            <a:ext cx="5334000" cy="5693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62545" y="952349"/>
            <a:ext cx="9906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শরণার্থী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শিবির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তৎপরতার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বিচারপতি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ফান্ডের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ট্রাস্টি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৩,৭৬,৫৬৮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পাউন্ড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অর্থসাহায্য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endParaRPr lang="en-US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৮,৯১,৫৭,০০০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বাহরাইনের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১৪৯৭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পাউন্ড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যুক্তরাজ্য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৩,৮১,১২,১৩২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কাতারের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শিক্ষাকেন্দ্র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৩১০০ –</a:t>
            </a: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কানাডা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২,০২,৬০,৩০৭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লিবিয়ার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শিক্ষাকেন্দ্র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২৩৮২-সোভিয়েত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২,০০,০০,০০০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2802578"/>
      </p:ext>
    </p:extLst>
  </p:cSld>
  <p:clrMapOvr>
    <a:masterClrMapping/>
  </p:clrMapOvr>
  <p:transition spd="slow" advTm="90508"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1" y="616526"/>
            <a:ext cx="10183092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3495" y="1343891"/>
            <a:ext cx="90539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ুষ্ঠু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১১টি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জোনাল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প্রশাসক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জোনাল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09462632"/>
      </p:ext>
    </p:extLst>
  </p:cSld>
  <p:clrMapOvr>
    <a:masterClrMapping/>
  </p:clrMapOvr>
  <p:transition spd="slow" advTm="35716"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455" y="845127"/>
            <a:ext cx="9919854" cy="538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88491"/>
              </p:ext>
            </p:extLst>
          </p:nvPr>
        </p:nvGraphicFramePr>
        <p:xfrm>
          <a:off x="1274618" y="588732"/>
          <a:ext cx="10328567" cy="5798241"/>
        </p:xfrm>
        <a:graphic>
          <a:graphicData uri="http://schemas.openxmlformats.org/drawingml/2006/table">
            <a:tbl>
              <a:tblPr/>
              <a:tblGrid>
                <a:gridCol w="678873"/>
                <a:gridCol w="1717964"/>
                <a:gridCol w="1316181"/>
                <a:gridCol w="2840182"/>
                <a:gridCol w="2053939"/>
                <a:gridCol w="1721428"/>
              </a:tblGrid>
              <a:tr h="292137">
                <a:tc gridSpan="6"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                     </a:t>
                      </a:r>
                      <a:r>
                        <a:rPr lang="as-IN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 </a:t>
                      </a:r>
                      <a:r>
                        <a:rPr lang="as-IN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নজরে আঞ্চলিক প্রশাসনিক পরিষদ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137">
                <a:tc>
                  <a:txBody>
                    <a:bodyPr/>
                    <a:lstStyle/>
                    <a:p>
                      <a:r>
                        <a:rPr lang="as-IN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জোন/অঞ্চল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 অফিস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as-IN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এলাকা </a:t>
                      </a:r>
                      <a:endParaRPr lang="as-IN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as-IN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</a:t>
                      </a:r>
                      <a:r>
                        <a:rPr lang="en-US" sz="1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য়া</a:t>
                      </a:r>
                      <a:r>
                        <a:rPr lang="as-IN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রম্যান </a:t>
                      </a:r>
                      <a:endParaRPr lang="as-IN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as-IN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সচিব </a:t>
                      </a:r>
                      <a:endParaRPr lang="as-IN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671"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 পূর্ব জোন-১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সাবরুম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2" tooltip="চট্টগ্রাম"/>
                        </a:rPr>
                        <a:t>চট্টগ্রাম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,পার্বত্য চট্টগ্রাম ও ফেনী মহাকুমা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প্রফেসর নুরুল ইসলাম চৌধুরী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 এ সামাদ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006"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 পূর্ব জোন-২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3" tooltip="আগরতলা"/>
                        </a:rPr>
                        <a:t>আগরতলা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ঢাকা, কুমিল্লা, 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4" tooltip="ফেনী জেলা"/>
                        </a:rPr>
                        <a:t>ফেনী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বাদে 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5" tooltip="নোয়াখালী"/>
                        </a:rPr>
                        <a:t>নোয়াখালী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জহুর আহমদ চৌধুরী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 আর আহমদ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006"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 জোন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ধর্মনগর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6" tooltip="হবিগঞ্জ জেলা"/>
                        </a:rPr>
                        <a:t>হবিগঞ্জ</a:t>
                      </a:r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7" tooltip="মৌলভিবাজার জেলা"/>
                        </a:rPr>
                        <a:t>মৌলভিবাজার</a:t>
                      </a:r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মহাকুমা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কর্নেল এম এ রব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 এ হাসান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208"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 পূর্ব জোন-১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ডাউকি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সিলেট সদর,সুনামগঞ্জ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দেও</a:t>
                      </a: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য়া</a:t>
                      </a:r>
                      <a:r>
                        <a:rPr lang="as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ফরিদ গাজী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 এস এইচ চৌধুরী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745"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 পূর্ব জোন-২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তুরা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8" tooltip="ময়মনসিংহ"/>
                        </a:rPr>
                        <a:t>ম</a:t>
                      </a:r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8" tooltip="ময়মনসিংহ"/>
                        </a:rPr>
                        <a:t>য়</a:t>
                      </a:r>
                      <a:r>
                        <a:rPr lang="as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8" tooltip="ময়মনসিংহ"/>
                        </a:rPr>
                        <a:t>মনসিংহ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9" tooltip="টাঙ্গাইল"/>
                        </a:rPr>
                        <a:t>টাঙ্গাইল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শামসুর রহমান খান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লুৎফুর রহমান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745"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 জোন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10" tooltip="কুচ বিহার"/>
                        </a:rPr>
                        <a:t>কুচ বিহার</a:t>
                      </a:r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11" tooltip="রংপুর"/>
                        </a:rPr>
                        <a:t>রংপুর</a:t>
                      </a:r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মতিউর রহমান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য়ে</a:t>
                      </a:r>
                      <a:r>
                        <a:rPr lang="as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জউদ্দিন 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আহমদ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745"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 জোন-১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বালুরঘাট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12" tooltip="দিনাজপুর"/>
                        </a:rPr>
                        <a:t>দিনাজপুর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as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বগু</a:t>
                      </a: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ড়া</a:t>
                      </a:r>
                      <a:r>
                        <a:rPr lang="as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as-IN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আবদুর রহিম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 কাসেম খান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745"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 জোন-২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13" tooltip="মালদহ"/>
                        </a:rPr>
                        <a:t>মালদহ</a:t>
                      </a:r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14" tooltip="রাজশাহী"/>
                        </a:rPr>
                        <a:t>রাজশাহী</a:t>
                      </a:r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আশরাফুল ইসলাম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জেড আই ভূঁইয়া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208"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দক্ষিণ-পশ্চিম জোন-১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কৃষ্ণনগর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পাবনা,কুষ্টিয়া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15" tooltip="আবদুর রউফ চৌধুরী"/>
                        </a:rPr>
                        <a:t>আবদুর রউফ চৌধুরী</a:t>
                      </a:r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শামসুল হক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208"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 পশ্চিম জোন-২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বনগাঁ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16" tooltip="ফরিদপুর"/>
                        </a:rPr>
                        <a:t>ফরিদপুর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17" tooltip="যশোর"/>
                        </a:rPr>
                        <a:t>যশোর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ফণিভূষণ মজুমদার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 বি বিশ্বাস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006">
                <a:tc>
                  <a:txBody>
                    <a:bodyPr/>
                    <a:lstStyle/>
                    <a:p>
                      <a:r>
                        <a:rPr lang="as-IN" sz="1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 জোন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বারাসাত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18" tooltip="বরিশাল"/>
                        </a:rPr>
                        <a:t>বরিশাল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as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19" tooltip="পটুয়াখালী জেলা"/>
                        </a:rPr>
                        <a:t>পটু</a:t>
                      </a: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19" tooltip="পটুয়াখালী জেলা"/>
                        </a:rPr>
                        <a:t>য়া</a:t>
                      </a:r>
                      <a:r>
                        <a:rPr lang="as-IN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19" tooltip="পটুয়াখালী জেলা"/>
                        </a:rPr>
                        <a:t>খালী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  <a:hlinkClick r:id="rId20" tooltip="খুলনা"/>
                        </a:rPr>
                        <a:t>খুলনা</a:t>
                      </a:r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নভেম্বর পর্যন্ত কেউ ছিলেন না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 মোমেন </a:t>
                      </a:r>
                    </a:p>
                  </a:txBody>
                  <a:tcPr marL="35653" marR="35653" marT="17827" marB="178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036606"/>
      </p:ext>
    </p:extLst>
  </p:cSld>
  <p:clrMapOvr>
    <a:masterClrMapping/>
  </p:clrMapOvr>
  <p:transition spd="slow" advTm="146768"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rgbClr val="C0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6074" y="568036"/>
            <a:ext cx="10439398" cy="57275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679" y="909786"/>
            <a:ext cx="998219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২৬শে মার্চ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2" tooltip="বাংলাদেশ"/>
              </a:rPr>
              <a:t>বাংলাদেশের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স্বাধীনতা ঘোষণা এবং পাকিস্তানী হানাদার বাহিনীর বিরুদ্ধে দেশের জনগণের প্রতিরোধযুদ্ধ শুরু হলেও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3" tooltip="বাংলাদেশের স্বাধীনতা যুদ্ধ"/>
              </a:rPr>
              <a:t>বাংলাদেশের মুক্তিযুদ্ধ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পরিচালনার জন্য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4" tooltip="মুক্তিবাহিনী"/>
              </a:rPr>
              <a:t>মুক্তিবাহিনী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সংগঠন ও সমন্ব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আন্তর্জাতিক সম্প্রদা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সমর্থন আদা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এবং এই যুদ্ধে প্রত্যক্ষ সহা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তাকারী রাষ্ট্র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5" tooltip="ভারত"/>
              </a:rPr>
              <a:t>ভারতের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 ও সেনাবাহিনীর সঙ্গে সাংগঠনিক সম্পর্ক 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এই সরকারের ভূমিকা ছিল অপরিসীম। এই সরকার গঠনের সঙ্গে সঙ্গে পাকিস্তানী সেনাবাহিনীর বিরুদ্ধে প্রতিরোধযুদ্ধ প্রবল যুদ্ধে রূপ 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এবং স্বাধীন ও সার্বভৌম রাষ্ট্র হিসেবে বাংলাদেশের বিজ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অর্জন ত্বরান্বিত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াঝেও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চলাকালিন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সারাবিশ্বে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প্রবাসী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মরণীয়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কীর্তি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সমকালী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অতুলনীয়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4322619" y="322987"/>
            <a:ext cx="4461164" cy="6606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2680099"/>
      </p:ext>
    </p:extLst>
  </p:cSld>
  <p:clrMapOvr>
    <a:masterClrMapping/>
  </p:clrMapOvr>
  <p:transition spd="slow" advTm="78779"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2" y="595745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4267201" y="555447"/>
            <a:ext cx="4475018" cy="5957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526" y="1307659"/>
            <a:ext cx="97432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১০ এপ্রিল,১৯৭১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১৭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সচিবালয়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বৈদ্যনাথতলা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সচিবালয়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৮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থিয়েটার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রোড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সর্বাধিনায়ক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উপরাষ্ট্রপতি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তাজউদ্দিন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পররাষ্ট্র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আইনমন্ত্রী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খন্দকার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মোশতাক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অর্থ,বাণিজ্য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মনসুর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স্বরাষ্ট্র,কৃষি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এ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কামরুজ্জামান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5759086"/>
      </p:ext>
    </p:extLst>
  </p:cSld>
  <p:clrMapOvr>
    <a:masterClrMapping/>
  </p:clrMapOvr>
  <p:transition spd="slow" advTm="72407"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2" y="595745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5230" y="887956"/>
            <a:ext cx="9670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কর্নেল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ওসমানী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চিফ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স্টাফ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কর্নেল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ডেপুটি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চিফ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স্টাফ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ক্যাপ্টেন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খন্দকার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80311" y="3477941"/>
            <a:ext cx="96427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মাওলান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ভাসানী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তাজউদ্দিন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আহবায়ক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কমরেড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মোজাফরর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মনোরঞ্জন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খন্দকার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মোশতাক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0691" y="2738807"/>
            <a:ext cx="767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সর্বদলীয়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উপদেষ্ঠা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কমিটি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2795165"/>
      </p:ext>
    </p:extLst>
  </p:cSld>
  <p:clrMapOvr>
    <a:masterClrMapping/>
  </p:clrMapOvr>
  <p:transition spd="slow" advTm="38841"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2" y="595745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1617516" y="3006436"/>
            <a:ext cx="4239492" cy="1704109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সর্বদলীয়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উপদেষ্ঠা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6889172" y="3006436"/>
            <a:ext cx="4357252" cy="1704109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 কমিশ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5898572" y="3525981"/>
            <a:ext cx="935182" cy="665018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Off-page Connector 10"/>
          <p:cNvSpPr/>
          <p:nvPr/>
        </p:nvSpPr>
        <p:spPr>
          <a:xfrm>
            <a:off x="5264727" y="762000"/>
            <a:ext cx="2202873" cy="2244436"/>
          </a:xfrm>
          <a:prstGeom prst="flowChartOffpageConnec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652903"/>
      </p:ext>
    </p:extLst>
  </p:cSld>
  <p:clrMapOvr>
    <a:masterClrMapping/>
  </p:clrMapOvr>
  <p:transition spd="slow" advTm="24600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2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63981" y="1312725"/>
            <a:ext cx="7315200" cy="4260257"/>
          </a:xfrm>
          <a:prstGeom prst="round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  <a:endParaRPr lang="en-US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শ্রেণিঃ- একাদশ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 </a:t>
            </a:r>
          </a:p>
          <a:p>
            <a:pPr algn="ctr"/>
            <a:r>
              <a:rPr lang="bn-IN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পত্রঃ- 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(২য়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</a:p>
          <a:p>
            <a:pPr algn="ctr"/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পিরিয়ডঃ-১ম</a:t>
            </a:r>
            <a:endParaRPr lang="bn-IN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সময়ঃ- ১ ঘন্টা </a:t>
            </a:r>
            <a:endParaRPr lang="en-US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তারিখঃ-১২/০৪/২০২১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28170"/>
      </p:ext>
    </p:extLst>
  </p:cSld>
  <p:clrMapOvr>
    <a:masterClrMapping/>
  </p:clrMapOvr>
  <p:transition spd="slow" advTm="154583">
    <p:comb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2" y="595745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5517574" y="637309"/>
            <a:ext cx="1925782" cy="845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089562" y="1633573"/>
            <a:ext cx="71628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শপথবাক্য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726445"/>
      </p:ext>
    </p:extLst>
  </p:cSld>
  <p:clrMapOvr>
    <a:masterClrMapping/>
  </p:clrMapOvr>
  <p:transition spd="slow" advTm="8457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2" y="595745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6" y="2182738"/>
            <a:ext cx="5361708" cy="2478667"/>
          </a:xfrm>
          <a:prstGeom prst="rect">
            <a:avLst/>
          </a:prstGeom>
        </p:spPr>
      </p:pic>
      <p:sp>
        <p:nvSpPr>
          <p:cNvPr id="9" name="Flowchart: Decision 8"/>
          <p:cNvSpPr/>
          <p:nvPr/>
        </p:nvSpPr>
        <p:spPr>
          <a:xfrm>
            <a:off x="3415145" y="692727"/>
            <a:ext cx="5361709" cy="1450693"/>
          </a:xfrm>
          <a:prstGeom prst="flowChartDecision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717966" y="4653978"/>
            <a:ext cx="9292935" cy="1407534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বিশ্বজনমত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কুটনৈতিক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তৎপরতা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62602"/>
      </p:ext>
    </p:extLst>
  </p:cSld>
  <p:clrMapOvr>
    <a:masterClrMapping/>
  </p:clrMapOvr>
  <p:transition spd="slow" advTm="34947"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10000"/>
              <a:lumOff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91" y="1228195"/>
            <a:ext cx="7647579" cy="4651463"/>
          </a:xfrm>
          <a:prstGeom prst="rect">
            <a:avLst/>
          </a:prstGeom>
        </p:spPr>
      </p:pic>
      <p:sp>
        <p:nvSpPr>
          <p:cNvPr id="12" name="Teardrop 11"/>
          <p:cNvSpPr/>
          <p:nvPr/>
        </p:nvSpPr>
        <p:spPr>
          <a:xfrm>
            <a:off x="3238500" y="1971675"/>
            <a:ext cx="5715000" cy="2914650"/>
          </a:xfrm>
          <a:prstGeom prst="teardrop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en-US" b="1" dirty="0" smtClean="0">
                <a:solidFill>
                  <a:srgbClr val="FFFF00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rgbClr val="00B050"/>
                </a:solidFill>
              </a:rPr>
              <a:t>k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y</a:t>
            </a:r>
            <a:r>
              <a:rPr lang="en-US" b="1" dirty="0" smtClean="0">
                <a:solidFill>
                  <a:srgbClr val="002060"/>
                </a:solidFill>
              </a:rPr>
              <a:t>o</a:t>
            </a:r>
            <a:r>
              <a:rPr lang="en-US" b="1" dirty="0" smtClean="0">
                <a:solidFill>
                  <a:srgbClr val="7030A0"/>
                </a:solidFill>
              </a:rPr>
              <a:t>u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934983"/>
      </p:ext>
    </p:extLst>
  </p:cSld>
  <p:clrMapOvr>
    <a:masterClrMapping/>
  </p:clrMapOvr>
  <p:transition spd="slow" advTm="47641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2" y="595745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untitled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56" y="1127882"/>
            <a:ext cx="4953000" cy="2452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20" y="3767172"/>
            <a:ext cx="4953000" cy="2112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11" y="3767171"/>
            <a:ext cx="4835234" cy="21124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8998" y="504861"/>
            <a:ext cx="528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6072" y="5878773"/>
            <a:ext cx="2951018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9"/>
          <a:stretch/>
        </p:blipFill>
        <p:spPr>
          <a:xfrm>
            <a:off x="6580911" y="1127882"/>
            <a:ext cx="4835234" cy="2452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3565437"/>
      </p:ext>
    </p:extLst>
  </p:cSld>
  <p:clrMapOvr>
    <a:masterClrMapping/>
  </p:clrMapOvr>
  <p:transition spd="slow" advTm="113127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2" y="595745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3152136" y="623454"/>
            <a:ext cx="6740010" cy="940844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52135" y="4419600"/>
            <a:ext cx="6740011" cy="16886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untitle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136" y="1592008"/>
            <a:ext cx="6740010" cy="28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17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2173">
        <p15:prstTrans prst="curtains"/>
      </p:transition>
    </mc:Choice>
    <mc:Fallback xmlns="">
      <p:transition spd="slow" advTm="421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2" y="595745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as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35943" y="595745"/>
            <a:ext cx="3771276" cy="84000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1032" y="1435747"/>
            <a:ext cx="5645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08506184"/>
              </p:ext>
            </p:extLst>
          </p:nvPr>
        </p:nvGraphicFramePr>
        <p:xfrm>
          <a:off x="1468586" y="2382982"/>
          <a:ext cx="9822869" cy="3629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18838391"/>
      </p:ext>
    </p:extLst>
  </p:cSld>
  <p:clrMapOvr>
    <a:masterClrMapping/>
  </p:clrMapOvr>
  <p:transition spd="slow" advTm="48794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D3A8E1F-D56B-446E-A8BD-BB0CA455C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1D3A8E1F-D56B-446E-A8BD-BB0CA455C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0EA5CE-82CC-4798-93B6-F481DA223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D10EA5CE-82CC-4798-93B6-F481DA223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4D8E33C-F734-4213-80D3-CA4817B88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84D8E33C-F734-4213-80D3-CA4817B88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63AD8E-97DF-4099-B776-E002E14C8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0F63AD8E-97DF-4099-B776-E002E14C8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07533A-F458-4DD2-8160-8A6AC9814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9607533A-F458-4DD2-8160-8A6AC98146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7BADB5-FA89-4B2F-834C-C5E654FEB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6E7BADB5-FA89-4B2F-834C-C5E654FEB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1" y="530568"/>
            <a:ext cx="10210800" cy="5824572"/>
          </a:xfrm>
          <a:prstGeom prst="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সাংগ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্ধকে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গতিময়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as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িদের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েখাশুনা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বহির্বিশ্বে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র্তিকে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প্রবাসী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িন্তাভাবনা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োষিত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চলাকালিন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ৌলিক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ভিত্তিছিল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সুতিকাগার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র্তৃত্ব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ংবি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30813887"/>
      </p:ext>
    </p:extLst>
  </p:cSld>
  <p:clrMapOvr>
    <a:masterClrMapping/>
  </p:clrMapOvr>
  <p:transition spd="slow" advTm="195534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5010" y="616526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chemeClr val="tx1"/>
                </a:solidFill>
              </a:rPr>
              <a:t>উক্ত অধিবেশনে সর্বসম্মতিক্রমে মুক্তিযুদ্ধ ও সরকার পরিচালনার জন্য মন্ত্রিপরিষদ গঠিত হয়।</a:t>
            </a:r>
            <a:r>
              <a:rPr lang="as-IN" baseline="30000" dirty="0">
                <a:solidFill>
                  <a:schemeClr val="tx1"/>
                </a:solidFill>
                <a:hlinkClick r:id="rId2"/>
              </a:rPr>
              <a:t>[৮]</a:t>
            </a:r>
            <a:r>
              <a:rPr lang="as-IN" baseline="30000" dirty="0">
                <a:solidFill>
                  <a:schemeClr val="tx1"/>
                </a:solidFill>
                <a:hlinkClick r:id="rId3"/>
              </a:rPr>
              <a:t>[৯]</a:t>
            </a:r>
            <a:r>
              <a:rPr lang="as-IN" dirty="0">
                <a:solidFill>
                  <a:schemeClr val="tx1"/>
                </a:solidFill>
              </a:rPr>
              <a:t> এই মন্ত্রিপরিষদ এবং এমএনএ ও এমপিএগণ ১০ এপ্রিল বঙ্গবন্ধু শেখ মুজিবুর রহমানকে রাষ্ট্রপ্রধান ও সশস্ত্র বাহিনীসমূহের সর্বাধিনায়ক করে সার্বভৌম গণপ্রজাতন্ত্রী বাংলাদেশ সরকার ঘোষণা করেন। </a:t>
            </a:r>
            <a:r>
              <a:rPr lang="as-IN" dirty="0">
                <a:solidFill>
                  <a:schemeClr val="tx1"/>
                </a:solidFill>
                <a:hlinkClick r:id="rId4" tooltip="সৈয়দ নজরুল ইসলাম"/>
              </a:rPr>
              <a:t>সৈয়দ নজরুল ইসলামকে</a:t>
            </a:r>
            <a:r>
              <a:rPr lang="as-IN" dirty="0">
                <a:solidFill>
                  <a:schemeClr val="tx1"/>
                </a:solidFill>
              </a:rPr>
              <a:t> উপরাষ্ট্রপ্রধান এবং বঙ্গন্ধুর অনুপস্থিতিতে অস্থায়ী রাষ্ট্রপ্রধান ও সশস্ত্র বাহিনীসমূহের অস্থায়ী সর্বাধিনায়ক নির্বাচিত করা হয়। </a:t>
            </a:r>
            <a:r>
              <a:rPr lang="as-IN" dirty="0">
                <a:solidFill>
                  <a:schemeClr val="tx1"/>
                </a:solidFill>
                <a:hlinkClick r:id="rId5" tooltip="তাজউদ্দীন আহমদ"/>
              </a:rPr>
              <a:t>তাজউদ্দীন আহমদকে</a:t>
            </a:r>
            <a:r>
              <a:rPr lang="as-IN" dirty="0">
                <a:solidFill>
                  <a:schemeClr val="tx1"/>
                </a:solidFill>
              </a:rPr>
              <a:t> প্রধানমন্ত্রী,ক্যাপ্টেন </a:t>
            </a:r>
            <a:r>
              <a:rPr lang="as-IN" dirty="0">
                <a:solidFill>
                  <a:schemeClr val="tx1"/>
                </a:solidFill>
                <a:hlinkClick r:id="rId6" tooltip="এম মনসুর আলী"/>
              </a:rPr>
              <a:t>এম মনসুর আলী</a:t>
            </a:r>
            <a:r>
              <a:rPr lang="as-IN" dirty="0">
                <a:solidFill>
                  <a:schemeClr val="tx1"/>
                </a:solidFill>
              </a:rPr>
              <a:t> (অর্থ মন্ত্রণালয়),</a:t>
            </a:r>
            <a:r>
              <a:rPr lang="as-IN" dirty="0">
                <a:solidFill>
                  <a:schemeClr val="tx1"/>
                </a:solidFill>
                <a:hlinkClick r:id="rId7" tooltip="খন্দকার মোশতাক আহমেদ"/>
              </a:rPr>
              <a:t>খন্দকার মোশতাক আহমেদ</a:t>
            </a:r>
            <a:r>
              <a:rPr lang="as-IN" dirty="0">
                <a:solidFill>
                  <a:schemeClr val="tx1"/>
                </a:solidFill>
              </a:rPr>
              <a:t> (পররাষ্ট্র, আইন ও সংসদ বিষয়ক মন্ত্রণালয়) ও </a:t>
            </a:r>
            <a:r>
              <a:rPr lang="as-IN" dirty="0">
                <a:solidFill>
                  <a:schemeClr val="tx1"/>
                </a:solidFill>
                <a:hlinkClick r:id="rId8" tooltip="এ এইচ এম কামরুজ্জামান"/>
              </a:rPr>
              <a:t>এ এইচ এম কামরুজ্জামান</a:t>
            </a:r>
            <a:r>
              <a:rPr lang="as-IN" dirty="0">
                <a:solidFill>
                  <a:schemeClr val="tx1"/>
                </a:solidFill>
              </a:rPr>
              <a:t>(স্বরাষ্ট্র, কৃষি এবং ত্রাণ ও পুনর্বাসন বিষয়ক মন্ত্রণালয়) কে মন্ত্রিপরিষদের সদস্য নিয়োগ করা হয়। ১১ এপ্রিল </a:t>
            </a:r>
            <a:r>
              <a:rPr lang="as-IN" dirty="0">
                <a:solidFill>
                  <a:schemeClr val="tx1"/>
                </a:solidFill>
                <a:hlinkClick r:id="rId9" tooltip="এম এ জি ওসমানী"/>
              </a:rPr>
              <a:t>এম এ জি ওসমানীকে</a:t>
            </a:r>
            <a:r>
              <a:rPr lang="as-IN" dirty="0">
                <a:solidFill>
                  <a:schemeClr val="tx1"/>
                </a:solidFill>
              </a:rPr>
              <a:t> মুক্তিবাহিনীর প্রধান সেনাপতি নিযুক্ত করা হয়। প্রধানমন্ত্রী তাজউদ্দীন ১১ এপ্রিল বাংলাদেশ বেতারে মন্ত্রিপরিষদ গঠনের ঘোষণা দিয়ে ভাষণ প্রদান করেন।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6181" y="607234"/>
            <a:ext cx="10210800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2436" y="934474"/>
            <a:ext cx="98782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ইন্দিরা গান্ধীর সাথে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তাজউদ্দিন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বৈঠ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বাংলাদেশকে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সর্বপ্রকার সহযোগিতার প্রতিশ্রুতি দিলে তাজউদ্দীন আহমদ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লীগের এমএনএ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এমপিএদের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জেলার সীমান্তে অধিবেশন আহ্বান করেন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উক্ত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অধিবেশনে সর্বসম্মতিক্রমে মুক্তিযুদ্ধ ও সরকার পরিচালনার জন্য মন্ত্রিপরিষদ গঠিত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এই মন্ত্রিপরিষদ এবং এমএনএ ও এমপিএগণ ১০ এপ্রিল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রহমানকে রাষ্ট্রপ্রধান ও সশস্ত্র বাহিনীসমূহের </a:t>
            </a:r>
            <a:r>
              <a:rPr lang="as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সর্বাধিনা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 সার্বভৌম গণপ্রজাতন্ত্রী বাংলাদেশ সরকার ঘোষণা করেন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নজরুল ইসলামকে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উপরাষ্ট্রপ্রধান এবং বঙ্গন্ধুর অনুপস্থিতিতে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রাষ্ট্রপ্রধান ও সশস্ত্র বাহিনীসমূহের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সর্বাধিনা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 করা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তাজউদ্দীন আহমদকে প্রধানমন্ত্রী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3730337" y="321854"/>
            <a:ext cx="5870863" cy="6618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994433"/>
      </p:ext>
    </p:extLst>
  </p:cSld>
  <p:clrMapOvr>
    <a:masterClrMapping/>
  </p:clrMapOvr>
  <p:transition spd="slow" advTm="125646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00545" y="221673"/>
            <a:ext cx="11042073" cy="6442363"/>
          </a:xfrm>
          <a:prstGeom prst="frame">
            <a:avLst>
              <a:gd name="adj1" fmla="val 3523"/>
            </a:avLst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122218" y="40178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1073729" y="5817312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1007440" y="5879658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1069785" y="506955"/>
            <a:ext cx="706582" cy="581891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2158" y="616526"/>
            <a:ext cx="10158845" cy="5652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1763" y="737605"/>
            <a:ext cx="95596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ক্যাপ্টেন এম মনসুর আলী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ন্ত্রী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খন্দকার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মোশতাক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পররাষ্ট্র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আইন ও সংসদ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ন্ত্রী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এইচ এম কামরুজ্জামান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স্বরাষ্ট্র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কৃষি এবং ত্রাণ ও পুনর্বাসন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ন্ত্রী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মন্ত্রিপরিষদের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এম এ জি ওসমানীকে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 প্রধান সেনাপতি নিযুক্ত করা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কর্নেল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ক্যাপ্টেন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এ,কে,খন্দকারকে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ডেপুটি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 তাজউদ্দীন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 বাংলাদেশ বেতারে মন্ত্রিপরিষদ গঠনের ঘোষণা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ভাষণ প্রদান করেন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 বাংলাদেশ অস্থা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(যা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প্রবাসী বাংলাদেশ সরকার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নামেও পরিচিত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84825"/>
      </p:ext>
    </p:extLst>
  </p:cSld>
  <p:clrMapOvr>
    <a:masterClrMapping/>
  </p:clrMapOvr>
  <p:transition spd="slow" advTm="167159">
    <p:comb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17.7|12.5|6.8|2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3.8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4.9|4.2|3.6|4.6|3.9|5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6277</TotalTime>
  <Words>2520</Words>
  <Application>Microsoft Office PowerPoint</Application>
  <PresentationFormat>Widescreen</PresentationFormat>
  <Paragraphs>264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 Gothic</vt:lpstr>
      <vt:lpstr>NikoshBAN</vt:lpstr>
      <vt:lpstr>Times New Roman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Gani</dc:creator>
  <cp:lastModifiedBy>User</cp:lastModifiedBy>
  <cp:revision>1206</cp:revision>
  <dcterms:created xsi:type="dcterms:W3CDTF">2019-07-10T14:41:28Z</dcterms:created>
  <dcterms:modified xsi:type="dcterms:W3CDTF">2021-04-11T20:26:13Z</dcterms:modified>
</cp:coreProperties>
</file>