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56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3" r:id="rId17"/>
    <p:sldId id="269" r:id="rId18"/>
    <p:sldId id="274" r:id="rId19"/>
    <p:sldId id="276" r:id="rId20"/>
    <p:sldId id="277" r:id="rId21"/>
    <p:sldId id="270" r:id="rId22"/>
    <p:sldId id="275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F1F1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396" autoAdjust="0"/>
    <p:restoredTop sz="94660"/>
  </p:normalViewPr>
  <p:slideViewPr>
    <p:cSldViewPr snapToGrid="0">
      <p:cViewPr varScale="1">
        <p:scale>
          <a:sx n="77" d="100"/>
          <a:sy n="77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F99666-7A5D-4EDB-9677-8181B479AED2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032D1D-D531-4813-8229-86F58ABB28D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708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9666-7A5D-4EDB-9677-8181B479AED2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2D1D-D531-4813-8229-86F58ABB28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4040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9666-7A5D-4EDB-9677-8181B479AED2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2D1D-D531-4813-8229-86F58ABB28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813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9666-7A5D-4EDB-9677-8181B479AED2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2D1D-D531-4813-8229-86F58ABB28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3748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9666-7A5D-4EDB-9677-8181B479AED2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2D1D-D531-4813-8229-86F58ABB28D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876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9666-7A5D-4EDB-9677-8181B479AED2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2D1D-D531-4813-8229-86F58ABB28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4405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9666-7A5D-4EDB-9677-8181B479AED2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2D1D-D531-4813-8229-86F58ABB28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2740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9666-7A5D-4EDB-9677-8181B479AED2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2D1D-D531-4813-8229-86F58ABB28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1138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9666-7A5D-4EDB-9677-8181B479AED2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2D1D-D531-4813-8229-86F58ABB28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446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9666-7A5D-4EDB-9677-8181B479AED2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2D1D-D531-4813-8229-86F58ABB28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826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9666-7A5D-4EDB-9677-8181B479AED2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2D1D-D531-4813-8229-86F58ABB28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208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8F99666-7A5D-4EDB-9677-8181B479AED2}" type="datetimeFigureOut">
              <a:rPr lang="en-GB" smtClean="0"/>
              <a:pPr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3032D1D-D531-4813-8229-86F58ABB28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333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7F3A15-2221-4BFA-A50A-078221DFD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8539" y="278296"/>
            <a:ext cx="11701670" cy="62947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B8358F-B8EC-4314-8627-64F9964B22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57664" y="2349550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24C14A-2819-4EE3-AF5B-E5CED090AB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6000" y="885185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481ADC58-A5F8-45F8-935E-8CB0023BA6CA}"/>
              </a:ext>
            </a:extLst>
          </p:cNvPr>
          <p:cNvSpPr txBox="1"/>
          <p:nvPr/>
        </p:nvSpPr>
        <p:spPr>
          <a:xfrm>
            <a:off x="1616726" y="1706933"/>
            <a:ext cx="9327567" cy="255454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54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9842D102-8036-4EBE-9DAD-7B705A789FE5}"/>
              </a:ext>
            </a:extLst>
          </p:cNvPr>
          <p:cNvSpPr txBox="1"/>
          <p:nvPr/>
        </p:nvSpPr>
        <p:spPr>
          <a:xfrm>
            <a:off x="3145734" y="4799568"/>
            <a:ext cx="51054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বলব আমি – আলসে মেয়ে 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          ঘুমিয়ে তুমি থাক,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2BEE7F-C1B8-4778-A2B8-AE2D2D584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034" y="697961"/>
            <a:ext cx="5105400" cy="36885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22BDCE-2095-42A4-BFD0-2C64F4F7C4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0" y="697960"/>
            <a:ext cx="5764696" cy="3772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7200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3452539-5F22-4DF0-A509-D77D427E3346}"/>
              </a:ext>
            </a:extLst>
          </p:cNvPr>
          <p:cNvSpPr/>
          <p:nvPr/>
        </p:nvSpPr>
        <p:spPr>
          <a:xfrm>
            <a:off x="1072055" y="587516"/>
            <a:ext cx="9301655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6AF8BC3-E880-4370-BCC5-6F864FFC8CBF}"/>
              </a:ext>
            </a:extLst>
          </p:cNvPr>
          <p:cNvGrpSpPr/>
          <p:nvPr/>
        </p:nvGrpSpPr>
        <p:grpSpPr>
          <a:xfrm>
            <a:off x="2781300" y="1686910"/>
            <a:ext cx="7592410" cy="4583574"/>
            <a:chOff x="2781300" y="1995900"/>
            <a:chExt cx="6331851" cy="396978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1BC98BE1-576F-4AA3-92CA-809D1C1B1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836551" y="1995900"/>
              <a:ext cx="3276600" cy="396978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866BDFD-6C1C-426C-9890-551E70B95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781300" y="1995901"/>
              <a:ext cx="3055251" cy="396978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295949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E8EEC3-41CA-4A8B-BC07-3855F49A76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2162" y="1671146"/>
            <a:ext cx="10044545" cy="4807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780431A-915D-47B5-8A45-A30EA35AF9DD}"/>
              </a:ext>
            </a:extLst>
          </p:cNvPr>
          <p:cNvSpPr/>
          <p:nvPr/>
        </p:nvSpPr>
        <p:spPr>
          <a:xfrm>
            <a:off x="2355539" y="378988"/>
            <a:ext cx="651973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96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4DC39EB-2C36-409F-B766-53932F2CCDC0}"/>
              </a:ext>
            </a:extLst>
          </p:cNvPr>
          <p:cNvSpPr/>
          <p:nvPr/>
        </p:nvSpPr>
        <p:spPr>
          <a:xfrm>
            <a:off x="1304780" y="382525"/>
            <a:ext cx="9889246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সাথে শিক্ষার্থীর সমস্বরে পাঠ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E635E2-EEC6-4614-AF63-2E27A57031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5626" y="1734207"/>
            <a:ext cx="10058400" cy="4741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61767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E0912D-6787-493C-BA55-31D586B5F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04554" y="1702677"/>
            <a:ext cx="8982891" cy="47473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B81825-D03B-479B-A338-905572929F57}"/>
              </a:ext>
            </a:extLst>
          </p:cNvPr>
          <p:cNvSpPr txBox="1"/>
          <p:nvPr/>
        </p:nvSpPr>
        <p:spPr>
          <a:xfrm>
            <a:off x="3042746" y="407992"/>
            <a:ext cx="754469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একজন করে আবৃত্তি করবে</a:t>
            </a:r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25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E37933-493C-4EEB-9C84-442D5E269B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50429" y="2042146"/>
            <a:ext cx="8560674" cy="4127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41FBF4-48C3-4DAE-B072-EAB868E47772}"/>
              </a:ext>
            </a:extLst>
          </p:cNvPr>
          <p:cNvSpPr/>
          <p:nvPr/>
        </p:nvSpPr>
        <p:spPr>
          <a:xfrm>
            <a:off x="771225" y="471146"/>
            <a:ext cx="445025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51018A-6116-40D6-8D76-E49A6BF93C4F}"/>
              </a:ext>
            </a:extLst>
          </p:cNvPr>
          <p:cNvSpPr txBox="1"/>
          <p:nvPr/>
        </p:nvSpPr>
        <p:spPr>
          <a:xfrm>
            <a:off x="6049565" y="748144"/>
            <a:ext cx="522732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আবৃত্তি করবে,অন্যজন শুনবে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64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962B0446-398A-49AA-A294-E6AB0058CB55}"/>
              </a:ext>
            </a:extLst>
          </p:cNvPr>
          <p:cNvSpPr txBox="1"/>
          <p:nvPr/>
        </p:nvSpPr>
        <p:spPr>
          <a:xfrm>
            <a:off x="838201" y="1589925"/>
            <a:ext cx="525779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কুসুম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ফুল  ।  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xmlns="" id="{52C0B1C1-E66B-4745-9722-7D37F53BDFC0}"/>
              </a:ext>
            </a:extLst>
          </p:cNvPr>
          <p:cNvSpPr txBox="1"/>
          <p:nvPr/>
        </p:nvSpPr>
        <p:spPr>
          <a:xfrm>
            <a:off x="1701888" y="3644326"/>
            <a:ext cx="525779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সুয্যি 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সূর্য, রবি। </a:t>
            </a: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xmlns="" id="{8261464B-08D5-4970-89DC-93F6B014C863}"/>
              </a:ext>
            </a:extLst>
          </p:cNvPr>
          <p:cNvSpPr txBox="1"/>
          <p:nvPr/>
        </p:nvSpPr>
        <p:spPr>
          <a:xfrm>
            <a:off x="1276219" y="2694968"/>
            <a:ext cx="525779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বাগ 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বাগান,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বাগিচা   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xmlns="" id="{E97D85F9-4787-4C64-8CC1-9E80125252DF}"/>
              </a:ext>
            </a:extLst>
          </p:cNvPr>
          <p:cNvSpPr txBox="1"/>
          <p:nvPr/>
        </p:nvSpPr>
        <p:spPr>
          <a:xfrm>
            <a:off x="2994660" y="4444746"/>
            <a:ext cx="525779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আলসে 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অলস,কুঁড়ে।   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xmlns="" id="{37A4A2E8-623E-419D-8172-EF2A53E0FDC8}"/>
              </a:ext>
            </a:extLst>
          </p:cNvPr>
          <p:cNvSpPr txBox="1"/>
          <p:nvPr/>
        </p:nvSpPr>
        <p:spPr>
          <a:xfrm>
            <a:off x="6200139" y="5217164"/>
            <a:ext cx="5257800" cy="1077218"/>
          </a:xfrm>
          <a:prstGeom prst="rect">
            <a:avLst/>
          </a:prstGeom>
          <a:solidFill>
            <a:srgbClr val="FFFFCC"/>
          </a:solidFill>
          <a:ln w="9525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সূয্যি মামা - সূর্যকে আদর করে  মামা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	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ডাকা হয়েছে ।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DC509235-4B1E-4356-8E34-46CB295CC1E3}"/>
              </a:ext>
            </a:extLst>
          </p:cNvPr>
          <p:cNvSpPr txBox="1"/>
          <p:nvPr/>
        </p:nvSpPr>
        <p:spPr>
          <a:xfrm>
            <a:off x="3393439" y="361773"/>
            <a:ext cx="54356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892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8857B1-C284-41AD-96E7-8B2CC96BDC87}"/>
              </a:ext>
            </a:extLst>
          </p:cNvPr>
          <p:cNvSpPr txBox="1"/>
          <p:nvPr/>
        </p:nvSpPr>
        <p:spPr>
          <a:xfrm>
            <a:off x="4229100" y="2116991"/>
            <a:ext cx="37338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বিপরীত শব্দ লিখ।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371158A5-64AD-49DF-A7E9-B85CE79A0E7E}"/>
              </a:ext>
            </a:extLst>
          </p:cNvPr>
          <p:cNvSpPr txBox="1"/>
          <p:nvPr/>
        </p:nvSpPr>
        <p:spPr>
          <a:xfrm>
            <a:off x="6362700" y="3569463"/>
            <a:ext cx="1600200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বিকাল। </a:t>
            </a:r>
          </a:p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জেগে ।  </a:t>
            </a:r>
          </a:p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দিন ।  </a:t>
            </a:r>
          </a:p>
          <a:p>
            <a:pPr algn="ctr"/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পরে ।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D610CCB-4DF5-4898-B92D-3A274B89D880}"/>
              </a:ext>
            </a:extLst>
          </p:cNvPr>
          <p:cNvGrpSpPr/>
          <p:nvPr/>
        </p:nvGrpSpPr>
        <p:grpSpPr>
          <a:xfrm>
            <a:off x="2837793" y="283780"/>
            <a:ext cx="3524907" cy="1450428"/>
            <a:chOff x="2837793" y="283780"/>
            <a:chExt cx="3524907" cy="1450428"/>
          </a:xfrm>
        </p:grpSpPr>
        <p:sp>
          <p:nvSpPr>
            <p:cNvPr id="7" name="Scroll: Horizontal 6">
              <a:extLst>
                <a:ext uri="{FF2B5EF4-FFF2-40B4-BE49-F238E27FC236}">
                  <a16:creationId xmlns:a16="http://schemas.microsoft.com/office/drawing/2014/main" xmlns="" id="{7FD654E3-7947-439A-9398-3831261394CA}"/>
                </a:ext>
              </a:extLst>
            </p:cNvPr>
            <p:cNvSpPr/>
            <p:nvPr/>
          </p:nvSpPr>
          <p:spPr>
            <a:xfrm>
              <a:off x="2837793" y="283780"/>
              <a:ext cx="3524907" cy="1450428"/>
            </a:xfrm>
            <a:prstGeom prst="horizontalScroll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9E9EBFD-1710-490F-BADD-262A8BB6A516}"/>
                </a:ext>
              </a:extLst>
            </p:cNvPr>
            <p:cNvSpPr txBox="1"/>
            <p:nvPr/>
          </p:nvSpPr>
          <p:spPr>
            <a:xfrm>
              <a:off x="3457246" y="685828"/>
              <a:ext cx="2286000" cy="646331"/>
            </a:xfrm>
            <a:prstGeom prst="rect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একক কাজ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26BC2029-6A69-4856-823A-67B769E92970}"/>
              </a:ext>
            </a:extLst>
          </p:cNvPr>
          <p:cNvSpPr txBox="1"/>
          <p:nvPr/>
        </p:nvSpPr>
        <p:spPr>
          <a:xfrm>
            <a:off x="4143046" y="3569436"/>
            <a:ext cx="1600200" cy="2554545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সকাল-   </a:t>
            </a:r>
          </a:p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ঘুমিয়ে - </a:t>
            </a:r>
          </a:p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রাত - </a:t>
            </a:r>
          </a:p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আগে -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962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>
            <a:extLst>
              <a:ext uri="{FF2B5EF4-FFF2-40B4-BE49-F238E27FC236}">
                <a16:creationId xmlns:a16="http://schemas.microsoft.com/office/drawing/2014/main" xmlns="" id="{FACEECCF-D64C-4D32-B87B-B85D93A81136}"/>
              </a:ext>
            </a:extLst>
          </p:cNvPr>
          <p:cNvSpPr txBox="1"/>
          <p:nvPr/>
        </p:nvSpPr>
        <p:spPr>
          <a:xfrm>
            <a:off x="723900" y="3429000"/>
            <a:ext cx="5996214" cy="255454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 -------- -মামা জাগার আগে 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          উঠব আমি  -----   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খ  আমরা যদি না ---------মা 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          কেমনে---------  হবে । 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xmlns="" id="{F35E7B0D-C20A-4098-BB73-8697C3324596}"/>
              </a:ext>
            </a:extLst>
          </p:cNvPr>
          <p:cNvSpPr txBox="1"/>
          <p:nvPr/>
        </p:nvSpPr>
        <p:spPr>
          <a:xfrm>
            <a:off x="2380343" y="1812835"/>
            <a:ext cx="6705600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ডান দিক থেকে ঠিক শব্দটি বেঁচে নিয়ে খালি জায়গায় বসাও ।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B608FB8A-D93C-40EE-8713-C5CBC81FFB33}"/>
              </a:ext>
            </a:extLst>
          </p:cNvPr>
          <p:cNvSpPr txBox="1"/>
          <p:nvPr/>
        </p:nvSpPr>
        <p:spPr>
          <a:xfrm>
            <a:off x="1282700" y="566002"/>
            <a:ext cx="273775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Wave1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NikoshBAN" pitchFamily="2" charset="0"/>
                <a:ea typeface="MingLiU-ExtB" pitchFamily="18" charset="-120"/>
                <a:cs typeface="NikoshBAN" pitchFamily="2" charset="0"/>
              </a:rPr>
              <a:t>জোড়ায়</a:t>
            </a:r>
            <a:r>
              <a:rPr lang="en-US" sz="4800" dirty="0">
                <a:latin typeface="NikoshBAN" pitchFamily="2" charset="0"/>
                <a:ea typeface="MingLiU-ExtB" pitchFamily="18" charset="-12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ea typeface="MingLiU-ExtB" pitchFamily="18" charset="-12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ea typeface="MingLiU-ExtB" pitchFamily="18" charset="-120"/>
              <a:cs typeface="NikoshBAN" pitchFamily="2" charset="0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xmlns="" id="{3A4C369F-A51E-4370-9BDC-08E91B7E35AF}"/>
              </a:ext>
            </a:extLst>
          </p:cNvPr>
          <p:cNvSpPr txBox="1"/>
          <p:nvPr/>
        </p:nvSpPr>
        <p:spPr>
          <a:xfrm>
            <a:off x="8517165" y="4036231"/>
            <a:ext cx="119289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জেগে </a:t>
            </a:r>
            <a:endParaRPr lang="en-US" sz="40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xmlns="" id="{6894ADB8-848C-44BD-B8BE-56EB4C75C359}"/>
              </a:ext>
            </a:extLst>
          </p:cNvPr>
          <p:cNvSpPr txBox="1"/>
          <p:nvPr/>
        </p:nvSpPr>
        <p:spPr>
          <a:xfrm>
            <a:off x="8489497" y="4752439"/>
            <a:ext cx="119289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ডাকি </a:t>
            </a:r>
            <a:endParaRPr lang="en-US" sz="40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xmlns="" id="{273EF0A3-A057-4620-B6B8-3E36FF38A59E}"/>
              </a:ext>
            </a:extLst>
          </p:cNvPr>
          <p:cNvSpPr txBox="1"/>
          <p:nvPr/>
        </p:nvSpPr>
        <p:spPr>
          <a:xfrm>
            <a:off x="8666842" y="5460325"/>
            <a:ext cx="838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রাত </a:t>
            </a:r>
            <a:endParaRPr lang="en-US" sz="40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xmlns="" id="{FF7273E9-CA0F-4286-8820-73FAFF8A7CC1}"/>
              </a:ext>
            </a:extLst>
          </p:cNvPr>
          <p:cNvSpPr txBox="1"/>
          <p:nvPr/>
        </p:nvSpPr>
        <p:spPr>
          <a:xfrm>
            <a:off x="9829800" y="3225447"/>
            <a:ext cx="990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সুয্যি </a:t>
            </a:r>
            <a:endParaRPr lang="en-US" sz="36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xmlns="" id="{665EA6D3-43E2-45DE-B125-54AD0A4605A2}"/>
              </a:ext>
            </a:extLst>
          </p:cNvPr>
          <p:cNvSpPr txBox="1"/>
          <p:nvPr/>
        </p:nvSpPr>
        <p:spPr>
          <a:xfrm>
            <a:off x="9912349" y="3957310"/>
            <a:ext cx="119289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রেগে </a:t>
            </a:r>
            <a:endParaRPr lang="en-US" sz="40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xmlns="" id="{C74F320F-DCC3-4FB5-8CE7-593523D73F1A}"/>
              </a:ext>
            </a:extLst>
          </p:cNvPr>
          <p:cNvSpPr txBox="1"/>
          <p:nvPr/>
        </p:nvSpPr>
        <p:spPr>
          <a:xfrm>
            <a:off x="9982200" y="4706272"/>
            <a:ext cx="131535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জাগি  </a:t>
            </a:r>
            <a:endParaRPr lang="en-US" sz="40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xmlns="" id="{99DD4B00-E387-4B8B-A073-5CC5EEE89227}"/>
              </a:ext>
            </a:extLst>
          </p:cNvPr>
          <p:cNvSpPr txBox="1"/>
          <p:nvPr/>
        </p:nvSpPr>
        <p:spPr>
          <a:xfrm>
            <a:off x="9982200" y="5460325"/>
            <a:ext cx="146957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সকাল </a:t>
            </a:r>
            <a:endParaRPr lang="en-US" sz="40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xmlns="" id="{DCA7ECC3-C631-4886-A8F7-79EEC169F987}"/>
              </a:ext>
            </a:extLst>
          </p:cNvPr>
          <p:cNvSpPr txBox="1"/>
          <p:nvPr/>
        </p:nvSpPr>
        <p:spPr>
          <a:xfrm>
            <a:off x="8440965" y="3300003"/>
            <a:ext cx="76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চাঁদ  </a:t>
            </a:r>
            <a:endParaRPr lang="en-US" sz="40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97794E6-1F21-410E-ABA8-9C59573A78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50397" y="384002"/>
            <a:ext cx="2002973" cy="16479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6344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342 C -0.01197 -0.01481 -0.05338 -0.01597 -0.06848 -0.01597 C -0.16042 -0.01597 -0.25547 0.00417 -0.25547 0.02431 C -0.25547 0.01412 -0.303 0.00417 -0.3474 0.00417 C -0.39493 0.00417 -0.43946 0.01412 -0.43946 0.02431 C -0.43946 0.01921 -0.46303 0.01412 -0.48698 0.01412 C -0.51055 0.01412 -0.53451 0.01898 -0.53451 0.02431 C -0.53451 0.02153 -0.54649 0.01921 -0.55808 0.01921 C -0.57006 0.01921 -0.58165 0.02176 -0.58165 0.02431 C -0.58165 0.02292 -0.58737 0.02153 -0.59362 0.02153 C -0.59675 0.02153 -0.6056 0.02292 -0.6056 0.02431 C -0.6056 0.02361 -0.60873 0.02292 -0.61133 0.02292 C -0.61133 0.02269 -0.61719 0.02361 -0.61719 0.02431 C -0.61719 0.02384 -0.61719 0.02361 -0.62032 0.02361 C -0.62032 0.02384 -0.62331 0.02384 -0.62331 0.02431 C -0.62331 0.02408 -0.62331 0.02384 -0.62331 0.02361 C -0.62644 0.02361 -0.62644 0.02384 -0.62644 0.02408 C -0.62956 0.02408 -0.62956 0.02384 -0.62956 0.02361 C -0.63256 0.02361 -0.63256 0.02384 -0.63256 0.02408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28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1574 C -0.00586 -0.01598 -0.02592 -0.01598 -0.03321 -0.01598 C -0.07787 -0.01598 -0.12409 -0.01274 -0.12409 -0.00926 C -0.12409 -0.01111 -0.14714 -0.01274 -0.16862 -0.01274 C -0.1918 -0.01274 -0.21329 -0.01111 -0.21329 -0.00926 C -0.21329 -0.01019 -0.22474 -0.01111 -0.23633 -0.01111 C -0.24779 -0.01111 -0.25951 -0.01019 -0.25951 -0.00926 C -0.25951 -0.00973 -0.26524 -0.01019 -0.27084 -0.01019 C -0.2767 -0.01019 -0.2823 -0.00973 -0.2823 -0.00926 C -0.2823 -0.00949 -0.28516 -0.00973 -0.28815 -0.00973 C -0.28972 -0.00973 -0.29401 -0.00949 -0.29401 -0.00926 C -0.29401 -0.00949 -0.29545 -0.00949 -0.29675 -0.00949 C -0.29675 -0.00973 -0.29961 -0.00949 -0.29961 -0.00926 C -0.29961 -0.00949 -0.29961 -0.00949 -0.30105 -0.00949 C -0.30105 -0.00949 -0.30261 -0.00949 -0.30261 -0.00926 C -0.30261 -0.00949 -0.30261 -0.00949 -0.30261 -0.00949 C -0.30404 -0.00949 -0.30404 -0.00949 -0.30404 -0.00949 C -0.3056 -0.00949 -0.3056 -0.00949 -0.3056 -0.00949 C -0.30704 -0.00949 -0.30704 -0.00949 -0.30704 -0.00949 " pathEditMode="relative" rAng="0" ptsTypes="AAAAAAAAAAAA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46315 -0.040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64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51355 -0.05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77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4A486519-CDBB-4FF8-BB50-5565B8045875}"/>
              </a:ext>
            </a:extLst>
          </p:cNvPr>
          <p:cNvSpPr txBox="1"/>
          <p:nvPr/>
        </p:nvSpPr>
        <p:spPr>
          <a:xfrm>
            <a:off x="624840" y="566882"/>
            <a:ext cx="340042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দলীয় 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81B40F72-696B-494A-9B1A-5B2CCE7D340D}"/>
              </a:ext>
            </a:extLst>
          </p:cNvPr>
          <p:cNvSpPr txBox="1"/>
          <p:nvPr/>
        </p:nvSpPr>
        <p:spPr>
          <a:xfrm>
            <a:off x="4125731" y="566882"/>
            <a:ext cx="776033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 খালি জায়গায় বসিয়ে বাক্য তৈরী কর 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170A45B4-64FA-46C1-A085-EE65769D9AAB}"/>
              </a:ext>
            </a:extLst>
          </p:cNvPr>
          <p:cNvSpPr txBox="1"/>
          <p:nvPr/>
        </p:nvSpPr>
        <p:spPr>
          <a:xfrm>
            <a:off x="4177958" y="2829582"/>
            <a:ext cx="672011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 । ---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------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 জাগার আগে আমি জেগে উঠব।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7990D9C6-36DC-46C5-8ABC-5351846C6665}"/>
              </a:ext>
            </a:extLst>
          </p:cNvPr>
          <p:cNvSpPr txBox="1"/>
          <p:nvPr/>
        </p:nvSpPr>
        <p:spPr>
          <a:xfrm>
            <a:off x="3897078" y="3704887"/>
            <a:ext cx="477964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খ । ---------- পুব দিকে ওঠে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17CDC7-7EBC-4FB9-9981-ED1542B3BD24}"/>
              </a:ext>
            </a:extLst>
          </p:cNvPr>
          <p:cNvSpPr txBox="1"/>
          <p:nvPr/>
        </p:nvSpPr>
        <p:spPr>
          <a:xfrm>
            <a:off x="2934652" y="5157195"/>
            <a:ext cx="4343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ঘ । বনে ----------- ফোটে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D86D16C-CC20-4689-9D7F-8E50A141671B}"/>
              </a:ext>
            </a:extLst>
          </p:cNvPr>
          <p:cNvSpPr txBox="1"/>
          <p:nvPr/>
        </p:nvSpPr>
        <p:spPr>
          <a:xfrm>
            <a:off x="2651237" y="5913966"/>
            <a:ext cx="688952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ঙ । গোলাপ ------------ গোলাপ ফুটে।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xmlns="" id="{16495253-BC59-4268-9F04-68FFAB1B1C5A}"/>
              </a:ext>
            </a:extLst>
          </p:cNvPr>
          <p:cNvSpPr txBox="1"/>
          <p:nvPr/>
        </p:nvSpPr>
        <p:spPr>
          <a:xfrm>
            <a:off x="7752691" y="1600334"/>
            <a:ext cx="12191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কুসুম </a:t>
            </a:r>
            <a:r>
              <a:rPr lang="bn-BD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xmlns="" id="{E0E1A0AB-D58E-4BFE-B104-5C41463722B7}"/>
              </a:ext>
            </a:extLst>
          </p:cNvPr>
          <p:cNvSpPr txBox="1"/>
          <p:nvPr/>
        </p:nvSpPr>
        <p:spPr>
          <a:xfrm>
            <a:off x="9074031" y="1648100"/>
            <a:ext cx="16545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আলসে 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xmlns="" id="{3BDCBD13-A0E5-4BFF-B452-4FA781902814}"/>
              </a:ext>
            </a:extLst>
          </p:cNvPr>
          <p:cNvSpPr txBox="1"/>
          <p:nvPr/>
        </p:nvSpPr>
        <p:spPr>
          <a:xfrm>
            <a:off x="2325052" y="1760184"/>
            <a:ext cx="1219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সূয্যি 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xmlns="" id="{C8FD7D89-BDE0-4465-B145-B4A2165743AE}"/>
              </a:ext>
            </a:extLst>
          </p:cNvPr>
          <p:cNvSpPr txBox="1"/>
          <p:nvPr/>
        </p:nvSpPr>
        <p:spPr>
          <a:xfrm>
            <a:off x="3432782" y="4431041"/>
            <a:ext cx="564124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 । আমার বোনটি --------- নয়।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xmlns="" id="{53BDFEE7-24E5-4417-AFAD-68AA507F226B}"/>
              </a:ext>
            </a:extLst>
          </p:cNvPr>
          <p:cNvSpPr txBox="1"/>
          <p:nvPr/>
        </p:nvSpPr>
        <p:spPr>
          <a:xfrm>
            <a:off x="5835629" y="1600334"/>
            <a:ext cx="181492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সূয্যিমামা 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xmlns="" id="{51F1DEAF-7DC7-4B9D-8838-F196EFE37FA3}"/>
              </a:ext>
            </a:extLst>
          </p:cNvPr>
          <p:cNvSpPr txBox="1"/>
          <p:nvPr/>
        </p:nvSpPr>
        <p:spPr>
          <a:xfrm>
            <a:off x="3897078" y="1694591"/>
            <a:ext cx="11811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বাগে 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27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2686 L -0.09531 0.1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20325 0.233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833 C -0.00482 -0.00417 -0.02135 -0.01597 -0.02734 -0.01597 C -0.06406 -0.01597 -0.10208 0.1743 -0.10208 0.36458 C -0.10208 0.26852 -0.12109 0.1743 -0.1388 0.1743 C -0.15781 0.1743 -0.17552 0.27014 -0.17552 0.36458 C -0.17552 0.31736 -0.1849 0.26852 -0.19453 0.26852 C -0.20391 0.26852 -0.21341 0.31574 -0.21341 0.36458 C -0.21341 0.34004 -0.21823 0.31736 -0.22292 0.31736 C -0.22773 0.31736 -0.23229 0.34166 -0.23229 0.36458 C -0.23229 0.35208 -0.23464 0.34004 -0.23711 0.34004 C -0.23828 0.34004 -0.24193 0.35254 -0.24193 0.36458 C -0.24193 0.35856 -0.2431 0.35208 -0.24414 0.35208 C -0.24414 0.35069 -0.24648 0.3581 -0.24648 0.36458 C -0.24648 0.36134 -0.24648 0.35856 -0.24779 0.35856 C -0.24779 0.35995 -0.24896 0.36157 -0.24896 0.36458 C -0.24896 0.36296 -0.24896 0.36134 -0.24896 0.35995 C -0.25026 0.35995 -0.25026 0.36134 -0.25026 0.36296 C -0.25143 0.36296 -0.25143 0.36157 -0.25143 0.35995 C -0.2526 0.35995 -0.2526 0.36134 -0.2526 0.36296 " pathEditMode="relative" rAng="0" ptsTypes="AA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482 C -0.00534 -0.00092 -0.02357 -0.01597 -0.03021 -0.01597 C -0.07071 -0.01597 -0.1125 0.22547 -0.1125 0.46713 C -0.1125 0.34537 -0.13347 0.22547 -0.153 0.22547 C -0.17396 0.22547 -0.19349 0.34723 -0.19349 0.46713 C -0.19349 0.40718 -0.20391 0.34537 -0.21446 0.34537 C -0.22487 0.34537 -0.23542 0.40533 -0.23542 0.46713 C -0.23542 0.43611 -0.24063 0.40718 -0.24571 0.40718 C -0.25104 0.40718 -0.25612 0.43797 -0.25612 0.46713 C -0.25612 0.45139 -0.25873 0.43611 -0.26146 0.43611 C -0.26276 0.43611 -0.26667 0.45186 -0.26667 0.46713 C -0.26667 0.45949 -0.26797 0.45139 -0.26927 0.45139 C -0.26927 0.44954 -0.27175 0.45903 -0.27175 0.46713 C -0.27175 0.46297 -0.27175 0.45949 -0.27318 0.45949 C -0.27318 0.46111 -0.27448 0.46343 -0.27448 0.46713 C -0.27448 0.46528 -0.27448 0.46297 -0.27448 0.46111 C -0.27591 0.46111 -0.27591 0.46297 -0.27591 0.46528 C -0.27722 0.46528 -0.27722 0.46343 -0.27722 0.46111 C -0.27852 0.46111 -0.27852 0.46297 -0.27852 0.46528 " pathEditMode="relative" rAng="0" ptsTypes="A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07734 0.563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BE71CF4-ADDD-4E71-AB61-39621288AC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07416" y="917948"/>
            <a:ext cx="2078988" cy="2373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B01BAE-CB53-4D63-B575-D926817476B4}"/>
              </a:ext>
            </a:extLst>
          </p:cNvPr>
          <p:cNvSpPr/>
          <p:nvPr/>
        </p:nvSpPr>
        <p:spPr>
          <a:xfrm>
            <a:off x="7419509" y="3822394"/>
            <a:ext cx="4145486" cy="2554545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IN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অধ্যায়ঃছয়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শিরোনামঃআমি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জেগে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4CBEA6-7029-4952-B519-B07543A03A87}"/>
              </a:ext>
            </a:extLst>
          </p:cNvPr>
          <p:cNvSpPr txBox="1"/>
          <p:nvPr/>
        </p:nvSpPr>
        <p:spPr>
          <a:xfrm>
            <a:off x="4825574" y="325248"/>
            <a:ext cx="2949932" cy="780513"/>
          </a:xfrm>
          <a:prstGeom prst="frame">
            <a:avLst>
              <a:gd name="adj1" fmla="val 6061"/>
            </a:avLst>
          </a:prstGeom>
          <a:solidFill>
            <a:srgbClr val="00B0F0"/>
          </a:solidFill>
          <a:ln>
            <a:solidFill>
              <a:srgbClr val="00B050"/>
            </a:solidFill>
            <a:prstDash val="sysDash"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0F63F0-49A1-4877-8B19-846CEA212A5F}"/>
              </a:ext>
            </a:extLst>
          </p:cNvPr>
          <p:cNvSpPr txBox="1"/>
          <p:nvPr/>
        </p:nvSpPr>
        <p:spPr>
          <a:xfrm>
            <a:off x="716188" y="3919588"/>
            <a:ext cx="4974494" cy="2862322"/>
          </a:xfrm>
          <a:prstGeom prst="rect">
            <a:avLst/>
          </a:prstGeom>
          <a:solidFill>
            <a:srgbClr val="F1F1E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জহিরুল ইসলাম</a:t>
            </a:r>
            <a:endParaRPr lang="bn-IN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 কালাইয়া </a:t>
            </a:r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বাউফল,পটুয়াখালী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EBABB2C-808D-4210-BB85-5B91BDF1ABC7}"/>
              </a:ext>
            </a:extLst>
          </p:cNvPr>
          <p:cNvGrpSpPr/>
          <p:nvPr/>
        </p:nvGrpSpPr>
        <p:grpSpPr>
          <a:xfrm>
            <a:off x="5944670" y="1486997"/>
            <a:ext cx="1474839" cy="4670795"/>
            <a:chOff x="4453280" y="1835526"/>
            <a:chExt cx="2085975" cy="428539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4BE542B6-EA87-4C14-9276-51F9722C19AE}"/>
                </a:ext>
              </a:extLst>
            </p:cNvPr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xmlns="" id="{C1E4CF26-1BEE-46E0-8ADD-50322BA09332}"/>
                  </a:ext>
                </a:extLst>
              </p:cNvPr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xmlns="" id="{E77AE1B9-7283-4FDA-9F18-23AD90AA78D7}"/>
                  </a:ext>
                </a:extLst>
              </p:cNvPr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xmlns="" id="{CE56B2FE-B601-4342-9715-52DEDDA91685}"/>
                  </a:ext>
                </a:extLst>
              </p:cNvPr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1230902-4BF5-45AA-8F6E-CE5330629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sp>
        <p:nvSpPr>
          <p:cNvPr id="14" name="Flowchart: Connector 13"/>
          <p:cNvSpPr/>
          <p:nvPr/>
        </p:nvSpPr>
        <p:spPr>
          <a:xfrm>
            <a:off x="1322173" y="481914"/>
            <a:ext cx="2323070" cy="3188043"/>
          </a:xfrm>
          <a:prstGeom prst="flowChartConnector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0369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>
            <a:extLst>
              <a:ext uri="{FF2B5EF4-FFF2-40B4-BE49-F238E27FC236}">
                <a16:creationId xmlns:a16="http://schemas.microsoft.com/office/drawing/2014/main" xmlns="" id="{2C3EA7DE-FD94-4790-9B38-07149924B100}"/>
              </a:ext>
            </a:extLst>
          </p:cNvPr>
          <p:cNvSpPr txBox="1"/>
          <p:nvPr/>
        </p:nvSpPr>
        <p:spPr>
          <a:xfrm>
            <a:off x="393699" y="2369104"/>
            <a:ext cx="1681843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সূয্যি </a:t>
            </a:r>
            <a:endParaRPr lang="en-US" sz="4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FD0B27C0-2A38-4D79-A76D-865788F1ACAC}"/>
              </a:ext>
            </a:extLst>
          </p:cNvPr>
          <p:cNvSpPr/>
          <p:nvPr/>
        </p:nvSpPr>
        <p:spPr>
          <a:xfrm>
            <a:off x="2394857" y="2612571"/>
            <a:ext cx="943429" cy="275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xmlns="" id="{8DDB8AF3-382B-4C0D-BFE4-3F60A14BC6B2}"/>
              </a:ext>
            </a:extLst>
          </p:cNvPr>
          <p:cNvSpPr txBox="1"/>
          <p:nvPr/>
        </p:nvSpPr>
        <p:spPr>
          <a:xfrm>
            <a:off x="3439531" y="2242624"/>
            <a:ext cx="123000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য্য </a:t>
            </a:r>
            <a:endParaRPr lang="en-US" sz="6000" b="1" dirty="0">
              <a:ln>
                <a:solidFill>
                  <a:srgbClr val="FF000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xmlns="" id="{34636763-C6B9-43B5-B752-65C1B83B1C74}"/>
              </a:ext>
            </a:extLst>
          </p:cNvPr>
          <p:cNvSpPr txBox="1"/>
          <p:nvPr/>
        </p:nvSpPr>
        <p:spPr>
          <a:xfrm>
            <a:off x="4993033" y="2279346"/>
            <a:ext cx="1681843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 </a:t>
            </a:r>
            <a:endParaRPr lang="en-US" sz="4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xmlns="" id="{C2F4A137-DB30-4A33-8E00-F99A9D36E3D5}"/>
              </a:ext>
            </a:extLst>
          </p:cNvPr>
          <p:cNvSpPr/>
          <p:nvPr/>
        </p:nvSpPr>
        <p:spPr>
          <a:xfrm>
            <a:off x="8450705" y="2474683"/>
            <a:ext cx="943429" cy="275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6673F30-2C05-4A45-B221-3CB2F3370B44}"/>
              </a:ext>
            </a:extLst>
          </p:cNvPr>
          <p:cNvSpPr txBox="1"/>
          <p:nvPr/>
        </p:nvSpPr>
        <p:spPr>
          <a:xfrm>
            <a:off x="9992139" y="1987826"/>
            <a:ext cx="1806162" cy="1150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xmlns="" id="{75F11EA4-C257-4AA8-B0FA-78E459096B70}"/>
              </a:ext>
            </a:extLst>
          </p:cNvPr>
          <p:cNvSpPr txBox="1"/>
          <p:nvPr/>
        </p:nvSpPr>
        <p:spPr>
          <a:xfrm>
            <a:off x="9755296" y="2279346"/>
            <a:ext cx="1681843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bn-IN" sz="4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-ফলা</a:t>
            </a:r>
            <a:r>
              <a:rPr lang="bn-BD" sz="4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xmlns="" id="{B1A727BC-E503-4F24-8301-07D1BC3F5247}"/>
              </a:ext>
            </a:extLst>
          </p:cNvPr>
          <p:cNvSpPr/>
          <p:nvPr/>
        </p:nvSpPr>
        <p:spPr>
          <a:xfrm>
            <a:off x="10596217" y="3138545"/>
            <a:ext cx="416340" cy="670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D3C1535-2E54-4B01-AA37-FE4A0B943D00}"/>
              </a:ext>
            </a:extLst>
          </p:cNvPr>
          <p:cNvSpPr txBox="1"/>
          <p:nvPr/>
        </p:nvSpPr>
        <p:spPr>
          <a:xfrm>
            <a:off x="9992139" y="4227443"/>
            <a:ext cx="1630018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শয্যা</a:t>
            </a:r>
            <a:r>
              <a:rPr lang="bn-BD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30B0D2A-6DE4-49F5-9B84-A972E6C10FF4}"/>
              </a:ext>
            </a:extLst>
          </p:cNvPr>
          <p:cNvSpPr/>
          <p:nvPr/>
        </p:nvSpPr>
        <p:spPr>
          <a:xfrm>
            <a:off x="6852044" y="2261393"/>
            <a:ext cx="1084589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C8A4DDE-ECF8-4AC6-ADE1-79B7B626956D}"/>
              </a:ext>
            </a:extLst>
          </p:cNvPr>
          <p:cNvSpPr txBox="1"/>
          <p:nvPr/>
        </p:nvSpPr>
        <p:spPr>
          <a:xfrm>
            <a:off x="1616765" y="556591"/>
            <a:ext cx="8627165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নতুন শব্দ তৈরি করি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5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4" grpId="0" animBg="1"/>
      <p:bldP spid="25" grpId="0" animBg="1"/>
      <p:bldP spid="27" grpId="0" animBg="1"/>
      <p:bldP spid="29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xmlns="" id="{505A65D5-BF2D-4188-B475-389F9BE42D2E}"/>
              </a:ext>
            </a:extLst>
          </p:cNvPr>
          <p:cNvSpPr txBox="1"/>
          <p:nvPr/>
        </p:nvSpPr>
        <p:spPr>
          <a:xfrm>
            <a:off x="2476500" y="3037099"/>
            <a:ext cx="7239000" cy="2554545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ক, কে সকাল বেলার পাখি হতে চায় ?  </a:t>
            </a:r>
          </a:p>
          <a:p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খ, মা রাগ করে কী বলবেন ? 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গ, খোকা মাকে আলসে মেয়ে বলছে কেন? </a:t>
            </a:r>
          </a:p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ঘ, আমি কখন ঘুম থেকে উঠ</a:t>
            </a:r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বো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22DBBF93-9D9E-4198-AC78-269D03D2CF74}"/>
              </a:ext>
            </a:extLst>
          </p:cNvPr>
          <p:cNvSpPr txBox="1"/>
          <p:nvPr/>
        </p:nvSpPr>
        <p:spPr>
          <a:xfrm>
            <a:off x="4351564" y="2159936"/>
            <a:ext cx="39243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মুখে মুখে উত্তর বলি।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443CC47-BFC9-4EBC-A44E-AC439DB38E29}"/>
              </a:ext>
            </a:extLst>
          </p:cNvPr>
          <p:cNvGrpSpPr/>
          <p:nvPr/>
        </p:nvGrpSpPr>
        <p:grpSpPr>
          <a:xfrm>
            <a:off x="4542971" y="667657"/>
            <a:ext cx="4310743" cy="1199891"/>
            <a:chOff x="4542971" y="667657"/>
            <a:chExt cx="4310743" cy="1199891"/>
          </a:xfrm>
        </p:grpSpPr>
        <p:sp>
          <p:nvSpPr>
            <p:cNvPr id="6" name="Scroll: Horizontal 5">
              <a:extLst>
                <a:ext uri="{FF2B5EF4-FFF2-40B4-BE49-F238E27FC236}">
                  <a16:creationId xmlns:a16="http://schemas.microsoft.com/office/drawing/2014/main" xmlns="" id="{6DDC38A4-9122-48E1-BB42-6C8D09607531}"/>
                </a:ext>
              </a:extLst>
            </p:cNvPr>
            <p:cNvSpPr/>
            <p:nvPr/>
          </p:nvSpPr>
          <p:spPr>
            <a:xfrm>
              <a:off x="4542971" y="667657"/>
              <a:ext cx="4310743" cy="1199891"/>
            </a:xfrm>
            <a:prstGeom prst="horizontalScroll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2">
              <a:extLst>
                <a:ext uri="{FF2B5EF4-FFF2-40B4-BE49-F238E27FC236}">
                  <a16:creationId xmlns:a16="http://schemas.microsoft.com/office/drawing/2014/main" xmlns="" id="{3DC97836-BA7F-4D30-BD72-3E474CC44555}"/>
                </a:ext>
              </a:extLst>
            </p:cNvPr>
            <p:cNvSpPr txBox="1"/>
            <p:nvPr/>
          </p:nvSpPr>
          <p:spPr>
            <a:xfrm>
              <a:off x="5493657" y="936903"/>
              <a:ext cx="2133600" cy="658906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মুল্যায়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ন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43426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>
            <a:extLst>
              <a:ext uri="{FF2B5EF4-FFF2-40B4-BE49-F238E27FC236}">
                <a16:creationId xmlns:a16="http://schemas.microsoft.com/office/drawing/2014/main" xmlns="" id="{185E08F2-2BC8-42ED-8480-E25B1AA743F5}"/>
              </a:ext>
            </a:extLst>
          </p:cNvPr>
          <p:cNvSpPr txBox="1"/>
          <p:nvPr/>
        </p:nvSpPr>
        <p:spPr>
          <a:xfrm>
            <a:off x="5017016" y="4657722"/>
            <a:ext cx="6333155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সুয্যি মামা জাগার আগে </a:t>
            </a:r>
          </a:p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             উঠব আমি জেগে,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3ADD2CFE-8B75-4450-A3F8-0FF828AB1023}"/>
              </a:ext>
            </a:extLst>
          </p:cNvPr>
          <p:cNvSpPr txBox="1"/>
          <p:nvPr/>
        </p:nvSpPr>
        <p:spPr>
          <a:xfrm>
            <a:off x="1421089" y="2795438"/>
            <a:ext cx="1975755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সুয্যি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as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9">
            <a:extLst>
              <a:ext uri="{FF2B5EF4-FFF2-40B4-BE49-F238E27FC236}">
                <a16:creationId xmlns:a16="http://schemas.microsoft.com/office/drawing/2014/main" xmlns="" id="{B7F36409-88DB-41B3-9EE1-3A6EA1A65DC1}"/>
              </a:ext>
            </a:extLst>
          </p:cNvPr>
          <p:cNvSpPr/>
          <p:nvPr/>
        </p:nvSpPr>
        <p:spPr>
          <a:xfrm>
            <a:off x="3629467" y="2921015"/>
            <a:ext cx="1607657" cy="646331"/>
          </a:xfrm>
          <a:prstGeom prst="rightArrow">
            <a:avLst/>
          </a:prstGeom>
          <a:solidFill>
            <a:srgbClr val="4382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xmlns="" id="{7FCE0E98-61A7-4B36-8094-9B7F1B778C02}"/>
              </a:ext>
            </a:extLst>
          </p:cNvPr>
          <p:cNvSpPr/>
          <p:nvPr/>
        </p:nvSpPr>
        <p:spPr>
          <a:xfrm>
            <a:off x="7452874" y="3844346"/>
            <a:ext cx="484632" cy="701778"/>
          </a:xfrm>
          <a:prstGeom prst="downArrow">
            <a:avLst/>
          </a:prstGeom>
          <a:solidFill>
            <a:srgbClr val="4382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xmlns="" id="{56C86F4E-6ED9-4C14-A18A-FC82A144BE89}"/>
              </a:ext>
            </a:extLst>
          </p:cNvPr>
          <p:cNvSpPr txBox="1"/>
          <p:nvPr/>
        </p:nvSpPr>
        <p:spPr>
          <a:xfrm>
            <a:off x="3872860" y="833349"/>
            <a:ext cx="6102626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xmlns="" id="{3B2CCACD-8C08-462C-8BA5-4DABD75BA518}"/>
              </a:ext>
            </a:extLst>
          </p:cNvPr>
          <p:cNvSpPr txBox="1"/>
          <p:nvPr/>
        </p:nvSpPr>
        <p:spPr>
          <a:xfrm>
            <a:off x="5469747" y="2921015"/>
            <a:ext cx="450573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xmlns="" id="{163AB7AA-405A-4ACB-9781-7A9803BFA459}"/>
              </a:ext>
            </a:extLst>
          </p:cNvPr>
          <p:cNvSpPr txBox="1"/>
          <p:nvPr/>
        </p:nvSpPr>
        <p:spPr>
          <a:xfrm>
            <a:off x="6246591" y="2981534"/>
            <a:ext cx="3381829" cy="830997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সূর্য, রবি। </a:t>
            </a:r>
          </a:p>
        </p:txBody>
      </p:sp>
    </p:spTree>
    <p:extLst>
      <p:ext uri="{BB962C8B-B14F-4D97-AF65-F5344CB8AC3E}">
        <p14:creationId xmlns:p14="http://schemas.microsoft.com/office/powerpoint/2010/main" xmlns="" val="18112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FF5B6B-39CA-43F1-BBF7-C7596E0510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04800" y="424070"/>
            <a:ext cx="11370365" cy="609600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xmlns="" id="{2A6C19FC-BEED-4FDB-AF46-AE440CFC3889}"/>
              </a:ext>
            </a:extLst>
          </p:cNvPr>
          <p:cNvSpPr txBox="1"/>
          <p:nvPr/>
        </p:nvSpPr>
        <p:spPr>
          <a:xfrm>
            <a:off x="2822713" y="3146024"/>
            <a:ext cx="6705600" cy="830997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48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ভালো </a:t>
            </a:r>
            <a:r>
              <a:rPr lang="en-US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নিরাপদে থেকো</a:t>
            </a:r>
            <a:r>
              <a:rPr lang="en-US" sz="48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89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16B91D-78A1-4074-9F25-C3C0794CAC3D}"/>
              </a:ext>
            </a:extLst>
          </p:cNvPr>
          <p:cNvSpPr txBox="1"/>
          <p:nvPr/>
        </p:nvSpPr>
        <p:spPr>
          <a:xfrm>
            <a:off x="3604592" y="332410"/>
            <a:ext cx="402866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IN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</a:t>
            </a:r>
            <a:endParaRPr lang="en-GB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আমি হব _ কাজী নজরুল ইসলাম _ কার্টুন কবিতা _ kobi Kazi Nuzrul Islam(0)(2)">
            <a:hlinkClick r:id="" action="ppaction://media"/>
            <a:extLst>
              <a:ext uri="{FF2B5EF4-FFF2-40B4-BE49-F238E27FC236}">
                <a16:creationId xmlns:a16="http://schemas.microsoft.com/office/drawing/2014/main" xmlns="" id="{7E519283-7FEB-447D-86D7-71A9522445C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4070" y="1245705"/>
            <a:ext cx="11383617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866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03DCEB-BDF5-4F3A-BB6C-F403462C6734}"/>
              </a:ext>
            </a:extLst>
          </p:cNvPr>
          <p:cNvSpPr/>
          <p:nvPr/>
        </p:nvSpPr>
        <p:spPr>
          <a:xfrm>
            <a:off x="3080855" y="2516836"/>
            <a:ext cx="8024467" cy="37856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শোনা-</a:t>
            </a:r>
            <a:r>
              <a:rPr lang="bn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 কবিতা শুনে বুঝতে পারবে।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বলা-</a:t>
            </a:r>
            <a:r>
              <a:rPr lang="bn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 কবিতার বিষয়ে প্রশ্নের উত্তর বলতে </a:t>
            </a:r>
            <a:r>
              <a:rPr lang="bn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 	           </a:t>
            </a:r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পড়া-</a:t>
            </a:r>
            <a:r>
              <a:rPr lang="bn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 প্রমিত উচ্চারণে কবিতা আবৃত্তি </a:t>
            </a:r>
            <a:r>
              <a:rPr lang="bn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		    </a:t>
            </a:r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লেখা-</a:t>
            </a:r>
            <a:r>
              <a:rPr lang="bn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 পাঠ্য বইয়ের কবিতা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D0E87BE-910B-49CA-8551-D0019C805D36}"/>
              </a:ext>
            </a:extLst>
          </p:cNvPr>
          <p:cNvGrpSpPr/>
          <p:nvPr/>
        </p:nvGrpSpPr>
        <p:grpSpPr>
          <a:xfrm>
            <a:off x="2305878" y="808383"/>
            <a:ext cx="8256105" cy="980660"/>
            <a:chOff x="2305878" y="808383"/>
            <a:chExt cx="8256105" cy="980660"/>
          </a:xfrm>
        </p:grpSpPr>
        <p:sp>
          <p:nvSpPr>
            <p:cNvPr id="8" name="Ribbon: Tilted Up 7">
              <a:extLst>
                <a:ext uri="{FF2B5EF4-FFF2-40B4-BE49-F238E27FC236}">
                  <a16:creationId xmlns:a16="http://schemas.microsoft.com/office/drawing/2014/main" xmlns="" id="{AF7C9F47-D5F2-45FA-8D57-D6DCC390B3F8}"/>
                </a:ext>
              </a:extLst>
            </p:cNvPr>
            <p:cNvSpPr/>
            <p:nvPr/>
          </p:nvSpPr>
          <p:spPr>
            <a:xfrm>
              <a:off x="2305878" y="808383"/>
              <a:ext cx="8256105" cy="980660"/>
            </a:xfrm>
            <a:prstGeom prst="ribbon2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3E7643A-0C8B-4949-89A4-42114798E925}"/>
                </a:ext>
              </a:extLst>
            </p:cNvPr>
            <p:cNvSpPr/>
            <p:nvPr/>
          </p:nvSpPr>
          <p:spPr>
            <a:xfrm>
              <a:off x="5378560" y="808383"/>
              <a:ext cx="2110740" cy="70788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6875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1291D70-FBD4-4DE8-AB58-C6DA4F0BA16B}"/>
              </a:ext>
            </a:extLst>
          </p:cNvPr>
          <p:cNvSpPr/>
          <p:nvPr/>
        </p:nvSpPr>
        <p:spPr>
          <a:xfrm>
            <a:off x="2875722" y="416508"/>
            <a:ext cx="60960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0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endParaRPr lang="en-US" sz="60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DD07FF-EC3A-4BE0-9073-90C71A761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7078" y="1432172"/>
            <a:ext cx="11224592" cy="5009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EC1E72-BA3F-4A1B-8DD0-E223D34AF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70921" y="2558606"/>
            <a:ext cx="6997149" cy="262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107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EC5207-E29A-40B9-A205-C102A857F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62539" y="869191"/>
            <a:ext cx="8666921" cy="46967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E7F0B1F7-DABB-4731-916A-8FC20117B766}"/>
              </a:ext>
            </a:extLst>
          </p:cNvPr>
          <p:cNvSpPr txBox="1"/>
          <p:nvPr/>
        </p:nvSpPr>
        <p:spPr>
          <a:xfrm>
            <a:off x="3487534" y="5797757"/>
            <a:ext cx="474206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আমি হব সকাল বেলার পাখি </a:t>
            </a:r>
          </a:p>
        </p:txBody>
      </p:sp>
    </p:spTree>
    <p:extLst>
      <p:ext uri="{BB962C8B-B14F-4D97-AF65-F5344CB8AC3E}">
        <p14:creationId xmlns:p14="http://schemas.microsoft.com/office/powerpoint/2010/main" xmlns="" val="98092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AD55DAE0-6F28-4509-857A-7BF6DA515297}"/>
              </a:ext>
            </a:extLst>
          </p:cNvPr>
          <p:cNvSpPr txBox="1"/>
          <p:nvPr/>
        </p:nvSpPr>
        <p:spPr>
          <a:xfrm>
            <a:off x="3697357" y="5046655"/>
            <a:ext cx="3829878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সবার আগে কুসুমবাগে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উঠব আমি ডাকি।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90D883-E732-4044-81D6-221871A95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02017" y="787212"/>
            <a:ext cx="5596844" cy="3435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2B7366-C041-40CB-A39A-6D3B680EA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9114" y="787211"/>
            <a:ext cx="5088834" cy="3426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A8EC21-1D42-4A4D-9381-7BDB455EC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56650" y="2674043"/>
            <a:ext cx="1285723" cy="11634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3575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984EB2E0-8E64-4F70-8735-EE4E8861B72A}"/>
              </a:ext>
            </a:extLst>
          </p:cNvPr>
          <p:cNvSpPr txBox="1"/>
          <p:nvPr/>
        </p:nvSpPr>
        <p:spPr>
          <a:xfrm>
            <a:off x="3715578" y="4900881"/>
            <a:ext cx="51054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সুয্যি মামা জাগার আগে 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            উঠব আমি জেগে,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B532C8-7E9B-418D-A898-7F7D64890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0478" y="633680"/>
            <a:ext cx="4893017" cy="3726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649971-F610-42F2-A580-01A29EEE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86943" y="633680"/>
            <a:ext cx="5868069" cy="3535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4877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A093C620-F3CB-4696-B209-390F1EA0C518}"/>
              </a:ext>
            </a:extLst>
          </p:cNvPr>
          <p:cNvSpPr txBox="1"/>
          <p:nvPr/>
        </p:nvSpPr>
        <p:spPr>
          <a:xfrm>
            <a:off x="4016011" y="4971847"/>
            <a:ext cx="5220152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হয় নি সকাল, ঘুমো এখন, 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          মা বলবেন রেগে।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376B7F-6166-46A8-94BE-A7728B407B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7210" y="927365"/>
            <a:ext cx="5220153" cy="34199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EFD35E-85AB-499A-88FB-3743AC79D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54639" y="927365"/>
            <a:ext cx="5380771" cy="34199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6168251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194</TotalTime>
  <Words>376</Words>
  <Application>Microsoft Office PowerPoint</Application>
  <PresentationFormat>Custom</PresentationFormat>
  <Paragraphs>95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Basis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Ribon das</dc:creator>
  <cp:lastModifiedBy>Windows User</cp:lastModifiedBy>
  <cp:revision>8</cp:revision>
  <dcterms:created xsi:type="dcterms:W3CDTF">2021-04-08T12:12:43Z</dcterms:created>
  <dcterms:modified xsi:type="dcterms:W3CDTF">2021-04-11T18:15:05Z</dcterms:modified>
</cp:coreProperties>
</file>