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78" r:id="rId14"/>
    <p:sldId id="277" r:id="rId15"/>
    <p:sldId id="276" r:id="rId16"/>
    <p:sldId id="275" r:id="rId17"/>
    <p:sldId id="27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53022-03C2-488D-B113-86533CAF5F1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13200" y="6375400"/>
            <a:ext cx="4140200" cy="346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D31516-56C1-48B2-B131-04AC318BB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7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53022-03C2-488D-B113-86533CAF5F1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13200" y="6375400"/>
            <a:ext cx="4140200" cy="346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D31516-56C1-48B2-B131-04AC318BB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8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53022-03C2-488D-B113-86533CAF5F1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13200" y="6375400"/>
            <a:ext cx="4140200" cy="346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D31516-56C1-48B2-B131-04AC318BB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6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53022-03C2-488D-B113-86533CAF5F1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13200" y="6375400"/>
            <a:ext cx="4140200" cy="346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D31516-56C1-48B2-B131-04AC318BB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53022-03C2-488D-B113-86533CAF5F1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13200" y="6375400"/>
            <a:ext cx="4140200" cy="346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D31516-56C1-48B2-B131-04AC318BB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6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53022-03C2-488D-B113-86533CAF5F1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13200" y="6375400"/>
            <a:ext cx="4140200" cy="346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D31516-56C1-48B2-B131-04AC318BB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4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53022-03C2-488D-B113-86533CAF5F1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13200" y="6375400"/>
            <a:ext cx="4140200" cy="346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D31516-56C1-48B2-B131-04AC318BB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6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53022-03C2-488D-B113-86533CAF5F1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13200" y="6375400"/>
            <a:ext cx="4140200" cy="346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D31516-56C1-48B2-B131-04AC318BB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6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53022-03C2-488D-B113-86533CAF5F1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13200" y="6375400"/>
            <a:ext cx="4140200" cy="346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D31516-56C1-48B2-B131-04AC318BB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0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53022-03C2-488D-B113-86533CAF5F1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13200" y="6375400"/>
            <a:ext cx="4140200" cy="346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D31516-56C1-48B2-B131-04AC318BB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8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53022-03C2-488D-B113-86533CAF5F1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13200" y="6375400"/>
            <a:ext cx="4140200" cy="346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D31516-56C1-48B2-B131-04AC318BB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0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870"/>
            </a:avLst>
          </a:prstGeom>
          <a:gradFill flip="none" rotWithShape="1">
            <a:gsLst>
              <a:gs pos="24000">
                <a:srgbClr val="FF9E00"/>
              </a:gs>
              <a:gs pos="14000">
                <a:srgbClr val="FF0000"/>
              </a:gs>
              <a:gs pos="74000">
                <a:schemeClr val="accent2">
                  <a:lumMod val="45000"/>
                  <a:lumOff val="55000"/>
                </a:schemeClr>
              </a:gs>
              <a:gs pos="60000">
                <a:srgbClr val="0070C0"/>
              </a:gs>
              <a:gs pos="90265">
                <a:srgbClr val="FF0000"/>
              </a:gs>
              <a:gs pos="81417">
                <a:srgbClr val="00B0F0"/>
              </a:gs>
              <a:gs pos="46000">
                <a:srgbClr val="00B050"/>
              </a:gs>
              <a:gs pos="0">
                <a:schemeClr val="accent5"/>
              </a:gs>
              <a:gs pos="10000">
                <a:srgbClr val="FFFF00"/>
              </a:gs>
              <a:gs pos="93000">
                <a:srgbClr val="00B050"/>
              </a:gs>
            </a:gsLst>
            <a:lin ang="5400000" scaled="1"/>
            <a:tileRect/>
          </a:gradFill>
          <a:ln w="57150">
            <a:gradFill flip="none" rotWithShape="1">
              <a:gsLst>
                <a:gs pos="42000">
                  <a:srgbClr val="FF0000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5044">
                  <a:srgbClr val="FFFF00"/>
                </a:gs>
                <a:gs pos="4425">
                  <a:schemeClr val="accent5"/>
                </a:gs>
                <a:gs pos="99000">
                  <a:srgbClr val="FF0000"/>
                </a:gs>
                <a:gs pos="71000">
                  <a:srgbClr val="FF0000"/>
                </a:gs>
                <a:gs pos="66000">
                  <a:srgbClr val="002060"/>
                </a:gs>
              </a:gsLst>
              <a:lin ang="0" scaled="1"/>
              <a:tileRect/>
            </a:gra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11016" y="5767754"/>
            <a:ext cx="11732456" cy="858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45027" y="5216183"/>
            <a:ext cx="11732456" cy="1409700"/>
            <a:chOff x="211016" y="5216183"/>
            <a:chExt cx="11732456" cy="1409700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16" y="5216183"/>
              <a:ext cx="3238500" cy="14097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169" y="5216183"/>
              <a:ext cx="3238500" cy="14097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9322" y="5216183"/>
              <a:ext cx="3238500" cy="14097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4972" y="5216183"/>
              <a:ext cx="3238500" cy="14097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 userDrawn="1"/>
        </p:nvSpPr>
        <p:spPr>
          <a:xfrm>
            <a:off x="701041" y="5838891"/>
            <a:ext cx="11366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" dirty="0" smtClean="0">
                <a:solidFill>
                  <a:srgbClr val="00B050"/>
                </a:solidFill>
              </a:rPr>
              <a:t>মোঃ মারুফুল</a:t>
            </a:r>
            <a:r>
              <a:rPr lang="bn-IN" sz="1400" baseline="0" dirty="0" smtClean="0">
                <a:solidFill>
                  <a:srgbClr val="00B050"/>
                </a:solidFill>
              </a:rPr>
              <a:t> হক সহকারী শিক্ষক, গণিত ,বঙ্গবাসী মাধ্যমিক বিদ্যালয়,খালিশপুর,খুলনা.০১৯২৯৬৬৮১৪৬,</a:t>
            </a:r>
            <a:r>
              <a:rPr lang="en-US" sz="1400" baseline="0" dirty="0" smtClean="0">
                <a:solidFill>
                  <a:srgbClr val="00B050"/>
                </a:solidFill>
              </a:rPr>
              <a:t>E-marufulhoque311@gmail.com</a:t>
            </a:r>
            <a:endParaRPr lang="en-US" sz="1400" dirty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465" y="4484992"/>
            <a:ext cx="688445" cy="1659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7" y="4518637"/>
            <a:ext cx="529139" cy="16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3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marufulhoque311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38" y="1337480"/>
            <a:ext cx="8161361" cy="4449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7040" y="-163773"/>
            <a:ext cx="54673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5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2542" y="1446663"/>
            <a:ext cx="8848578" cy="126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695034"/>
              </p:ext>
            </p:extLst>
          </p:nvPr>
        </p:nvGraphicFramePr>
        <p:xfrm>
          <a:off x="1452540" y="1573272"/>
          <a:ext cx="884858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58"/>
                <a:gridCol w="884858"/>
                <a:gridCol w="884858"/>
                <a:gridCol w="884858"/>
                <a:gridCol w="884858"/>
                <a:gridCol w="884858"/>
                <a:gridCol w="884858"/>
                <a:gridCol w="884858"/>
                <a:gridCol w="884858"/>
                <a:gridCol w="88485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30Km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28Km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21Km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3Km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9909050" y="2475753"/>
            <a:ext cx="535812" cy="6611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0 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129444" y="2430718"/>
            <a:ext cx="774898" cy="6611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2 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63919" y="2484637"/>
            <a:ext cx="774898" cy="6611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24 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555350" y="2474290"/>
            <a:ext cx="774898" cy="6611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36 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748138" y="2524543"/>
            <a:ext cx="774898" cy="6611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48 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32627" y="2593676"/>
            <a:ext cx="774898" cy="6611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60 m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11984" r="5543" b="26623"/>
          <a:stretch/>
        </p:blipFill>
        <p:spPr>
          <a:xfrm>
            <a:off x="9961804" y="1213051"/>
            <a:ext cx="289676" cy="18288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8529043" y="1304491"/>
            <a:ext cx="59" cy="10820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97333" y="1304491"/>
            <a:ext cx="8526" cy="12148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82501" y="1304491"/>
            <a:ext cx="0" cy="12148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59144" y="1304491"/>
            <a:ext cx="25390" cy="11697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0325537" y="1252365"/>
            <a:ext cx="11507" cy="1266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48184" y="1304491"/>
            <a:ext cx="27495" cy="12148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11984" r="5543" b="26623"/>
          <a:stretch/>
        </p:blipFill>
        <p:spPr>
          <a:xfrm>
            <a:off x="8546044" y="1304491"/>
            <a:ext cx="591" cy="3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7" t="11777" b="46976"/>
          <a:stretch/>
        </p:blipFill>
        <p:spPr>
          <a:xfrm>
            <a:off x="1751870" y="3466788"/>
            <a:ext cx="2361101" cy="235096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815796" y="5556227"/>
            <a:ext cx="105680" cy="1023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829006" y="5658560"/>
            <a:ext cx="2206831" cy="227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829006" y="3466788"/>
            <a:ext cx="13210" cy="21406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829006" y="3539729"/>
            <a:ext cx="2155221" cy="21604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116206" y="5383962"/>
            <a:ext cx="0" cy="2745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842218" y="5406246"/>
            <a:ext cx="273988" cy="207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360213" y="5169941"/>
            <a:ext cx="2017" cy="4588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1892732" y="5140121"/>
            <a:ext cx="494208" cy="120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76956" y="4736941"/>
            <a:ext cx="0" cy="9329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1867474" y="4730969"/>
            <a:ext cx="934962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26060" y="4312026"/>
            <a:ext cx="12380" cy="13489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1868635" y="4268216"/>
            <a:ext cx="1424523" cy="140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569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95937 0.00093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69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2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88889E-6 3.7037E-7 L 0.2757 -0.35324 " pathEditMode="fixed" rAng="0" ptsTypes="AA">
                                      <p:cBhvr>
                                        <p:cTn id="32" dur="19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1766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99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8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8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19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516" y="468946"/>
            <a:ext cx="4441010" cy="28647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6125" y="3586849"/>
            <a:ext cx="148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সমত্বরণ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62" y="353483"/>
            <a:ext cx="4572000" cy="3876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70697" y="4277289"/>
            <a:ext cx="148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অসমবেগ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585596" y="1182635"/>
            <a:ext cx="1271353" cy="200025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832902" y="1186706"/>
            <a:ext cx="0" cy="199617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511895" y="3182885"/>
            <a:ext cx="1321007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14122" y="723780"/>
            <a:ext cx="397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35732" y="3399145"/>
            <a:ext cx="397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515292" y="3075979"/>
            <a:ext cx="397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35020" y="2551285"/>
            <a:ext cx="397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94614" y="4887924"/>
                <a:ext cx="7572181" cy="1081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অসম বেগের ক্ষেত্রে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𝑃𝑀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রেখা</m:t>
                        </m:r>
                        <m:r>
                          <a:rPr lang="bn-BD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দ্বারা</m:t>
                        </m:r>
                        <m:r>
                          <a:rPr lang="bn-BD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নির্দেশিত</m:t>
                        </m:r>
                        <m:r>
                          <a:rPr lang="bn-BD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দুরত্ব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𝑄𝑀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রেখা</m:t>
                        </m:r>
                        <m:r>
                          <a:rPr lang="bn-BD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দ্বারা</m:t>
                        </m:r>
                        <m:r>
                          <a:rPr lang="bn-BD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সময়</m:t>
                        </m:r>
                        <m:r>
                          <a:rPr lang="bn-BD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ব্যবধান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614" y="4887924"/>
                <a:ext cx="7572181" cy="1081835"/>
              </a:xfrm>
              <a:prstGeom prst="rect">
                <a:avLst/>
              </a:prstGeom>
              <a:blipFill rotWithShape="0">
                <a:blip r:embed="rId4"/>
                <a:stretch>
                  <a:fillRect l="-2415" b="-7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501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9658" y="263375"/>
            <a:ext cx="244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0899" y="263375"/>
            <a:ext cx="244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 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2047" y="5030959"/>
            <a:ext cx="8409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ছক কাগজে  দূরত্ব-সময় সারণি থেকে 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45 </a:t>
            </a:r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মিনিটে অতিক্রান্ত দূরত্ব ও বেগ  বের কর।   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4290371"/>
                  </p:ext>
                </p:extLst>
              </p:nvPr>
            </p:nvGraphicFramePr>
            <p:xfrm>
              <a:off x="2475454" y="938364"/>
              <a:ext cx="6582893" cy="38792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22146"/>
                    <a:gridCol w="3560747"/>
                  </a:tblGrid>
                  <a:tr h="866647">
                    <a:tc>
                      <a:txBody>
                        <a:bodyPr/>
                        <a:lstStyle/>
                        <a:p>
                          <a:r>
                            <a:rPr lang="bn-BD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সময়, </a:t>
                          </a:r>
                          <a:r>
                            <a:rPr lang="en-US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t </a:t>
                          </a:r>
                        </a:p>
                        <a:p>
                          <a:r>
                            <a:rPr lang="en-US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(min)</a:t>
                          </a:r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dirty="0" smtClean="0"/>
                            <a:t>দূরত্ব,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oMath>
                          </a14:m>
                          <a:endParaRPr lang="en-US" b="1" dirty="0" smtClean="0"/>
                        </a:p>
                        <a:p>
                          <a:r>
                            <a:rPr lang="en-US" dirty="0" smtClean="0"/>
                            <a:t>(km)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210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210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210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210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210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210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4290371"/>
                  </p:ext>
                </p:extLst>
              </p:nvPr>
            </p:nvGraphicFramePr>
            <p:xfrm>
              <a:off x="2475454" y="938364"/>
              <a:ext cx="6582893" cy="38792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22146"/>
                    <a:gridCol w="3560747"/>
                  </a:tblGrid>
                  <a:tr h="866647">
                    <a:tc>
                      <a:txBody>
                        <a:bodyPr/>
                        <a:lstStyle/>
                        <a:p>
                          <a:r>
                            <a:rPr lang="bn-BD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সময়, </a:t>
                          </a:r>
                          <a:r>
                            <a:rPr lang="en-US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t </a:t>
                          </a:r>
                        </a:p>
                        <a:p>
                          <a:r>
                            <a:rPr lang="en-US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(min)</a:t>
                          </a:r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5103" t="-4196" r="-856" b="-347552"/>
                          </a:stretch>
                        </a:blipFill>
                      </a:tcPr>
                    </a:tc>
                  </a:tr>
                  <a:tr h="50210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210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210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210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210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210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30860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80192" y="1201065"/>
            <a:ext cx="3174521" cy="983412"/>
            <a:chOff x="2878688" y="1037292"/>
            <a:chExt cx="3174521" cy="983412"/>
          </a:xfrm>
        </p:grpSpPr>
        <p:sp>
          <p:nvSpPr>
            <p:cNvPr id="3" name="Explosion 2 2"/>
            <p:cNvSpPr/>
            <p:nvPr/>
          </p:nvSpPr>
          <p:spPr>
            <a:xfrm>
              <a:off x="2878688" y="1037292"/>
              <a:ext cx="3174521" cy="983412"/>
            </a:xfrm>
            <a:prstGeom prst="irregularSeal2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03314" y="1297534"/>
              <a:ext cx="172527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66002" y="2634360"/>
            <a:ext cx="7920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সমবেগের ক্ষেত্রে গ্রাফ কীরুপ হবে? তা গ্রাফ কাগজে এঁকে দেখাও।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80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9480" y="651902"/>
            <a:ext cx="189031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9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9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8232" y="2290993"/>
            <a:ext cx="8516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 নির্ণয়ে </a:t>
            </a:r>
            <a:r>
              <a:rPr lang="en-US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অক্ষে সর্বদাই দূরত্ব না সময় স্থাপন করতে হবে?</a:t>
            </a:r>
            <a:endParaRPr lang="bn-BD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 বনাম সময় লেখচিত্রে ঢাল কী নির্দেশ করে?</a:t>
            </a:r>
            <a:endParaRPr lang="bn-BD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সমবেগের ক্ষেত্রে লেখ কীরূপ হবে?</a:t>
            </a:r>
            <a:endParaRPr lang="bn-BD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লেখচিত্র কখন সরল রেখা হয় না? 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55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8302" y="919146"/>
            <a:ext cx="2606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7550" y="2964033"/>
            <a:ext cx="6804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বেগ-সময় লেখ চিত্র হতে কিভাবে ত্বরণ নির্ণয় করা যায়? তা গ্রাফ কাগজে লিখে নিয়ে আসবে।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64" y="840487"/>
            <a:ext cx="2314415" cy="168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73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5350" y="1898680"/>
            <a:ext cx="3619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 </a:t>
            </a: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গুরুত্ত্বপূর্ণ শব্দ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7885" y="2686471"/>
            <a:ext cx="3619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ঢাল, সুষম বেগ, অসম বেগ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196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4" y="0"/>
            <a:ext cx="1162789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6927" y="481918"/>
            <a:ext cx="3829743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625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625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49" y="188110"/>
            <a:ext cx="8898341" cy="5612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9869" y="188110"/>
            <a:ext cx="8106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সকলকে ধন্যবাদ 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1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641" y="728907"/>
            <a:ext cx="10480431" cy="5526429"/>
            <a:chOff x="365698" y="783498"/>
            <a:chExt cx="10480431" cy="5526429"/>
          </a:xfrm>
        </p:grpSpPr>
        <p:grpSp>
          <p:nvGrpSpPr>
            <p:cNvPr id="3" name="Group 2"/>
            <p:cNvGrpSpPr/>
            <p:nvPr/>
          </p:nvGrpSpPr>
          <p:grpSpPr>
            <a:xfrm>
              <a:off x="365698" y="1155745"/>
              <a:ext cx="10480431" cy="5154182"/>
              <a:chOff x="486967" y="832804"/>
              <a:chExt cx="10448627" cy="5213790"/>
            </a:xfrm>
          </p:grpSpPr>
          <p:sp>
            <p:nvSpPr>
              <p:cNvPr id="5" name="Snip Single Corner Rectangle 4"/>
              <p:cNvSpPr/>
              <p:nvPr/>
            </p:nvSpPr>
            <p:spPr>
              <a:xfrm>
                <a:off x="5200873" y="2026095"/>
                <a:ext cx="5734721" cy="3406392"/>
              </a:xfrm>
              <a:prstGeom prst="snip1Rect">
                <a:avLst>
                  <a:gd name="adj" fmla="val 23090"/>
                </a:avLst>
              </a:prstGeom>
              <a:gradFill flip="none" rotWithShape="1">
                <a:gsLst>
                  <a:gs pos="0">
                    <a:srgbClr val="6DFFAF">
                      <a:tint val="66000"/>
                      <a:satMod val="160000"/>
                    </a:srgbClr>
                  </a:gs>
                  <a:gs pos="50000">
                    <a:srgbClr val="6DFFAF">
                      <a:tint val="44500"/>
                      <a:satMod val="160000"/>
                    </a:srgbClr>
                  </a:gs>
                  <a:gs pos="100000">
                    <a:srgbClr val="6DFFAF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9350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bn-IN" sz="2800" b="1" dirty="0">
                    <a:solidFill>
                      <a:srgbClr val="007A37"/>
                    </a:solidFill>
                  </a:rPr>
                  <a:t>মোঃ মারুফুল হক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বি</a:t>
                </a:r>
                <a:r>
                  <a:rPr lang="en-US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এস</a:t>
                </a:r>
                <a:r>
                  <a:rPr lang="en-US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সি (</a:t>
                </a:r>
                <a:r>
                  <a:rPr lang="en-US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অর্নাস</a:t>
                </a:r>
                <a:r>
                  <a:rPr lang="en-US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) গণিত, এম</a:t>
                </a:r>
                <a:r>
                  <a:rPr lang="en-US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এস</a:t>
                </a:r>
                <a:r>
                  <a:rPr lang="en-US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সি</a:t>
                </a:r>
                <a:r>
                  <a:rPr lang="en-US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 (গণিত),</a:t>
                </a:r>
                <a:r>
                  <a:rPr lang="en-US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বি এড  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সহকারী শিক্ষক, গণিত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বঙ্গবাসী মাধ্যমিক বিদ্যালয় , খালিশপুর ,খুলনা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মোবাইল নং ০১৯২৯৬৬৮১৪৬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14091D"/>
                    </a:solidFill>
                    <a:latin typeface="NikoshBAN" pitchFamily="2" charset="0"/>
                    <a:cs typeface="NikoshBAN" pitchFamily="2" charset="0"/>
                  </a:rPr>
                  <a:t>Email:</a:t>
                </a: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14091D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14091D"/>
                    </a:solidFill>
                    <a:latin typeface="Times New Roman" pitchFamily="18" charset="0"/>
                    <a:cs typeface="Times New Roman" pitchFamily="18" charset="0"/>
                    <a:hlinkClick r:id="rId2"/>
                  </a:rPr>
                  <a:t>marufulhoque311@gmail.com</a:t>
                </a:r>
                <a:r>
                  <a:rPr lang="en-US" dirty="0" smtClean="0">
                    <a:ln>
                      <a:solidFill>
                        <a:schemeClr val="tx1"/>
                      </a:solidFill>
                    </a:ln>
                    <a:solidFill>
                      <a:srgbClr val="14091D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 smtClean="0">
                    <a:ln>
                      <a:solidFill>
                        <a:schemeClr val="tx1"/>
                      </a:solidFill>
                    </a:ln>
                    <a:solidFill>
                      <a:srgbClr val="14091D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rgbClr val="14091D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6967" y="832804"/>
                <a:ext cx="4713906" cy="4423168"/>
              </a:xfrm>
              <a:prstGeom prst="rect">
                <a:avLst/>
              </a:prstGeom>
            </p:spPr>
          </p:pic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8208" y="1408222"/>
                <a:ext cx="3371901" cy="463837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Snip Single Corner Rectangle 3"/>
            <p:cNvSpPr/>
            <p:nvPr/>
          </p:nvSpPr>
          <p:spPr>
            <a:xfrm>
              <a:off x="5093952" y="783498"/>
              <a:ext cx="5752177" cy="1285689"/>
            </a:xfrm>
            <a:prstGeom prst="snip1Rect">
              <a:avLst/>
            </a:prstGeom>
            <a:gradFill flip="none" rotWithShape="1">
              <a:gsLst>
                <a:gs pos="0">
                  <a:srgbClr val="6DFFAF">
                    <a:tint val="66000"/>
                    <a:satMod val="160000"/>
                  </a:srgbClr>
                </a:gs>
                <a:gs pos="50000">
                  <a:srgbClr val="6DFFAF">
                    <a:tint val="44500"/>
                    <a:satMod val="160000"/>
                  </a:srgbClr>
                </a:gs>
                <a:gs pos="100000">
                  <a:srgbClr val="6DFFA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 পরিচিতি</a:t>
              </a:r>
              <a:endParaRPr lang="en-US" sz="60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048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>
            <a:off x="3048000" y="1981199"/>
            <a:ext cx="6095999" cy="2895601"/>
          </a:xfrm>
          <a:prstGeom prst="snip1Rect">
            <a:avLst>
              <a:gd name="adj" fmla="val 2309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>
              <a:ln>
                <a:solidFill>
                  <a:schemeClr val="tx1"/>
                </a:solidFill>
              </a:ln>
              <a:solidFill>
                <a:srgbClr val="14091D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53662" y="440724"/>
            <a:ext cx="8945932" cy="5373921"/>
            <a:chOff x="61241" y="440724"/>
            <a:chExt cx="8945932" cy="5373921"/>
          </a:xfrm>
        </p:grpSpPr>
        <p:grpSp>
          <p:nvGrpSpPr>
            <p:cNvPr id="4" name="Group 3"/>
            <p:cNvGrpSpPr/>
            <p:nvPr/>
          </p:nvGrpSpPr>
          <p:grpSpPr>
            <a:xfrm>
              <a:off x="1676400" y="440724"/>
              <a:ext cx="6858000" cy="5026105"/>
              <a:chOff x="2005914" y="290207"/>
              <a:chExt cx="6858000" cy="502610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005914" y="290207"/>
                <a:ext cx="5486400" cy="11049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056918" y="340535"/>
                <a:ext cx="6806996" cy="4975777"/>
                <a:chOff x="1956004" y="249569"/>
                <a:chExt cx="6806996" cy="4975777"/>
              </a:xfrm>
            </p:grpSpPr>
            <p:sp useBgFill="1">
              <p:nvSpPr>
                <p:cNvPr id="9" name="Rectangle 8"/>
                <p:cNvSpPr/>
                <p:nvPr/>
              </p:nvSpPr>
              <p:spPr>
                <a:xfrm>
                  <a:off x="3048000" y="1904999"/>
                  <a:ext cx="5715000" cy="3320347"/>
                </a:xfrm>
                <a:prstGeom prst="rect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1956004" y="249569"/>
                  <a:ext cx="5384391" cy="101566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bn-IN" b="1" dirty="0" smtClean="0">
                      <a:ln w="22225">
                        <a:solidFill>
                          <a:schemeClr val="accent2"/>
                        </a:solidFill>
                        <a:prstDash val="solid"/>
                      </a:ln>
                      <a:blipFill dpi="0" rotWithShape="1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a:blip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  </a:t>
                  </a:r>
                  <a:r>
                    <a:rPr lang="bn-IN" sz="6000" b="1" dirty="0" smtClean="0">
                      <a:ln w="22225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0000FF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পাঠ পরিচিতি</a:t>
                  </a:r>
                  <a:endParaRPr lang="en-US" sz="6000" dirty="0">
                    <a:solidFill>
                      <a:srgbClr val="0000FF"/>
                    </a:solidFill>
                  </a:endParaRPr>
                </a:p>
              </p:txBody>
            </p:sp>
          </p:grpSp>
        </p:grpSp>
        <p:pic>
          <p:nvPicPr>
            <p:cNvPr id="5" name="Picture 3" descr="C:\Users\MARUF\Desktop\পিক\physics-bangla-version-11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1" y="2161384"/>
              <a:ext cx="2581304" cy="3653261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819400" y="2146482"/>
              <a:ext cx="6187773" cy="3668163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bn-IN" sz="3600" dirty="0" smtClean="0">
                  <a:solidFill>
                    <a:srgbClr val="002060"/>
                  </a:solidFill>
                </a:rPr>
                <a:t>      </a:t>
              </a:r>
              <a:r>
                <a:rPr lang="bn-IN" sz="2800" dirty="0" smtClean="0">
                  <a:solidFill>
                    <a:srgbClr val="002060"/>
                  </a:solidFill>
                </a:rPr>
                <a:t>শ্রেণিঃ           নবম ও দশম  </a:t>
              </a:r>
            </a:p>
            <a:p>
              <a:pPr algn="just">
                <a:lnSpc>
                  <a:spcPct val="150000"/>
                </a:lnSpc>
              </a:pPr>
              <a:r>
                <a:rPr lang="bn-IN" sz="2800" dirty="0" smtClean="0">
                  <a:solidFill>
                    <a:srgbClr val="002060"/>
                  </a:solidFill>
                </a:rPr>
                <a:t>        বিষয়ঃ          পদার্থ বিজ্ঞান </a:t>
              </a:r>
            </a:p>
            <a:p>
              <a:pPr algn="just">
                <a:lnSpc>
                  <a:spcPct val="150000"/>
                </a:lnSpc>
              </a:pPr>
              <a:r>
                <a:rPr lang="bn-IN" sz="2800" dirty="0" smtClean="0">
                  <a:solidFill>
                    <a:srgbClr val="002060"/>
                  </a:solidFill>
                </a:rPr>
                <a:t>     অধ্যায়ঃ            ২য় </a:t>
              </a:r>
              <a:r>
                <a:rPr lang="en-US" sz="2800" dirty="0" smtClean="0">
                  <a:solidFill>
                    <a:srgbClr val="002060"/>
                  </a:solidFill>
                </a:rPr>
                <a:t>(</a:t>
              </a:r>
              <a:r>
                <a:rPr lang="bn-IN" sz="2800" dirty="0" smtClean="0">
                  <a:solidFill>
                    <a:srgbClr val="002060"/>
                  </a:solidFill>
                </a:rPr>
                <a:t> গতি  )    </a:t>
              </a:r>
              <a:endParaRPr lang="bn-IN" sz="2800" dirty="0">
                <a:solidFill>
                  <a:srgbClr val="002060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bn-IN" sz="2800" dirty="0" smtClean="0">
                  <a:solidFill>
                    <a:srgbClr val="002060"/>
                  </a:solidFill>
                </a:rPr>
                <a:t>পাঠ বিষয়ঃ      লেখ চিত্রের সাহায্যে                                বেগ ও ত্বরণ নির্ণয় ।    </a:t>
              </a:r>
            </a:p>
            <a:p>
              <a:pPr algn="just">
                <a:lnSpc>
                  <a:spcPct val="150000"/>
                </a:lnSpc>
              </a:pPr>
              <a:r>
                <a:rPr lang="bn-IN" sz="2800" dirty="0" smtClean="0">
                  <a:solidFill>
                    <a:srgbClr val="002060"/>
                  </a:solidFill>
                </a:rPr>
                <a:t>       সময়ঃ           ৫০ মিনিট  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5861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11984" r="5543" b="26623"/>
          <a:stretch/>
        </p:blipFill>
        <p:spPr>
          <a:xfrm>
            <a:off x="9400849" y="1085961"/>
            <a:ext cx="1219839" cy="3821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0358126"/>
                  </p:ext>
                </p:extLst>
              </p:nvPr>
            </p:nvGraphicFramePr>
            <p:xfrm>
              <a:off x="2236343" y="2199864"/>
              <a:ext cx="4299140" cy="34297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73696"/>
                    <a:gridCol w="2325444"/>
                  </a:tblGrid>
                  <a:tr h="766225">
                    <a:tc>
                      <a:txBody>
                        <a:bodyPr/>
                        <a:lstStyle/>
                        <a:p>
                          <a:r>
                            <a:rPr lang="bn-BD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সময়, </a:t>
                          </a:r>
                          <a:r>
                            <a:rPr lang="en-US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t </a:t>
                          </a:r>
                        </a:p>
                        <a:p>
                          <a:r>
                            <a:rPr lang="en-US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(min)</a:t>
                          </a:r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dirty="0" smtClean="0"/>
                            <a:t>দূরত্ব,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oMath>
                          </a14:m>
                          <a:endParaRPr lang="en-US" b="1" dirty="0" smtClean="0"/>
                        </a:p>
                        <a:p>
                          <a:r>
                            <a:rPr lang="en-US" dirty="0" smtClean="0"/>
                            <a:t>(km)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4392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4392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4392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4392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4392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4392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0358126"/>
                  </p:ext>
                </p:extLst>
              </p:nvPr>
            </p:nvGraphicFramePr>
            <p:xfrm>
              <a:off x="2236343" y="2199864"/>
              <a:ext cx="4299140" cy="34297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73696"/>
                    <a:gridCol w="2325444"/>
                  </a:tblGrid>
                  <a:tr h="766225">
                    <a:tc>
                      <a:txBody>
                        <a:bodyPr/>
                        <a:lstStyle/>
                        <a:p>
                          <a:r>
                            <a:rPr lang="bn-BD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সময়, </a:t>
                          </a:r>
                          <a:r>
                            <a:rPr lang="en-US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t </a:t>
                          </a:r>
                        </a:p>
                        <a:p>
                          <a:r>
                            <a:rPr lang="en-US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(min)</a:t>
                          </a:r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5340" t="-4762" r="-1047" b="-350000"/>
                          </a:stretch>
                        </a:blipFill>
                      </a:tcPr>
                    </a:tc>
                  </a:tr>
                  <a:tr h="44392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4392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4392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4392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4392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4392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/>
          <p:nvPr/>
        </p:nvSpPr>
        <p:spPr>
          <a:xfrm>
            <a:off x="2236343" y="1468079"/>
            <a:ext cx="8384345" cy="84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" b="6150"/>
          <a:stretch/>
        </p:blipFill>
        <p:spPr>
          <a:xfrm>
            <a:off x="7067589" y="2395662"/>
            <a:ext cx="3677319" cy="3024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96064" y="5970854"/>
            <a:ext cx="3543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দেখা যাচ্ছে?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471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79931 0.0074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6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7456" y="2898474"/>
            <a:ext cx="2973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 ও লেখচিত্র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58"/>
          <a:stretch/>
        </p:blipFill>
        <p:spPr>
          <a:xfrm>
            <a:off x="8797275" y="1787770"/>
            <a:ext cx="1287267" cy="2990850"/>
          </a:xfrm>
          <a:prstGeom prst="rect">
            <a:avLst/>
          </a:prstGeom>
        </p:spPr>
      </p:pic>
      <p:sp>
        <p:nvSpPr>
          <p:cNvPr id="9" name="Flowchart: Magnetic Disk 8"/>
          <p:cNvSpPr/>
          <p:nvPr/>
        </p:nvSpPr>
        <p:spPr>
          <a:xfrm>
            <a:off x="3445455" y="1787770"/>
            <a:ext cx="5177038" cy="2732398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1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0.11598 L -0.28299 -0.373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0" y="-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3765" y="1000996"/>
            <a:ext cx="38307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33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52579" y="1678104"/>
            <a:ext cx="6795869" cy="1346850"/>
            <a:chOff x="1528997" y="2060241"/>
            <a:chExt cx="6795869" cy="1346850"/>
          </a:xfrm>
        </p:grpSpPr>
        <p:sp>
          <p:nvSpPr>
            <p:cNvPr id="4" name="TextBox 3"/>
            <p:cNvSpPr txBox="1"/>
            <p:nvPr/>
          </p:nvSpPr>
          <p:spPr>
            <a:xfrm>
              <a:off x="1528997" y="2060241"/>
              <a:ext cx="67958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১। দূরত্ব-সময় লেখ চিত্রের সাহায্যে বেগ নির্ণয় করতে পারবে।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28997" y="2883871"/>
              <a:ext cx="67958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 বেগ-সময় লেখ চিত্রের সাহায্যে ত্বরণ নির্ণয় করতে পারবে।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91861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9810" y="191069"/>
            <a:ext cx="10699844" cy="6018662"/>
            <a:chOff x="563132" y="-5814"/>
            <a:chExt cx="8569128" cy="7062095"/>
          </a:xfrm>
        </p:grpSpPr>
        <p:sp>
          <p:nvSpPr>
            <p:cNvPr id="3" name="TextBox 2"/>
            <p:cNvSpPr txBox="1"/>
            <p:nvPr/>
          </p:nvSpPr>
          <p:spPr>
            <a:xfrm>
              <a:off x="2496046" y="2457448"/>
              <a:ext cx="3557309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এগুলো কিভাবে এল?</a:t>
              </a:r>
              <a:endParaRPr lang="en-US" sz="40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9" t="2223" r="2118" b="3637"/>
            <a:stretch/>
          </p:blipFill>
          <p:spPr>
            <a:xfrm>
              <a:off x="2089754" y="299"/>
              <a:ext cx="6359236" cy="685800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2135832" y="510517"/>
              <a:ext cx="6273877" cy="5749641"/>
              <a:chOff x="2507672" y="349872"/>
              <a:chExt cx="6273877" cy="5749641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 flipH="1" flipV="1">
                <a:off x="2507672" y="349872"/>
                <a:ext cx="41564" cy="5749641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2514600" y="6043234"/>
                <a:ext cx="6266949" cy="43126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5485678" y="2516880"/>
              <a:ext cx="73827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  <a:endParaRPr lang="en-US" sz="27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262791" y="4009394"/>
              <a:ext cx="110851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দূরত্ব</a:t>
              </a:r>
              <a:endParaRPr lang="en-US" sz="27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55288" y="6150185"/>
              <a:ext cx="4682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  <a:endPara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7489610" y="5965812"/>
              <a:ext cx="27708" cy="56238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1855780" y="956269"/>
              <a:ext cx="741218" cy="4901085"/>
              <a:chOff x="2805545" y="807732"/>
              <a:chExt cx="741218" cy="4901085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2840181" y="1482436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2819398" y="2166503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819398" y="2901469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2840180" y="3622651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805545" y="4343086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867890" y="5025671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847108" y="5708817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860960" y="807732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2545696" y="5991918"/>
              <a:ext cx="4148357" cy="536281"/>
              <a:chOff x="3553689" y="5824447"/>
              <a:chExt cx="4148357" cy="536281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V="1">
                <a:off x="3553689" y="5838298"/>
                <a:ext cx="0" cy="52243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4398817" y="5838298"/>
                <a:ext cx="0" cy="52243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5257799" y="5838298"/>
                <a:ext cx="0" cy="52243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6053355" y="5838298"/>
                <a:ext cx="0" cy="52243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6870773" y="5824447"/>
                <a:ext cx="0" cy="52243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7702046" y="5838298"/>
                <a:ext cx="0" cy="52243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>
              <a:off x="8293175" y="5951961"/>
              <a:ext cx="27708" cy="56238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306798" y="6212438"/>
              <a:ext cx="6493660" cy="843843"/>
              <a:chOff x="2300380" y="6284076"/>
              <a:chExt cx="6493660" cy="843843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2300380" y="6326626"/>
                <a:ext cx="4682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endParaRPr lang="en-US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158810" y="6284076"/>
                <a:ext cx="4682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  <a:endParaRPr lang="en-US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047271" y="6300520"/>
                <a:ext cx="4682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6</a:t>
                </a:r>
                <a:endParaRPr lang="en-US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807991" y="6313902"/>
                <a:ext cx="4682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8</a:t>
                </a:r>
                <a:endParaRPr lang="en-US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514131" y="6371067"/>
                <a:ext cx="7123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0</a:t>
                </a:r>
                <a:endParaRPr lang="en-US" sz="32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260258" y="6358478"/>
                <a:ext cx="7637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12</a:t>
                </a:r>
                <a:endParaRPr lang="en-US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140211" y="6357588"/>
                <a:ext cx="7351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14</a:t>
                </a:r>
                <a:endParaRPr lang="en-US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069435" y="6313902"/>
                <a:ext cx="72460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16</a:t>
                </a:r>
                <a:endParaRPr lang="en-US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8483525" y="5979238"/>
              <a:ext cx="478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X</a:t>
              </a:r>
              <a:endPara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83714" y="-5814"/>
              <a:ext cx="478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Y</a:t>
              </a:r>
              <a:endPara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 rot="16200000">
              <a:off x="-1337090" y="2887048"/>
              <a:ext cx="5631746" cy="878682"/>
              <a:chOff x="2548609" y="6218952"/>
              <a:chExt cx="5631746" cy="878682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548609" y="6327127"/>
                <a:ext cx="4682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endParaRPr lang="en-US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312678" y="6313901"/>
                <a:ext cx="4682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  <a:endParaRPr lang="en-US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950260" y="6300519"/>
                <a:ext cx="4682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6</a:t>
                </a:r>
                <a:endParaRPr lang="en-US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668171" y="6328193"/>
                <a:ext cx="4682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8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291094" y="6478085"/>
                <a:ext cx="7123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0</a:t>
                </a:r>
                <a:endParaRPr lang="en-US" sz="28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053838" y="6272529"/>
                <a:ext cx="7637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12</a:t>
                </a:r>
                <a:endParaRPr lang="en-US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696611" y="6286384"/>
                <a:ext cx="7351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14</a:t>
                </a:r>
                <a:endParaRPr lang="en-US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375527" y="6218952"/>
                <a:ext cx="8048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16</a:t>
                </a:r>
                <a:endParaRPr lang="en-US" sz="4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190801" y="729367"/>
              <a:ext cx="2419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Y </a:t>
              </a:r>
              <a:r>
                <a:rPr lang="bn-BD" sz="2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অক্ষে</a:t>
              </a:r>
              <a:r>
                <a:rPr lang="en-US" sz="2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 বর্গঘর=</a:t>
              </a:r>
              <a:r>
                <a:rPr lang="en-US" sz="2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 </a:t>
              </a:r>
              <a:r>
                <a:rPr lang="bn-BD" sz="2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endParaRPr lang="en-US" sz="2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90801" y="296083"/>
              <a:ext cx="2419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X </a:t>
              </a:r>
              <a:r>
                <a:rPr lang="bn-BD" sz="2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অক্ষে</a:t>
              </a:r>
              <a:r>
                <a:rPr lang="en-US" sz="2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 বর্গঘর=৪ একক</a:t>
              </a:r>
              <a:endParaRPr lang="en-US" sz="2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052952" y="6029074"/>
              <a:ext cx="373796" cy="357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810302" y="5349251"/>
              <a:ext cx="373796" cy="357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042638" y="4311449"/>
              <a:ext cx="373796" cy="357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204753" y="3275822"/>
              <a:ext cx="373796" cy="357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507155" y="2164558"/>
              <a:ext cx="373796" cy="357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718348" y="1136446"/>
              <a:ext cx="373796" cy="357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2257561" y="867912"/>
              <a:ext cx="6152148" cy="53350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859026" y="3050006"/>
              <a:ext cx="3754" cy="3209203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2156614" y="3050006"/>
              <a:ext cx="3663081" cy="5968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873991" y="5685603"/>
              <a:ext cx="73827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</a:t>
              </a:r>
              <a:endParaRPr lang="en-US" sz="27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07484" y="5536451"/>
              <a:ext cx="8247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endParaRPr lang="en-US" sz="27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0725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83577" y="776734"/>
                <a:ext cx="8967399" cy="832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বেগ=</a:t>
                </a:r>
                <a14:m>
                  <m:oMath xmlns:m="http://schemas.openxmlformats.org/officeDocument/2006/math">
                    <m:r>
                      <a:rPr lang="bn-BD" sz="32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BD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দূরত্ব</m:t>
                        </m:r>
                      </m:num>
                      <m:den>
                        <m:r>
                          <a:rPr lang="bn-BD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সময়</m:t>
                        </m:r>
                      </m:den>
                    </m:f>
                  </m:oMath>
                </a14:m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bn-BD" sz="32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BD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𝑃𝑀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𝑂𝑀</m:t>
                        </m:r>
                      </m:den>
                    </m:f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BD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𝑃𝑀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𝑂𝑀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OP </a:t>
                </a:r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রেখার  ঢাল বলে।</a:t>
                </a:r>
                <a:endPara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577" y="776734"/>
                <a:ext cx="8967399" cy="832279"/>
              </a:xfrm>
              <a:prstGeom prst="rect">
                <a:avLst/>
              </a:prstGeom>
              <a:blipFill rotWithShape="0">
                <a:blip r:embed="rId2"/>
                <a:stretch>
                  <a:fillRect l="-1768" b="-13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56979" y="3026755"/>
                <a:ext cx="8219925" cy="835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বেগ=</a:t>
                </a:r>
                <a14:m>
                  <m:oMath xmlns:m="http://schemas.openxmlformats.org/officeDocument/2006/math">
                    <m:r>
                      <a:rPr lang="bn-BD" sz="32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BD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দূরত্ব</m:t>
                        </m:r>
                      </m:num>
                      <m:den>
                        <m:r>
                          <a:rPr lang="bn-BD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সময়</m:t>
                        </m:r>
                      </m:den>
                    </m:f>
                    <m:r>
                      <a:rPr lang="bn-BD" sz="320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  <m:f>
                      <m:fPr>
                        <m:ctrlPr>
                          <a:rPr lang="bn-BD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20</m:t>
                        </m:r>
                      </m:num>
                      <m:den>
                        <m:r>
                          <a:rPr lang="bn-BD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den>
                    </m:f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২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𝐾𝑚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𝑚𝑖𝑛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979" y="3026755"/>
                <a:ext cx="8219925" cy="835357"/>
              </a:xfrm>
              <a:prstGeom prst="rect">
                <a:avLst/>
              </a:prstGeom>
              <a:blipFill rotWithShape="0">
                <a:blip r:embed="rId3"/>
                <a:stretch>
                  <a:fillRect l="-1855" b="-13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37250" y="1994718"/>
                <a:ext cx="458097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১০</m:t>
                      </m:r>
                      <m:r>
                        <a:rPr lang="bn-BD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সেকেন্ডে</m:t>
                      </m:r>
                      <m:r>
                        <a:rPr lang="bn-BD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বেগ</m:t>
                      </m:r>
                      <m:r>
                        <a:rPr lang="bn-BD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250" y="1994718"/>
                <a:ext cx="4580970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63775" y="177421"/>
            <a:ext cx="11818960" cy="1358603"/>
            <a:chOff x="1" y="-228341"/>
            <a:chExt cx="9122930" cy="1528999"/>
          </a:xfrm>
        </p:grpSpPr>
        <p:sp>
          <p:nvSpPr>
            <p:cNvPr id="6" name="Half Frame 5"/>
            <p:cNvSpPr/>
            <p:nvPr/>
          </p:nvSpPr>
          <p:spPr>
            <a:xfrm>
              <a:off x="1" y="-228341"/>
              <a:ext cx="1528997" cy="1528999"/>
            </a:xfrm>
            <a:prstGeom prst="halfFrame">
              <a:avLst>
                <a:gd name="adj1" fmla="val 21768"/>
                <a:gd name="adj2" fmla="val 23288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7721350" y="-100923"/>
              <a:ext cx="1528997" cy="1274164"/>
            </a:xfrm>
            <a:prstGeom prst="halfFrame">
              <a:avLst>
                <a:gd name="adj1" fmla="val 22772"/>
                <a:gd name="adj2" fmla="val 25296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72511" y="4556483"/>
            <a:ext cx="821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গ্রাফে দূরত্বের একক কিমিঃ    সময়ের একক মিনিট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41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8769" y="1828800"/>
            <a:ext cx="8848578" cy="126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593643"/>
              </p:ext>
            </p:extLst>
          </p:nvPr>
        </p:nvGraphicFramePr>
        <p:xfrm>
          <a:off x="1288767" y="1955409"/>
          <a:ext cx="884858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58"/>
                <a:gridCol w="884858"/>
                <a:gridCol w="884858"/>
                <a:gridCol w="884858"/>
                <a:gridCol w="884858"/>
                <a:gridCol w="884858"/>
                <a:gridCol w="884858"/>
                <a:gridCol w="884858"/>
                <a:gridCol w="884858"/>
                <a:gridCol w="88485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30Km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28Km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21Km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3Km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9620243" y="3849525"/>
            <a:ext cx="535812" cy="6611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0 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926504" y="3938962"/>
            <a:ext cx="774898" cy="6611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2 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199044" y="3969099"/>
            <a:ext cx="774898" cy="6611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24 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20778" y="3938962"/>
            <a:ext cx="774898" cy="6611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36 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727074" y="3885377"/>
            <a:ext cx="774898" cy="6611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48 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44353" y="3995233"/>
            <a:ext cx="774898" cy="6611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60 m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11984" r="5543" b="26623"/>
          <a:stretch/>
        </p:blipFill>
        <p:spPr>
          <a:xfrm>
            <a:off x="9941020" y="1617785"/>
            <a:ext cx="289676" cy="18288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8340912" y="1093269"/>
            <a:ext cx="52251" cy="28456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97610" y="987432"/>
            <a:ext cx="52251" cy="28456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0953" y="1039684"/>
            <a:ext cx="52251" cy="28456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04237" y="1123406"/>
            <a:ext cx="52251" cy="28456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4" idx="7"/>
          </p:cNvCxnSpPr>
          <p:nvPr/>
        </p:nvCxnSpPr>
        <p:spPr>
          <a:xfrm flipH="1">
            <a:off x="10077587" y="1123405"/>
            <a:ext cx="59760" cy="28229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32763" y="1123405"/>
            <a:ext cx="52251" cy="28456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63774" y="196330"/>
            <a:ext cx="11852295" cy="1528997"/>
            <a:chOff x="0" y="-13536"/>
            <a:chExt cx="9159214" cy="1528997"/>
          </a:xfrm>
        </p:grpSpPr>
        <p:sp>
          <p:nvSpPr>
            <p:cNvPr id="18" name="Half Frame 17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7757633" y="11388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9849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1.01424 0.01343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12" y="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369</Words>
  <Application>Microsoft Office PowerPoint</Application>
  <PresentationFormat>Widescreen</PresentationFormat>
  <Paragraphs>136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MARUF</dc:creator>
  <cp:lastModifiedBy>MARUF</cp:lastModifiedBy>
  <cp:revision>28</cp:revision>
  <dcterms:created xsi:type="dcterms:W3CDTF">2021-03-31T07:28:12Z</dcterms:created>
  <dcterms:modified xsi:type="dcterms:W3CDTF">2021-04-13T15:44:21Z</dcterms:modified>
</cp:coreProperties>
</file>