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0" r:id="rId11"/>
    <p:sldId id="267" r:id="rId12"/>
    <p:sldId id="281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78" r:id="rId26"/>
    <p:sldId id="279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58" y="3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FE870-E4C4-4940-884A-82C34D8907AB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0F03-3776-4410-96CD-FCDC1E67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14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834" indent="0" algn="r">
              <a:buNone/>
              <a:defRPr>
                <a:solidFill>
                  <a:schemeClr val="tx1"/>
                </a:solidFill>
              </a:defRPr>
            </a:lvl1pPr>
            <a:lvl2pPr marL="458343" indent="0" algn="ctr">
              <a:buNone/>
            </a:lvl2pPr>
            <a:lvl3pPr marL="916686" indent="0" algn="ctr">
              <a:buNone/>
            </a:lvl3pPr>
            <a:lvl4pPr marL="1375029" indent="0" algn="ctr">
              <a:buNone/>
            </a:lvl4pPr>
            <a:lvl5pPr marL="1833372" indent="0" algn="ctr">
              <a:buNone/>
            </a:lvl5pPr>
            <a:lvl6pPr marL="2291715" indent="0" algn="ctr">
              <a:buNone/>
            </a:lvl6pPr>
            <a:lvl7pPr marL="2750058" indent="0" algn="ctr">
              <a:buNone/>
            </a:lvl7pPr>
            <a:lvl8pPr marL="3208401" indent="0" algn="ctr">
              <a:buNone/>
            </a:lvl8pPr>
            <a:lvl9pPr marL="366674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D757-03A4-4F11-95E9-77A66AE13224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23AC-14B7-4536-8E8A-10D382A4D418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FE4A-9C2D-4F7E-A74B-3AE6FA554DC4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561B-32AE-49B7-994D-48058F827523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14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6">
                <a:solidFill>
                  <a:schemeClr val="tx1"/>
                </a:solidFill>
              </a:defRPr>
            </a:lvl1pPr>
            <a:lvl2pPr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3863-1330-4C9C-ABDE-22C5A6CD52A3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179-535F-42FA-85B5-D8E43B28D377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5" b="1"/>
            </a:lvl2pPr>
            <a:lvl3pPr>
              <a:buNone/>
              <a:defRPr sz="1805" b="1"/>
            </a:lvl3pPr>
            <a:lvl4pPr>
              <a:buNone/>
              <a:defRPr sz="1604" b="1"/>
            </a:lvl4pPr>
            <a:lvl5pPr>
              <a:buNone/>
              <a:defRPr sz="1604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5" b="1"/>
            </a:lvl2pPr>
            <a:lvl3pPr>
              <a:buNone/>
              <a:defRPr sz="1805" b="1"/>
            </a:lvl3pPr>
            <a:lvl4pPr>
              <a:buNone/>
              <a:defRPr sz="1604" b="1"/>
            </a:lvl4pPr>
            <a:lvl5pPr>
              <a:buNone/>
              <a:defRPr sz="1604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8" cy="3845720"/>
          </a:xfrm>
        </p:spPr>
        <p:txBody>
          <a:bodyPr tIns="0"/>
          <a:lstStyle>
            <a:lvl1pPr>
              <a:defRPr sz="22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ACAA-1C2D-4516-8EA3-FB23F94A473C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1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A552-2D5E-4EE4-AAA1-3C9CB597EF36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7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4"/>
            </a:lvl1pPr>
            <a:lvl2pPr indent="0" algn="l">
              <a:buNone/>
              <a:defRPr sz="1203"/>
            </a:lvl2pPr>
            <a:lvl3pPr indent="0" algn="l">
              <a:buNone/>
              <a:defRPr sz="1003"/>
            </a:lvl3pPr>
            <a:lvl4pPr indent="0" algn="l">
              <a:buNone/>
              <a:defRPr sz="902"/>
            </a:lvl4pPr>
            <a:lvl5pPr indent="0" algn="l">
              <a:buNone/>
              <a:defRPr sz="902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4" y="1676400"/>
            <a:ext cx="6815666" cy="4572000"/>
          </a:xfrm>
        </p:spPr>
        <p:txBody>
          <a:bodyPr tIns="0"/>
          <a:lstStyle>
            <a:lvl1pPr>
              <a:defRPr sz="2807"/>
            </a:lvl1pPr>
            <a:lvl2pPr>
              <a:defRPr sz="2607"/>
            </a:lvl2pPr>
            <a:lvl3pPr>
              <a:defRPr sz="2406"/>
            </a:lvl3pPr>
            <a:lvl4pPr>
              <a:defRPr sz="2005"/>
            </a:lvl4pPr>
            <a:lvl5pPr>
              <a:defRPr sz="1805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897-153B-4E41-8B1C-D921C972A4D2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5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5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8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5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1"/>
              </a:spcBef>
              <a:buFontTx/>
              <a:buNone/>
              <a:defRPr sz="1303"/>
            </a:lvl1pPr>
            <a:lvl2pPr>
              <a:defRPr sz="1203"/>
            </a:lvl2pPr>
            <a:lvl3pPr>
              <a:defRPr sz="1003"/>
            </a:lvl3pPr>
            <a:lvl4pPr>
              <a:defRPr sz="902"/>
            </a:lvl4pPr>
            <a:lvl5pPr>
              <a:defRPr sz="902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7592-27FD-4C69-9FDD-4B3ADA7B8F7E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1" y="6356352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8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67" tIns="45833" rIns="91667" bIns="45833" anchor="t" compatLnSpc="1"/>
          <a:lstStyle/>
          <a:p>
            <a:pPr marL="0" algn="l" rtl="0" eaLnBrk="1" latinLnBrk="0" hangingPunct="1"/>
            <a:endParaRPr kumimoji="0" lang="en-US" sz="180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7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67" tIns="45833" rIns="91667" bIns="45833" anchor="t" compatLnSpc="1"/>
          <a:lstStyle/>
          <a:p>
            <a:pPr marL="0" algn="l" rtl="0" eaLnBrk="1" latinLnBrk="0" hangingPunct="1"/>
            <a:endParaRPr kumimoji="0" lang="en-US" sz="180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67" tIns="45833" rIns="91667" bIns="45833" anchor="t" compatLnSpc="1"/>
          <a:lstStyle/>
          <a:p>
            <a:pPr marL="0" algn="l" rtl="0" eaLnBrk="1" latinLnBrk="0" hangingPunct="1"/>
            <a:endParaRPr kumimoji="0" lang="en-US" sz="180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667" tIns="45833" rIns="91667" bIns="45833" anchor="t" compatLnSpc="1"/>
          <a:lstStyle/>
          <a:p>
            <a:pPr marL="0" algn="l" rtl="0" eaLnBrk="1" latinLnBrk="0" hangingPunct="1"/>
            <a:endParaRPr kumimoji="0" lang="en-US" sz="180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7937A7-880C-4A60-AA92-E81B707D3BA7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1" y="6356352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2"/>
            <a:ext cx="101600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3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5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5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13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5006" indent="-27500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7" kern="1200">
          <a:solidFill>
            <a:schemeClr val="tx1"/>
          </a:solidFill>
          <a:latin typeface="+mn-lt"/>
          <a:ea typeface="+mn-ea"/>
          <a:cs typeface="+mn-cs"/>
        </a:defRPr>
      </a:lvl1pPr>
      <a:lvl2pPr marL="641680" indent="-24750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indent="-24750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191692" indent="-21083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1466698" indent="-21083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1741703" indent="-21083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1925041" indent="-18333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00046" indent="-183337" algn="l" rtl="0" eaLnBrk="1" latinLnBrk="0" hangingPunct="1">
        <a:spcBef>
          <a:spcPct val="20000"/>
        </a:spcBef>
        <a:buClr>
          <a:schemeClr val="tx2"/>
        </a:buClr>
        <a:buChar char="•"/>
        <a:defRPr kumimoji="0" sz="1604" kern="1200">
          <a:solidFill>
            <a:schemeClr val="tx1"/>
          </a:solidFill>
          <a:latin typeface="+mn-lt"/>
          <a:ea typeface="+mn-ea"/>
          <a:cs typeface="+mn-cs"/>
        </a:defRPr>
      </a:lvl8pPr>
      <a:lvl9pPr marL="2475052" indent="-18333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6539"/>
            <a:ext cx="12192001" cy="6875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509" y="629400"/>
            <a:ext cx="9548623" cy="22152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DeflateTop">
              <a:avLst>
                <a:gd name="adj" fmla="val 37097"/>
              </a:avLst>
            </a:prstTxWarp>
            <a:spAutoFit/>
          </a:bodyPr>
          <a:lstStyle/>
          <a:p>
            <a:pPr algn="ctr"/>
            <a:r>
              <a:rPr lang="bn-BD" sz="661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661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6617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61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661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1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6617" dirty="0"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6617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661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17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6617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1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6617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6617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ত।</a:t>
            </a:r>
            <a:r>
              <a:rPr lang="bn-BD" sz="6617" dirty="0">
                <a:latin typeface="NikoshBAN" pitchFamily="2" charset="0"/>
                <a:cs typeface="NikoshBAN" pitchFamily="2" charset="0"/>
              </a:rPr>
              <a:t> </a:t>
            </a:r>
            <a:endParaRPr lang="en-US" sz="661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AF16-D681-4812-A2BC-118E799DF60F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4673599" cy="365125"/>
          </a:xfrm>
        </p:spPr>
        <p:txBody>
          <a:bodyPr/>
          <a:lstStyle/>
          <a:p>
            <a:pPr algn="ctr"/>
            <a:r>
              <a:rPr lang="as-IN" sz="902" dirty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z="902" dirty="0"/>
              <a:t>palashg489@gmail.com</a:t>
            </a:r>
          </a:p>
        </p:txBody>
      </p:sp>
      <p:pic>
        <p:nvPicPr>
          <p:cNvPr id="8" name="Picture 7" descr="Picture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59" y="-56539"/>
            <a:ext cx="6096001" cy="6875008"/>
          </a:xfrm>
          <a:prstGeom prst="rect">
            <a:avLst/>
          </a:prstGeom>
        </p:spPr>
      </p:pic>
      <p:pic>
        <p:nvPicPr>
          <p:cNvPr id="9" name="Picture 8" descr="Picture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42" y="-56539"/>
            <a:ext cx="6096000" cy="6875008"/>
          </a:xfrm>
          <a:prstGeom prst="rect">
            <a:avLst/>
          </a:prstGeom>
        </p:spPr>
      </p:pic>
      <p:pic>
        <p:nvPicPr>
          <p:cNvPr id="10" name="Picture 9" descr="C:\Users\ABTABUL ALAM\Downloads\New Tab_files\mujib 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34600" y="512594"/>
            <a:ext cx="1604169" cy="145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197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422777"/>
            <a:ext cx="11610975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Crowther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ক্রাউথার)- এর মতে “যা বিনিময়ের মাধ্যম হি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জনগনের নিকট গ্রহণযোগ্য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পরিমাপক ও স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ঞ্চ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য়ের বাহন হি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 কাজ করে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তাকে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অর্থ।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599" y="228600"/>
            <a:ext cx="7619999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2737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595" y="381000"/>
            <a:ext cx="9099605" cy="51070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7050" y="5853169"/>
            <a:ext cx="2659117" cy="503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ঋনের চুক্তি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595" y="367145"/>
            <a:ext cx="9085317" cy="51070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29101" y="5958326"/>
            <a:ext cx="2659117" cy="503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পাওনা মেটানো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1382" y="6063483"/>
            <a:ext cx="2506717" cy="503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ক্রয় ক্ষমতা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2595" y="395287"/>
            <a:ext cx="9104367" cy="509275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2737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228600"/>
            <a:ext cx="7307318" cy="464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5309087"/>
            <a:ext cx="11658600" cy="12298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J. M. Keynes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কেইনর্স)- এর মতে “অর্থ এমন একটি জিনিস যা হস্তান্তর করে ঋনের চুক্তি ও পাওনা মেটানো যায় এবং যার মাধ্যমে ক্রয় ক্ষমতা ধরে রাখা যায়।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309" y="3352800"/>
            <a:ext cx="86868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86868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“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197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581400"/>
            <a:ext cx="7620001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343400"/>
            <a:ext cx="114300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হিসেবে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স্থগিত লেনদেনের 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সেবে কাজ 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05301" y="1524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104131"/>
            <a:ext cx="3352799" cy="5346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4401" y="5104131"/>
            <a:ext cx="3048000" cy="5346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0100" y="5065809"/>
            <a:ext cx="2971800" cy="572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295400"/>
            <a:ext cx="116586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অর্থনীতিতে মুদ্রা আর্থিক লেনদেন সহজ ও গতিশীল করার জন্য নানা ধরনের কার্যাবলি সম্পাদন করে।  মুদ্রা প্রধানত তিন ধরনের কার্য সম্পাদন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957" y="3553499"/>
            <a:ext cx="3808086" cy="5909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মুদ্রার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22500" y="4572000"/>
            <a:ext cx="754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</p:cNvCxnSpPr>
          <p:nvPr/>
        </p:nvCxnSpPr>
        <p:spPr>
          <a:xfrm>
            <a:off x="6096000" y="4144430"/>
            <a:ext cx="0" cy="3513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766300" y="4572000"/>
            <a:ext cx="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1201" y="4572000"/>
            <a:ext cx="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08646" y="4572000"/>
            <a:ext cx="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0" y="685800"/>
            <a:ext cx="32004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982" y="1752600"/>
            <a:ext cx="9982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মৌলিক ও গুরুত্বপূর্ণ কাজগুলোই বাণিজ্যিক কার্যাবলি। অর্থের কার্যাবলি সম্পর্কে বিখ্যাত অর্থনীতিবিদ ক্রাউথার বলেন। “অর্থের কাজ চার মাধ্যম, পরিমাপক, মান ও ভান্ডার।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1000298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প্রধান বাণিজ্যিক কার্যাবলি নিচে আলোচনা করা হলোঃ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64346" y="6356352"/>
            <a:ext cx="6160653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7474" y="97408"/>
            <a:ext cx="7696199" cy="463232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92500" y="131617"/>
            <a:ext cx="7668490" cy="46253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45236" y="342900"/>
            <a:ext cx="3131127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145" y="4015797"/>
            <a:ext cx="2997201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বিনিময়ের মাধ্যম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4230540"/>
            <a:ext cx="3505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45" y="4876800"/>
            <a:ext cx="1140921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প্রাথমিক ও প্রধান কাজ হলো বিনিময়ের মাধ্যম হিসেবে লেনদেন সম্পন্ন করা। অর্থই বিনিময়ের সার্বজনগ্রাহ্য মাধ্যম। তাই এর দ্বারা যে কোনো পরিমাণ পণ্য ও সেবা ক্রয়-বিক্রয় করা যায়, ফলে লেনদেন সহজ ও গতিশীল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197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10119" y="4346171"/>
            <a:ext cx="2590800" cy="3415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মুল্যের পরিমাপক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9182" y="40771"/>
            <a:ext cx="8666018" cy="42451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6091" y="22877"/>
            <a:ext cx="8666018" cy="42630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3371564"/>
            <a:ext cx="367073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২০০০০০০/-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19" y="4767194"/>
            <a:ext cx="11929481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 বিনিময় প্রথায় মূল্য পরিমাপের কোনো সাধারণ মানদন্ড না থাকায় বিভিন্ন দ্রব্যের আপেক্ষিক মূল্য নির্ধারণ করা কঠিন ছিল।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4400" y="2441864"/>
            <a:ext cx="3352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দ্রব্য-সামগ্রীর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7" grpId="0" animBg="1"/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2737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199" y="193204"/>
            <a:ext cx="8839201" cy="3820888"/>
            <a:chOff x="304800" y="4191000"/>
            <a:chExt cx="3886200" cy="2514600"/>
          </a:xfrm>
        </p:grpSpPr>
        <p:sp>
          <p:nvSpPr>
            <p:cNvPr id="7" name="Rectangle 6"/>
            <p:cNvSpPr/>
            <p:nvPr/>
          </p:nvSpPr>
          <p:spPr>
            <a:xfrm>
              <a:off x="304800" y="4191000"/>
              <a:ext cx="3886200" cy="25146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2951" y="4414890"/>
              <a:ext cx="865134" cy="3743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ঋন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পরিশোধ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4283076"/>
            <a:ext cx="3505200" cy="365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স্থগিত লেনদেনের মানঃ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Rajib\Desktop\Bank-L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20259"/>
            <a:ext cx="8839201" cy="36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00400" y="249003"/>
            <a:ext cx="1649919" cy="5687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4827408"/>
            <a:ext cx="11811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স্থগিত লেনদেন বলতে ভবিষ্যৎ দেনা-পাওনাকে নির্দেশ করে। দ্রব্যমূল্য দ্রুত পরিবর্তনশীল হলেও অর্থের মূল্য 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দ্রুত পরিবর্তনশীল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নয়। ঋণদাতা অর্থ দ্বারা ঋণ দেয় আর ঋণগ্রহীতা অর্থ দ্বারা তা পরিশোধ করে। ফলে অর্থনৈতিক কর্মকান্ড নির্বিঘ্নে চলতে থাকে।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4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965E-BE93-4CCC-B45F-9AD60205019E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4597399" cy="365125"/>
          </a:xfrm>
        </p:spPr>
        <p:txBody>
          <a:bodyPr/>
          <a:lstStyle/>
          <a:p>
            <a:pPr algn="ctr"/>
            <a:r>
              <a:rPr lang="as-IN" sz="902" dirty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z="902" dirty="0"/>
              <a:t>palashg489@gmail.com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5245" y="373441"/>
            <a:ext cx="2367442" cy="925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14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6" name="Picture 5" descr="D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7" y="83163"/>
            <a:ext cx="2329028" cy="2750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3286" y="2976546"/>
            <a:ext cx="2802159" cy="647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9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9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624" y="3750255"/>
            <a:ext cx="5116730" cy="311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7" dirty="0">
                <a:latin typeface="NikoshBAN" pitchFamily="2" charset="0"/>
                <a:cs typeface="NikoshBAN" pitchFamily="2" charset="0"/>
              </a:rPr>
              <a:t>পলাশ কুমার ঘোষ</a:t>
            </a:r>
          </a:p>
          <a:p>
            <a:r>
              <a:rPr lang="bn-BD" sz="2807" dirty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7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7" dirty="0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7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7" dirty="0">
                <a:latin typeface="NikoshBAN" pitchFamily="2" charset="0"/>
                <a:cs typeface="NikoshBAN" pitchFamily="2" charset="0"/>
              </a:rPr>
              <a:t>নং- </a:t>
            </a:r>
            <a:r>
              <a:rPr lang="en-US" sz="2807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7" dirty="0">
                <a:latin typeface="NikoshBAN" pitchFamily="2" charset="0"/>
                <a:cs typeface="NikoshBAN" pitchFamily="2" charset="0"/>
              </a:rPr>
              <a:t>০৯২২৪৭</a:t>
            </a:r>
          </a:p>
          <a:p>
            <a:r>
              <a:rPr lang="bn-BD" sz="2807" dirty="0">
                <a:latin typeface="NikoshBAN" pitchFamily="2" charset="0"/>
                <a:cs typeface="NikoshBAN" pitchFamily="2" charset="0"/>
              </a:rPr>
              <a:t>প্রভাষক (অর্থনীতি)</a:t>
            </a:r>
          </a:p>
          <a:p>
            <a:r>
              <a:rPr lang="bn-BD" sz="2807" dirty="0">
                <a:latin typeface="NikoshBAN" pitchFamily="2" charset="0"/>
                <a:cs typeface="NikoshBAN" pitchFamily="2" charset="0"/>
              </a:rPr>
              <a:t>সরকারি শহীদ সিরাজুদ্দীন হোসেন কলেজ,</a:t>
            </a:r>
          </a:p>
          <a:p>
            <a:r>
              <a:rPr lang="bn-BD" sz="2807" dirty="0">
                <a:latin typeface="NikoshBAN" pitchFamily="2" charset="0"/>
                <a:cs typeface="NikoshBAN" pitchFamily="2" charset="0"/>
              </a:rPr>
              <a:t>খাজুরা, বাঘারপাড়া, যশোর।</a:t>
            </a:r>
          </a:p>
          <a:p>
            <a:r>
              <a:rPr lang="bn-BD" sz="2807" dirty="0">
                <a:latin typeface="NikoshBAN" pitchFamily="2" charset="0"/>
                <a:cs typeface="NikoshBAN" pitchFamily="2" charset="0"/>
              </a:rPr>
              <a:t>মোবাইলঃ ০১৯২০-৩৯৩২৫২ </a:t>
            </a:r>
            <a:endParaRPr lang="bn-IN" sz="2807" dirty="0">
              <a:latin typeface="Times New Roman" pitchFamily="18" charset="0"/>
              <a:cs typeface="NikoshBAN" pitchFamily="2" charset="0"/>
            </a:endParaRPr>
          </a:p>
          <a:p>
            <a:r>
              <a:rPr lang="bn-IN" sz="2807" dirty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7" dirty="0"/>
              <a:t>palashg489@gmail.com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6703" y="2988297"/>
            <a:ext cx="2596550" cy="647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9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10" name="Picture 9" descr="rokimg_240813_690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722" y="174830"/>
            <a:ext cx="1919312" cy="27500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1" name="TextBox 10"/>
          <p:cNvSpPr txBox="1"/>
          <p:nvPr/>
        </p:nvSpPr>
        <p:spPr>
          <a:xfrm>
            <a:off x="7243125" y="3810945"/>
            <a:ext cx="4948876" cy="286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9" dirty="0">
                <a:latin typeface="NikoshBAN" panose="02000000000000000000" pitchFamily="2" charset="0"/>
                <a:cs typeface="NikoshBAN" pitchFamily="2" charset="0"/>
              </a:rPr>
              <a:t>বিষয়</a:t>
            </a:r>
            <a:r>
              <a:rPr lang="en-US" sz="3609" dirty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9" dirty="0">
                <a:latin typeface="NikoshBAN" pitchFamily="2" charset="0"/>
                <a:cs typeface="NikoshBAN" pitchFamily="2" charset="0"/>
              </a:rPr>
              <a:t>অর্থনীতি প্রথম পত্র </a:t>
            </a:r>
            <a:endParaRPr lang="en-US" sz="3609" dirty="0">
              <a:latin typeface="NikoshBAN" pitchFamily="2" charset="0"/>
              <a:cs typeface="NikoshBAN" pitchFamily="2" charset="0"/>
            </a:endParaRPr>
          </a:p>
          <a:p>
            <a:r>
              <a:rPr lang="bn-BD" sz="3609" dirty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9" dirty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9" dirty="0">
                <a:latin typeface="NikoshBAN" pitchFamily="2" charset="0"/>
                <a:cs typeface="NikoshBAN" pitchFamily="2" charset="0"/>
              </a:rPr>
              <a:t>একাদশ-দ্বাদশ   </a:t>
            </a:r>
          </a:p>
          <a:p>
            <a:r>
              <a:rPr lang="bn-BD" sz="3609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9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9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9" dirty="0">
              <a:latin typeface="NikoshBAN" pitchFamily="2" charset="0"/>
              <a:cs typeface="NikoshBAN" pitchFamily="2" charset="0"/>
            </a:endParaRPr>
          </a:p>
          <a:p>
            <a:r>
              <a:rPr lang="bn-BD" sz="3609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9" dirty="0">
                <a:latin typeface="NikoshBAN" pitchFamily="2" charset="0"/>
                <a:cs typeface="NikoshBAN" pitchFamily="2" charset="0"/>
              </a:rPr>
              <a:t>		: ৪৫ </a:t>
            </a:r>
            <a:r>
              <a:rPr lang="bn-BD" sz="3609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9" dirty="0">
              <a:latin typeface="NikoshBAN" pitchFamily="2" charset="0"/>
              <a:cs typeface="NikoshBAN" pitchFamily="2" charset="0"/>
            </a:endParaRPr>
          </a:p>
          <a:p>
            <a:r>
              <a:rPr lang="bn-BD" sz="3609" dirty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9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9" dirty="0" smtClean="0">
                <a:latin typeface="NikoshBAN" pitchFamily="2" charset="0"/>
                <a:cs typeface="NikoshBAN" pitchFamily="2" charset="0"/>
              </a:rPr>
              <a:t>০১/0৪/202১</a:t>
            </a:r>
            <a:endParaRPr lang="en-US" sz="3609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227" y="144274"/>
            <a:ext cx="1909725" cy="2750003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197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3236" y="4324639"/>
            <a:ext cx="2365664" cy="475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সঞ্চয়ের বাহন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2" descr="C:\Users\ALAM.COM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36" y="63787"/>
            <a:ext cx="9753600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AM.COM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872" y="89487"/>
            <a:ext cx="9718964" cy="41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829800" y="2057400"/>
            <a:ext cx="2057400" cy="6110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399" y="184152"/>
            <a:ext cx="1981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236" y="5029200"/>
            <a:ext cx="116239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অধিকাংশ দ্রব্যসামগ্রী পচনশীল ও ক্ষণস্থায়ী বলে দ্রব্য বিনিময় প্রথায় দ্রব্যের মাধ্যমে সঞ্চয় সম্ভয় নয়। কিন্তু অর্থ দ্বারা সবকিছু বিনিময় করা যায় বলে এরুপ দ্রব্যসামগ্রী বা সেবার মূল্য অর্থের মাধ্যমে সংরক্ষণ করা সম্ভব।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40100" y="6356351"/>
            <a:ext cx="6197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1" y="4038600"/>
            <a:ext cx="3187700" cy="495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 স্থানান্তরের বাহন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Rajib\Desktop\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2" y="0"/>
            <a:ext cx="8769927" cy="40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AM.COM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9238"/>
            <a:ext cx="8763000" cy="40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26252" y="533400"/>
            <a:ext cx="325755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স্থাবর-অস্তাবর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84127" y="266700"/>
            <a:ext cx="3581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648200"/>
            <a:ext cx="1192876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অনেক সময় এক জায়গা থেকে অন্য জায়গায় সহজে ও নিরাপদে স্থানান্তর করা যায় না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যেমন অনেক স্থাবর অস্থাবর সম্পত্তি আছে যা একস্থান হতে অন্য স্থানে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স্থানান্তর করা যায়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 কিন্তু অর্থের মাধ্যমে তা বিক্রয় করে এর মূল্য সহজে দূরে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স্থানান্তর 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যায়। এভাবে মূল্য স্থানান্তরের মাধ্যমে অর্থ সম্পদ ব্যবহার ও আর্থিক লেনদেনে সাহায্য করে।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mtClean="0"/>
              <a:t>palashg489@gmail.com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115824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উপকরনের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উপকরণসমুহের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962400"/>
            <a:ext cx="115062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তৃপ্তি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2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197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" y="152400"/>
            <a:ext cx="3200400" cy="685800"/>
          </a:xfrm>
          <a:prstGeom prst="rightArrow">
            <a:avLst>
              <a:gd name="adj1" fmla="val 66162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1" y="1039090"/>
            <a:ext cx="8788398" cy="53172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6801" y="1038730"/>
            <a:ext cx="8783780" cy="53179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74299" y="1762270"/>
            <a:ext cx="1600201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97899" y="2796745"/>
            <a:ext cx="3352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ঝুঁকিহীন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কর্মক্ষেত্র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14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2737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2598312"/>
            <a:ext cx="11430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নিরাপত্তা দ্রব্যসামগ্রী ও সম্পদের আর্থিক মূল্যমানের দ্বারাই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844790"/>
            <a:ext cx="556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মর্যাদা ও নিশ্চয়তার প্রতীকঃ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44" y="3955694"/>
            <a:ext cx="3581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সম্পর্ক রক্ষাঃ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44" y="4784588"/>
            <a:ext cx="11621656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সামাজিক অনুষ্ঠান ও উৎসবের ক্ষেত্রে মুদ্রা দ্বারা উপহার –উপদঢৌকন প্রদান করে অনেক সামাজিক দায়-দায়িত্ব পালন করা যায়। এর ফলে সামাজিক বন্ধন দৃঢ় হয় এবং সংকৃতি ও সভ্যতার বিকাশ ঘটে।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272" y="430079"/>
            <a:ext cx="115062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নানাবিধ সামাজিক কার্যাবলি সম্পাদন করে থাকে। অর্থের সামাজিক কার্যাবলি বর্তমানকালে গুরুত্বের সাথে স্বীকার করা হয়। যেমন-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88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197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29100" y="94885"/>
            <a:ext cx="3429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811881"/>
            <a:ext cx="7569200" cy="34325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244445"/>
            <a:ext cx="115824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মানুষের মনে সাহস জন্মায়। ফলে তার বহুমুখী ব্যবহার দ্বারা মানুষকে বিপদের সময় শক্তি ও সামার্থ্য যোগায়। মুদ্রা মানুষের মধ্যে এমন এক সুখানুভূতি সৃষ্টি করে যা তাকে বিভিন্ন অর্থনৈতিক ও সামাজিক কাজে জড়িত হতে প্রেরণা যোগায়। মানুষের হাতে যথেষ্ট পরিমাণ মুদ্রা থাকলে সে দুচিন্তামুক্ত জীবনযাপন করতে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78372" y="1447800"/>
            <a:ext cx="2376055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5444" y="2568045"/>
            <a:ext cx="1397001" cy="3275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সুখি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784906"/>
            <a:ext cx="7569200" cy="34865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2737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10820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পূর্বোক্ত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4673599" cy="365125"/>
          </a:xfrm>
        </p:spPr>
        <p:txBody>
          <a:bodyPr/>
          <a:lstStyle/>
          <a:p>
            <a:pPr algn="ctr"/>
            <a:r>
              <a:rPr lang="as-IN" sz="902" dirty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sz="902" dirty="0"/>
              <a:t>palashg489@gmail.com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Picture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2728"/>
            <a:ext cx="12344399" cy="765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82107" y="984552"/>
            <a:ext cx="6951397" cy="206250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8822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8822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2729"/>
            <a:ext cx="6096001" cy="7650729"/>
          </a:xfrm>
          <a:prstGeom prst="rect">
            <a:avLst/>
          </a:prstGeom>
        </p:spPr>
      </p:pic>
      <p:pic>
        <p:nvPicPr>
          <p:cNvPr id="9" name="Picture 8" descr="Picture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292" y="-792729"/>
            <a:ext cx="6255326" cy="765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2737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2"/>
            <a:ext cx="12192000" cy="67599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733800" y="381000"/>
            <a:ext cx="4038600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356352"/>
            <a:ext cx="63499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32919" y="762000"/>
            <a:ext cx="565229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94519" y="1981200"/>
            <a:ext cx="10972800" cy="327660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মুদ্রা ও ব্যাংক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 Money &amp; Bank)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63" y="742950"/>
            <a:ext cx="1704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6324600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9919" y="990600"/>
            <a:ext cx="81534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 বিষয়- 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276600"/>
            <a:ext cx="8839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ও মুদ্রার কার্যবলি  </a:t>
            </a:r>
          </a:p>
        </p:txBody>
      </p:sp>
    </p:spTree>
    <p:extLst>
      <p:ext uri="{BB962C8B-B14F-4D97-AF65-F5344CB8AC3E}">
        <p14:creationId xmlns:p14="http://schemas.microsoft.com/office/powerpoint/2010/main" val="10108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6248400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261519" y="76200"/>
            <a:ext cx="5486400" cy="1447800"/>
          </a:xfrm>
          <a:prstGeom prst="wedgeEllipseCallout">
            <a:avLst>
              <a:gd name="adj1" fmla="val -23358"/>
              <a:gd name="adj2" fmla="val 92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319" y="2286000"/>
            <a:ext cx="5715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যা যা শিখবে-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19" y="3178314"/>
            <a:ext cx="11049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মুদ্রার ধারণা ব্যাখ্যা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8319" y="4038600"/>
            <a:ext cx="11049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কার্যবলি বর্ণনা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9270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63245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49930"/>
            <a:ext cx="2667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2307952"/>
            <a:ext cx="2971800" cy="669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ক্রয়-বিক্রয়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5308" y="1442612"/>
            <a:ext cx="3810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দেনা-পাওনা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580782"/>
            <a:ext cx="12115800" cy="22772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স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ঞ্চয়ের ভান্ডার, মূল্যের পরিমাপক হিসেবে কাজ করে তাই মুদ্রা বা অর্থ।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8062" y="1125222"/>
            <a:ext cx="6308558" cy="326072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38134" y="1151731"/>
            <a:ext cx="6343030" cy="32799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56637" y="3200690"/>
            <a:ext cx="990600" cy="1295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7" y="1087290"/>
            <a:ext cx="6325280" cy="33122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8" y="1141806"/>
            <a:ext cx="6343029" cy="32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356352"/>
            <a:ext cx="62483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8729" y="990600"/>
            <a:ext cx="609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93278"/>
              </p:ext>
            </p:extLst>
          </p:nvPr>
        </p:nvGraphicFramePr>
        <p:xfrm>
          <a:off x="2285999" y="2102943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24096003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209929114"/>
                    </a:ext>
                  </a:extLst>
                </a:gridCol>
              </a:tblGrid>
              <a:tr h="400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মুদ্রা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33145"/>
                  </a:ext>
                </a:extLst>
              </a:tr>
              <a:tr h="46717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bn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93399"/>
                  </a:ext>
                </a:extLst>
              </a:tr>
              <a:tr h="46717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রুপি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25735"/>
                  </a:ext>
                </a:extLst>
              </a:tr>
              <a:tr h="46717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যুক্তরাষ্ট্র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ডলার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25864"/>
                  </a:ext>
                </a:extLst>
              </a:tr>
              <a:tr h="46717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যুক্তরাজ্য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পাইন্ড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স্টার্লিং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220072"/>
                  </a:ext>
                </a:extLst>
              </a:tr>
              <a:tr h="46717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জাপান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ইয়েন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41512"/>
                  </a:ext>
                </a:extLst>
              </a:tr>
              <a:tr h="46717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জার্মানিতে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মার্ক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/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ইউরো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1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DD90-B435-44F0-876A-36A862869A49}" type="datetime1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2"/>
            <a:ext cx="6349999" cy="365125"/>
          </a:xfrm>
        </p:spPr>
        <p:txBody>
          <a:bodyPr/>
          <a:lstStyle/>
          <a:p>
            <a:pPr algn="ctr"/>
            <a:r>
              <a:rPr lang="as-IN" dirty="0" smtClean="0"/>
              <a:t>পলাশ কুমার ঘোষ।সরকারি শহীদ সিরাজুদ্দীন হোসেন কলেজ, যশোর। মোবাইলঃ 01920-393252  ই-মেইলঃ </a:t>
            </a:r>
            <a:r>
              <a:rPr lang="en-US" dirty="0" smtClean="0"/>
              <a:t>palashg489@gmail.com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0827" y="723470"/>
            <a:ext cx="10134602" cy="52820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019" y="723470"/>
            <a:ext cx="10138410" cy="526501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7019" y="720113"/>
            <a:ext cx="10122478" cy="527172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7128" y="115024"/>
            <a:ext cx="8382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3505" y="6089652"/>
            <a:ext cx="2514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বিনিময়ের মাধ্যম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4124486" y="6188077"/>
            <a:ext cx="2917934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মুলের পরিমাপক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92999" y="6272214"/>
            <a:ext cx="2514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ঞ্চ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য়ের বাহন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12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</TotalTime>
  <Words>1411</Words>
  <Application>Microsoft Office PowerPoint</Application>
  <PresentationFormat>Widescreen</PresentationFormat>
  <Paragraphs>185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Constantia</vt:lpstr>
      <vt:lpstr>NikoshBAN</vt:lpstr>
      <vt:lpstr>Times New Roman</vt:lpstr>
      <vt:lpstr>Vrinda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Palash</dc:creator>
  <cp:lastModifiedBy>hp</cp:lastModifiedBy>
  <cp:revision>117</cp:revision>
  <dcterms:created xsi:type="dcterms:W3CDTF">2006-08-16T00:00:00Z</dcterms:created>
  <dcterms:modified xsi:type="dcterms:W3CDTF">2021-04-02T19:47:45Z</dcterms:modified>
</cp:coreProperties>
</file>