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34824-D2A7-4C9F-8086-981B63087DE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1ED08-694F-4DD2-954D-9F8E97792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3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869DF-490A-4B62-B1BB-A46431502D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3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905000" y="1143000"/>
            <a:ext cx="5257800" cy="1524000"/>
          </a:xfrm>
          <a:prstGeom prst="roundRect">
            <a:avLst/>
          </a:prstGeom>
          <a:solidFill>
            <a:srgbClr val="FF99CC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extrusionH="76200" prstMaterial="clear">
            <a:bevelT h="63500"/>
            <a:extrusionClr>
              <a:srgbClr val="FFC000"/>
            </a:extrusion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বাস্তব পর্যায়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4267200" y="2743200"/>
            <a:ext cx="609600" cy="97840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66800" y="3886200"/>
            <a:ext cx="7543800" cy="1569660"/>
          </a:xfrm>
          <a:prstGeom prst="rect">
            <a:avLst/>
          </a:prstGeom>
          <a:noFill/>
          <a:ln>
            <a:solidFill>
              <a:srgbClr val="E52A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কলা, কাগজ, পাউরুটি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এগুলোর মাধ্যমে ভগ্নাংশের ধারণা প্রদান।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1524000" y="533400"/>
            <a:ext cx="6096000" cy="46482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অর্ধবাস্তব ও বস্তুনিরপেক্ষ পর্যায়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267200" y="5257800"/>
            <a:ext cx="685800" cy="97840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415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51958" b="35598"/>
          <a:stretch>
            <a:fillRect/>
          </a:stretch>
        </p:blipFill>
        <p:spPr>
          <a:xfrm>
            <a:off x="3369216" y="1211221"/>
            <a:ext cx="990600" cy="1825059"/>
          </a:xfrm>
          <a:prstGeom prst="rect">
            <a:avLst/>
          </a:prstGeom>
        </p:spPr>
      </p:pic>
      <p:pic>
        <p:nvPicPr>
          <p:cNvPr id="59" name="Picture 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8043" t="25997" r="31112" b="35598"/>
          <a:stretch>
            <a:fillRect/>
          </a:stretch>
        </p:blipFill>
        <p:spPr>
          <a:xfrm>
            <a:off x="4359816" y="1211221"/>
            <a:ext cx="990600" cy="182505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703164" y="3002284"/>
            <a:ext cx="1145500" cy="1367694"/>
            <a:chOff x="913150" y="2840796"/>
            <a:chExt cx="1145500" cy="1367694"/>
          </a:xfrm>
        </p:grpSpPr>
        <p:sp>
          <p:nvSpPr>
            <p:cNvPr id="72" name="TextBox 71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1854588" y="4688246"/>
            <a:ext cx="548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6059E-6 L 0.26077 -4.560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323847" y="1600200"/>
            <a:ext cx="705353" cy="729942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579803" y="1600200"/>
            <a:ext cx="705353" cy="729942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318659" y="2349588"/>
            <a:ext cx="697981" cy="637203"/>
          </a:xfrm>
          <a:prstGeom prst="rect">
            <a:avLst/>
          </a:prstGeom>
        </p:spPr>
      </p:pic>
      <p:pic>
        <p:nvPicPr>
          <p:cNvPr id="44" name="Picture 4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585778" y="2348091"/>
            <a:ext cx="701164" cy="63122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618756" y="2763128"/>
            <a:ext cx="1145500" cy="1367694"/>
            <a:chOff x="913150" y="2840796"/>
            <a:chExt cx="1145500" cy="1367694"/>
          </a:xfrm>
        </p:grpSpPr>
        <p:sp>
          <p:nvSpPr>
            <p:cNvPr id="48" name="TextBox 47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439592" y="4088018"/>
            <a:ext cx="599401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তুর্থাংশ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800" y="5334000"/>
            <a:ext cx="8534400" cy="1117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বস্তুকে কয়েকটি সমান অংশে ভাগ করে তার কতগুলো অংশ নেয়া হল, তা প্রকাশ করার মাধ্যম হল ভগ্নাংশ।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3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31 L -0.075 -0.066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989 L 0.07187 -0.0642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95E-6 L -0.07205 0.0448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8.32562E-7 L 0.075 0.0444 " pathEditMode="relative" ptsTypes="AA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208 L -0.07656 -0.06661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1 L 0.06719 -0.04903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093 L -0.06371 0.03237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" y="1676400"/>
          <a:ext cx="35052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/>
                <a:gridCol w="1168400"/>
                <a:gridCol w="11684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457200" y="23622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7200" y="16764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390106" y="2019300"/>
            <a:ext cx="686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15094" y="2019300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324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181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3" name="Rectangle 72"/>
          <p:cNvSpPr/>
          <p:nvPr/>
        </p:nvSpPr>
        <p:spPr>
          <a:xfrm>
            <a:off x="457200" y="1676400"/>
            <a:ext cx="2209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rot="16200000" flipH="1">
            <a:off x="1181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962400" y="2057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নং-৬০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71800" y="2819400"/>
            <a:ext cx="4114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তৃতীয়াংশ বা তিনভাগের দুইভাগ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15200" y="1828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7543800" y="2057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391400" y="1447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81000" y="4114800"/>
            <a:ext cx="3581400" cy="68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1724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28582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>
            <a:off x="14866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H="1">
            <a:off x="7246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343400" y="4419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895600" y="5410200"/>
            <a:ext cx="4800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 পঞ্চমাংশ বা পাঁচভাগের তিনভাগ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20000" y="41910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7543800" y="4343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543800" y="37338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" y="4114800"/>
            <a:ext cx="22098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4610100" y="52197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724694" y="4457700"/>
            <a:ext cx="685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1486694" y="4457700"/>
            <a:ext cx="685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953000" y="1447800"/>
            <a:ext cx="1371600" cy="1219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e 36"/>
          <p:cNvSpPr/>
          <p:nvPr/>
        </p:nvSpPr>
        <p:spPr>
          <a:xfrm>
            <a:off x="4953000" y="1447800"/>
            <a:ext cx="1371600" cy="1219200"/>
          </a:xfrm>
          <a:prstGeom prst="pie">
            <a:avLst>
              <a:gd name="adj1" fmla="val 900663"/>
              <a:gd name="adj2" fmla="val 150282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181600" y="2057400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181600" y="3657600"/>
            <a:ext cx="12954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e 46"/>
          <p:cNvSpPr/>
          <p:nvPr/>
        </p:nvSpPr>
        <p:spPr>
          <a:xfrm>
            <a:off x="5181600" y="3657600"/>
            <a:ext cx="1295400" cy="1295400"/>
          </a:xfrm>
          <a:prstGeom prst="pie">
            <a:avLst>
              <a:gd name="adj1" fmla="val 4358390"/>
              <a:gd name="adj2" fmla="val 168219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867400" y="4267200"/>
            <a:ext cx="609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5334000" y="4343400"/>
            <a:ext cx="5334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57800" y="3962400"/>
            <a:ext cx="6096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2057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5638800" y="2057400"/>
            <a:ext cx="6858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5219700" y="1638300"/>
            <a:ext cx="609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524500" y="3924300"/>
            <a:ext cx="6858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600700" y="4533900"/>
            <a:ext cx="609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9" grpId="0" animBg="1"/>
      <p:bldP spid="88" grpId="0"/>
      <p:bldP spid="93" grpId="0"/>
      <p:bldP spid="111" grpId="0" animBg="1"/>
      <p:bldP spid="112" grpId="0"/>
      <p:bldP spid="117" grpId="0"/>
      <p:bldP spid="119" grpId="0" animBg="1"/>
      <p:bldP spid="37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নং-৬০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" y="1735020"/>
            <a:ext cx="5029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2324497" y="2306123"/>
            <a:ext cx="532606" cy="1588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010694" y="2305726"/>
            <a:ext cx="533400" cy="1588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65" name="Rectangle 64"/>
          <p:cNvSpPr/>
          <p:nvPr/>
        </p:nvSpPr>
        <p:spPr>
          <a:xfrm>
            <a:off x="457200" y="1735020"/>
            <a:ext cx="36576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16200000" flipV="1">
            <a:off x="43053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V="1">
            <a:off x="914407" y="2268413"/>
            <a:ext cx="6096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6" name="Straight Connector 155"/>
          <p:cNvCxnSpPr/>
          <p:nvPr/>
        </p:nvCxnSpPr>
        <p:spPr>
          <a:xfrm rot="16200000" flipV="1">
            <a:off x="1600207" y="2268413"/>
            <a:ext cx="6096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V="1">
            <a:off x="21717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V="1">
            <a:off x="28575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V="1">
            <a:off x="36195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V="1">
            <a:off x="14859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8" name="Straight Connector 167"/>
          <p:cNvCxnSpPr/>
          <p:nvPr/>
        </p:nvCxnSpPr>
        <p:spPr>
          <a:xfrm rot="16200000" flipV="1">
            <a:off x="8001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70" name="Straight Arrow Connector 169"/>
          <p:cNvCxnSpPr/>
          <p:nvPr/>
        </p:nvCxnSpPr>
        <p:spPr>
          <a:xfrm rot="5400000">
            <a:off x="3467894" y="283912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1549788" y="3264880"/>
            <a:ext cx="6019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 সপ্তমাংশ বা সাত ভাগের পাঁচ ভাগ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772400" y="219222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8001000" y="226842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8077200" y="165882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533400" y="4495800"/>
            <a:ext cx="7924800" cy="12954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152400" y="5029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>
            <a:off x="533400" y="5105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28600" y="4648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143000" y="5029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1066800" y="5105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1430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447800" y="5105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1676400" y="5105400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60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1100" dirty="0" smtClean="0"/>
              <a:t> </a:t>
            </a:r>
            <a:endParaRPr lang="en-US" sz="11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209800" y="46482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এগুলো সবই ভগ্নাংশ। একটি ভগ্নাংশের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সংখ্যাটি হল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সংখ্যাটি হল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562600" y="2268420"/>
            <a:ext cx="4564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248400" y="1506420"/>
            <a:ext cx="16002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Pie 79"/>
          <p:cNvSpPr/>
          <p:nvPr/>
        </p:nvSpPr>
        <p:spPr>
          <a:xfrm>
            <a:off x="6248400" y="1506420"/>
            <a:ext cx="1600200" cy="1447800"/>
          </a:xfrm>
          <a:prstGeom prst="pie">
            <a:avLst>
              <a:gd name="adj1" fmla="val 500541"/>
              <a:gd name="adj2" fmla="val 16200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 flipV="1">
            <a:off x="7086600" y="1735020"/>
            <a:ext cx="527656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400800" y="2192220"/>
            <a:ext cx="6858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6784672" y="2494148"/>
            <a:ext cx="762000" cy="158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6324600" y="1963620"/>
            <a:ext cx="7620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0" idx="3"/>
          </p:cNvCxnSpPr>
          <p:nvPr/>
        </p:nvCxnSpPr>
        <p:spPr>
          <a:xfrm rot="16200000" flipH="1">
            <a:off x="6724650" y="1830270"/>
            <a:ext cx="6858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7086600" y="2192220"/>
            <a:ext cx="7620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75" grpId="0" animBg="1"/>
      <p:bldP spid="176" grpId="0"/>
      <p:bldP spid="181" grpId="0"/>
      <p:bldP spid="182" grpId="0" animBg="1"/>
      <p:bldP spid="183" grpId="0"/>
      <p:bldP spid="185" grpId="0"/>
      <p:bldP spid="190" grpId="0"/>
      <p:bldP spid="192" grpId="0"/>
      <p:bldP spid="193" grpId="0"/>
      <p:bldP spid="195" grpId="0"/>
      <p:bldP spid="199" grpId="0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লেখাগুলো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loud 43"/>
          <p:cNvSpPr/>
          <p:nvPr/>
        </p:nvSpPr>
        <p:spPr>
          <a:xfrm>
            <a:off x="381000" y="2362200"/>
            <a:ext cx="3352800" cy="2057400"/>
          </a:xfrm>
          <a:prstGeom prst="cloud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লব।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সব সময় উপরে থাকি।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5334000" y="2438400"/>
            <a:ext cx="3352800" cy="2057400"/>
          </a:xfrm>
          <a:prstGeom prst="cloud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হর।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সব সময় নিচে থাকি।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2400" y="33528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3962400" y="35814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86200" y="27432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Curved Down Arrow 60"/>
          <p:cNvSpPr/>
          <p:nvPr/>
        </p:nvSpPr>
        <p:spPr>
          <a:xfrm>
            <a:off x="3505200" y="2133600"/>
            <a:ext cx="990600" cy="838200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Up Arrow 62"/>
          <p:cNvSpPr/>
          <p:nvPr/>
        </p:nvSpPr>
        <p:spPr>
          <a:xfrm flipH="1">
            <a:off x="4191000" y="4191000"/>
            <a:ext cx="1524000" cy="762000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00"/>
                            </p:stCondLst>
                            <p:childTnLst>
                              <p:par>
                                <p:cTn id="3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8" name="Vertical Scroll 17"/>
          <p:cNvSpPr/>
          <p:nvPr/>
        </p:nvSpPr>
        <p:spPr>
          <a:xfrm>
            <a:off x="609600" y="814760"/>
            <a:ext cx="2895600" cy="29718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Vertical Scroll 19"/>
          <p:cNvSpPr/>
          <p:nvPr/>
        </p:nvSpPr>
        <p:spPr>
          <a:xfrm>
            <a:off x="4724400" y="738560"/>
            <a:ext cx="2819400" cy="297180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3712213" y="4472360"/>
            <a:ext cx="631187" cy="609600"/>
          </a:xfrm>
          <a:prstGeom prst="rect">
            <a:avLst/>
          </a:prstGeom>
        </p:spPr>
      </p:pic>
      <p:pic>
        <p:nvPicPr>
          <p:cNvPr id="23" name="Picture 2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072633" y="4472360"/>
            <a:ext cx="631187" cy="609600"/>
          </a:xfrm>
          <a:prstGeom prst="rect">
            <a:avLst/>
          </a:prstGeom>
        </p:spPr>
      </p:pic>
      <p:pic>
        <p:nvPicPr>
          <p:cNvPr id="24" name="Picture 2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3733800" y="5098200"/>
            <a:ext cx="624590" cy="532151"/>
          </a:xfrm>
          <a:prstGeom prst="rect">
            <a:avLst/>
          </a:prstGeom>
        </p:spPr>
      </p:pic>
      <p:pic>
        <p:nvPicPr>
          <p:cNvPr id="25" name="Picture 2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077980" y="5096950"/>
            <a:ext cx="627439" cy="527154"/>
          </a:xfrm>
          <a:prstGeom prst="rect">
            <a:avLst/>
          </a:prstGeom>
        </p:spPr>
      </p:pic>
      <p:pic>
        <p:nvPicPr>
          <p:cNvPr id="27" name="Picture 26" descr="Benefits of Watermelon like Viagra.jpg"/>
          <p:cNvPicPr>
            <a:picLocks noChangeAspect="1"/>
          </p:cNvPicPr>
          <p:nvPr/>
        </p:nvPicPr>
        <p:blipFill>
          <a:blip r:embed="rId3" cstate="print"/>
          <a:srcRect l="7576" t="9543" r="58333" b="15076"/>
          <a:stretch>
            <a:fillRect/>
          </a:stretch>
        </p:blipFill>
        <p:spPr>
          <a:xfrm>
            <a:off x="4953000" y="4396160"/>
            <a:ext cx="640080" cy="1066800"/>
          </a:xfrm>
          <a:prstGeom prst="rect">
            <a:avLst/>
          </a:prstGeom>
        </p:spPr>
      </p:pic>
      <p:pic>
        <p:nvPicPr>
          <p:cNvPr id="28" name="Picture 27" descr="Benefits of Watermelon like Viagra.jpg"/>
          <p:cNvPicPr>
            <a:picLocks noChangeAspect="1"/>
          </p:cNvPicPr>
          <p:nvPr/>
        </p:nvPicPr>
        <p:blipFill>
          <a:blip r:embed="rId4" cstate="print"/>
          <a:srcRect l="53030" t="9543" r="9091" b="15076"/>
          <a:stretch>
            <a:fillRect/>
          </a:stretch>
        </p:blipFill>
        <p:spPr>
          <a:xfrm>
            <a:off x="6324600" y="4396160"/>
            <a:ext cx="640080" cy="1024128"/>
          </a:xfrm>
          <a:prstGeom prst="rect">
            <a:avLst/>
          </a:prstGeom>
        </p:spPr>
      </p:pic>
      <p:pic>
        <p:nvPicPr>
          <p:cNvPr id="29" name="Picture 28" descr="Benefits of Watermelon like Viagra.jpg"/>
          <p:cNvPicPr>
            <a:picLocks noChangeAspect="1"/>
          </p:cNvPicPr>
          <p:nvPr/>
        </p:nvPicPr>
        <p:blipFill>
          <a:blip r:embed="rId5" cstate="print"/>
          <a:srcRect l="34091" t="9543" r="31818" b="15076"/>
          <a:stretch>
            <a:fillRect/>
          </a:stretch>
        </p:blipFill>
        <p:spPr>
          <a:xfrm>
            <a:off x="5638800" y="4396160"/>
            <a:ext cx="640080" cy="10617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33800" y="249116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657600" y="264356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7600" y="203396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249116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696200" y="264356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48600" y="203396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81000" y="5207388"/>
            <a:ext cx="8458200" cy="124733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27076" y="5190972"/>
            <a:ext cx="8106500" cy="1271960"/>
            <a:chOff x="327076" y="5165184"/>
            <a:chExt cx="8106500" cy="1271960"/>
          </a:xfrm>
        </p:grpSpPr>
        <p:sp>
          <p:nvSpPr>
            <p:cNvPr id="53" name="TextBox 52"/>
            <p:cNvSpPr txBox="1"/>
            <p:nvPr/>
          </p:nvSpPr>
          <p:spPr>
            <a:xfrm>
              <a:off x="1947204" y="5359926"/>
              <a:ext cx="64863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এই ভগ্নাংশ দু’টিতে লব হর অপেক্ষা ছোট।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27076" y="5167467"/>
              <a:ext cx="929390" cy="932045"/>
              <a:chOff x="2133600" y="457200"/>
              <a:chExt cx="929390" cy="9320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1158494" y="5165184"/>
              <a:ext cx="929390" cy="932045"/>
              <a:chOff x="2133600" y="457200"/>
              <a:chExt cx="929390" cy="93204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1018736" y="535296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ও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Vertical Scroll 1"/>
          <p:cNvSpPr/>
          <p:nvPr/>
        </p:nvSpPr>
        <p:spPr>
          <a:xfrm>
            <a:off x="1219200" y="914400"/>
            <a:ext cx="1689636" cy="1730748"/>
          </a:xfrm>
          <a:prstGeom prst="verticalScroll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Vertical Scroll 36"/>
          <p:cNvSpPr/>
          <p:nvPr/>
        </p:nvSpPr>
        <p:spPr>
          <a:xfrm>
            <a:off x="5396964" y="783851"/>
            <a:ext cx="1689636" cy="1859709"/>
          </a:xfrm>
          <a:prstGeom prst="verticalScroll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78816E-7 L -0.20382 -0.21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78816E-7 L -0.20712 -0.2109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3682E-6 L -0.0875 -0.3179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86309E-7 L 0.05677 -0.2664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4838E-6 L 0.06511 -0.2659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09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প্রকৃত ভগ্নাংশঃ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95400" y="1267264"/>
            <a:ext cx="2362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24972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18114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390106" y="2154311"/>
            <a:ext cx="686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15094" y="2154311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324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34" name="Rectangle 33"/>
          <p:cNvSpPr/>
          <p:nvPr/>
        </p:nvSpPr>
        <p:spPr>
          <a:xfrm>
            <a:off x="457200" y="1811411"/>
            <a:ext cx="2209800" cy="685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64" name="TextBox 63"/>
          <p:cNvSpPr txBox="1"/>
          <p:nvPr/>
        </p:nvSpPr>
        <p:spPr>
          <a:xfrm>
            <a:off x="6553200" y="211621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858000" y="226861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58000" y="16590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553200" y="313494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781800" y="3287346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934200" y="267774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553200" y="435493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858000" y="4459266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858000" y="3852204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 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191000" y="211621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191000" y="3287346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486400" y="458353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7200" y="5791200"/>
            <a:ext cx="8305800" cy="618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E52A05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E52A05"/>
                </a:solidFill>
                <a:latin typeface="NikoshBAN" pitchFamily="2" charset="0"/>
                <a:cs typeface="NikoshBAN" pitchFamily="2" charset="0"/>
              </a:rPr>
              <a:t>সকল ভগ্নাংশের লব হর অপেক্ষা ছোট, তারা হল প্রকৃত ভগ্নাংশ।  </a:t>
            </a:r>
            <a:endParaRPr lang="en-US" sz="2800" dirty="0">
              <a:solidFill>
                <a:srgbClr val="E52A0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20000" y="397393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315200" y="420253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43800" y="181141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96200" y="283014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391400" y="305874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239000" y="204001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57200" y="2954410"/>
            <a:ext cx="3581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24765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8669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0861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57200" y="2954410"/>
            <a:ext cx="23622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867297" y="3296913"/>
            <a:ext cx="6858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57200" y="4249810"/>
            <a:ext cx="4876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4229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800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14859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1717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57200" y="4249810"/>
            <a:ext cx="3429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21720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4862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8004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4" grpId="0"/>
      <p:bldP spid="66" grpId="0"/>
      <p:bldP spid="67" grpId="0"/>
      <p:bldP spid="69" grpId="0"/>
      <p:bldP spid="71" grpId="0"/>
      <p:bldP spid="73" grpId="0"/>
      <p:bldP spid="84" grpId="0" animBg="1"/>
      <p:bldP spid="85" grpId="0"/>
      <p:bldP spid="89" grpId="0"/>
      <p:bldP spid="91" grpId="0"/>
      <p:bldP spid="94" grpId="0" animBg="1"/>
      <p:bldP spid="1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5800" y="609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 মুখে উত্তর দাওঃ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5200" y="48006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620000" y="49530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91400" y="4267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pic>
        <p:nvPicPr>
          <p:cNvPr id="68" name="Picture 67" descr="mango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b="6667"/>
          <a:stretch>
            <a:fillRect/>
          </a:stretch>
        </p:blipFill>
        <p:spPr>
          <a:xfrm>
            <a:off x="7162800" y="2057400"/>
            <a:ext cx="1188720" cy="792480"/>
          </a:xfrm>
          <a:prstGeom prst="rect">
            <a:avLst/>
          </a:prstGeom>
        </p:spPr>
      </p:pic>
      <p:sp>
        <p:nvSpPr>
          <p:cNvPr id="69" name="Right Arrow 68"/>
          <p:cNvSpPr/>
          <p:nvPr/>
        </p:nvSpPr>
        <p:spPr>
          <a:xfrm>
            <a:off x="838200" y="2209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371600" y="2133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ভগ্নাংশ কাকে বলে?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838200" y="3581400"/>
            <a:ext cx="533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524000" y="35814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ভগ্নাংশে হর ও লবের অবস্থান কোথায়?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930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 animBg="1"/>
      <p:bldP spid="71" grpId="0"/>
      <p:bldP spid="72" grpId="0" animBg="1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709910"/>
            <a:ext cx="6248400" cy="538609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চতুর্থ </a:t>
            </a:r>
          </a:p>
          <a:p>
            <a:r>
              <a:rPr lang="bn-BD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r>
              <a:rPr lang="bn-BD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মূলপাঠ- ‘সাধারণ ভগ্নাংশ’  </a:t>
            </a:r>
          </a:p>
          <a:p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 – ভগ্নাংশ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 ভগ্নাংশ</a:t>
            </a:r>
          </a:p>
          <a:p>
            <a:r>
              <a:rPr lang="bn-BD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990600" y="6019800"/>
            <a:ext cx="457200" cy="533400"/>
          </a:xfrm>
          <a:prstGeom prst="noSmoking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304800" y="6248400"/>
            <a:ext cx="609600" cy="457200"/>
          </a:xfrm>
          <a:prstGeom prst="plus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304800" y="5638800"/>
            <a:ext cx="762000" cy="6096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57200" y="6858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108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990600" y="6019800"/>
            <a:ext cx="457200" cy="533400"/>
          </a:xfrm>
          <a:prstGeom prst="noSmoking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304800" y="6248400"/>
            <a:ext cx="609600" cy="457200"/>
          </a:xfrm>
          <a:prstGeom prst="plus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304800" y="5638800"/>
            <a:ext cx="762000" cy="6096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57200" y="6858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0403442-half-a-watermelon.jpg"/>
          <p:cNvPicPr>
            <a:picLocks noChangeAspect="1"/>
          </p:cNvPicPr>
          <p:nvPr/>
        </p:nvPicPr>
        <p:blipFill>
          <a:blip r:embed="rId2" cstate="print"/>
          <a:srcRect l="6667" t="2291" r="8333" b="3780"/>
          <a:stretch>
            <a:fillRect/>
          </a:stretch>
        </p:blipFill>
        <p:spPr>
          <a:xfrm>
            <a:off x="2667000" y="1447799"/>
            <a:ext cx="4114800" cy="330797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2971800" y="2133600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352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১৫ মিনিট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55564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7405468" y="3132408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15728" y="3124200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533400"/>
            <a:ext cx="4495800" cy="914400"/>
          </a:xfrm>
          <a:prstGeom prst="round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কাজঃ 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928" y="1676400"/>
            <a:ext cx="8305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Merge 8"/>
          <p:cNvSpPr/>
          <p:nvPr/>
        </p:nvSpPr>
        <p:spPr>
          <a:xfrm>
            <a:off x="457200" y="3685736"/>
            <a:ext cx="1600200" cy="1600200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>
            <a:off x="838200" y="3685736"/>
            <a:ext cx="838200" cy="762000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3564512">
            <a:off x="1368019" y="3553710"/>
            <a:ext cx="775520" cy="643831"/>
          </a:xfrm>
          <a:prstGeom prst="flowChartExtra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erge 13"/>
          <p:cNvSpPr/>
          <p:nvPr/>
        </p:nvSpPr>
        <p:spPr>
          <a:xfrm>
            <a:off x="886264" y="4467664"/>
            <a:ext cx="762000" cy="762000"/>
          </a:xfrm>
          <a:prstGeom prst="flowChartMerg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86000" y="3719732"/>
          <a:ext cx="1981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620064" y="3733800"/>
            <a:ext cx="2209800" cy="1557996"/>
            <a:chOff x="4495800" y="3733800"/>
            <a:chExt cx="2209800" cy="1557996"/>
          </a:xfrm>
        </p:grpSpPr>
        <p:sp>
          <p:nvSpPr>
            <p:cNvPr id="22" name="Isosceles Triangle 21"/>
            <p:cNvSpPr/>
            <p:nvPr/>
          </p:nvSpPr>
          <p:spPr>
            <a:xfrm>
              <a:off x="4513380" y="3733800"/>
              <a:ext cx="2192220" cy="1552136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15728" y="4191000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239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097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495800" y="4191000"/>
              <a:ext cx="13716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24400"/>
              <a:ext cx="699868" cy="533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>
              <a:off x="4523936" y="4738468"/>
              <a:ext cx="671732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4509868" y="3733800"/>
              <a:ext cx="609600" cy="4572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223804" y="4205068"/>
              <a:ext cx="643596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901396" y="4730260"/>
              <a:ext cx="790136" cy="561536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976404" y="3742008"/>
          <a:ext cx="1676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32340" y="3014004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9472" y="3042140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31364" y="5147998"/>
            <a:ext cx="1145500" cy="1367694"/>
            <a:chOff x="913150" y="2840796"/>
            <a:chExt cx="1145500" cy="1367694"/>
          </a:xfrm>
        </p:grpSpPr>
        <p:sp>
          <p:nvSpPr>
            <p:cNvPr id="49" name="TextBox 48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768836" y="5175740"/>
            <a:ext cx="1145500" cy="1367694"/>
            <a:chOff x="913150" y="2840796"/>
            <a:chExt cx="1145500" cy="1367694"/>
          </a:xfrm>
        </p:grpSpPr>
        <p:sp>
          <p:nvSpPr>
            <p:cNvPr id="53" name="TextBox 5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054836" y="5167532"/>
            <a:ext cx="1145500" cy="1367694"/>
            <a:chOff x="913150" y="2840796"/>
            <a:chExt cx="1145500" cy="1367694"/>
          </a:xfrm>
        </p:grpSpPr>
        <p:sp>
          <p:nvSpPr>
            <p:cNvPr id="57" name="TextBox 56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427592" y="5153464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03711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কাজঃ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1676400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2743200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276600" y="2757268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96000" y="2771336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3060" y="4763092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282460" y="4777160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01860" y="4791228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15460" y="2959684"/>
          <a:ext cx="228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9600" y="4896728"/>
          <a:ext cx="228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9612" t="79412" r="37210"/>
          <a:stretch>
            <a:fillRect/>
          </a:stretch>
        </p:blipFill>
        <p:spPr bwMode="auto">
          <a:xfrm>
            <a:off x="6194476" y="2911424"/>
            <a:ext cx="1295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457136" y="2949524"/>
          <a:ext cx="227193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311"/>
                <a:gridCol w="757311"/>
                <a:gridCol w="75731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62468" y="5001064"/>
          <a:ext cx="1447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/>
                <a:gridCol w="482600"/>
                <a:gridCol w="48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49483" t="40588" r="40181" b="41765"/>
          <a:stretch>
            <a:fillRect/>
          </a:stretch>
        </p:blipFill>
        <p:spPr bwMode="auto">
          <a:xfrm>
            <a:off x="3477064" y="48768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1252274" y="3535619"/>
            <a:ext cx="929390" cy="932045"/>
            <a:chOff x="2133600" y="457200"/>
            <a:chExt cx="929390" cy="932045"/>
          </a:xfrm>
        </p:grpSpPr>
        <p:sp>
          <p:nvSpPr>
            <p:cNvPr id="38" name="TextBox 3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136154" y="3567332"/>
            <a:ext cx="929390" cy="932045"/>
            <a:chOff x="2133600" y="457200"/>
            <a:chExt cx="929390" cy="932045"/>
          </a:xfrm>
        </p:grpSpPr>
        <p:sp>
          <p:nvSpPr>
            <p:cNvPr id="42" name="TextBox 4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65682" y="5121751"/>
            <a:ext cx="929390" cy="932045"/>
            <a:chOff x="2133600" y="457200"/>
            <a:chExt cx="929390" cy="932045"/>
          </a:xfrm>
        </p:grpSpPr>
        <p:sp>
          <p:nvSpPr>
            <p:cNvPr id="46" name="TextBox 45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556946" y="3132408"/>
            <a:ext cx="929390" cy="932045"/>
            <a:chOff x="2133600" y="457200"/>
            <a:chExt cx="929390" cy="932045"/>
          </a:xfrm>
        </p:grpSpPr>
        <p:sp>
          <p:nvSpPr>
            <p:cNvPr id="50" name="TextBox 49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884944" y="5277728"/>
            <a:ext cx="929390" cy="932045"/>
            <a:chOff x="2133600" y="457200"/>
            <a:chExt cx="929390" cy="932045"/>
          </a:xfrm>
        </p:grpSpPr>
        <p:sp>
          <p:nvSpPr>
            <p:cNvPr id="55" name="TextBox 54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295400" y="5539095"/>
            <a:ext cx="929390" cy="932045"/>
            <a:chOff x="2133600" y="457200"/>
            <a:chExt cx="929390" cy="932045"/>
          </a:xfrm>
        </p:grpSpPr>
        <p:sp>
          <p:nvSpPr>
            <p:cNvPr id="60" name="TextBox 59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204635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একাকি কাজঃ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1845993"/>
            <a:ext cx="83058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0853" t="14286" r="24534" b="47619"/>
          <a:stretch>
            <a:fillRect/>
          </a:stretch>
        </p:blipFill>
        <p:spPr bwMode="auto">
          <a:xfrm>
            <a:off x="762000" y="3024560"/>
            <a:ext cx="7603208" cy="291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3195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একাকি কাজঃ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1340" y="1845993"/>
            <a:ext cx="25146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Untitled.jpg"/>
          <p:cNvPicPr>
            <a:picLocks noChangeAspect="1"/>
          </p:cNvPicPr>
          <p:nvPr/>
        </p:nvPicPr>
        <p:blipFill>
          <a:blip r:embed="rId3" cstate="print"/>
          <a:srcRect r="40000" b="48184"/>
          <a:stretch>
            <a:fillRect/>
          </a:stretch>
        </p:blipFill>
        <p:spPr>
          <a:xfrm>
            <a:off x="499404" y="2847536"/>
            <a:ext cx="807688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795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1143000" y="685800"/>
            <a:ext cx="457200" cy="533400"/>
          </a:xfrm>
          <a:prstGeom prst="noSmoking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457200" y="914400"/>
            <a:ext cx="609600" cy="457200"/>
          </a:xfrm>
          <a:prstGeom prst="plus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457200" y="304800"/>
            <a:ext cx="762000" cy="6096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oyota Prius hybrid car in front of CoolTek house, Melaka, Malaysia, May 2007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6096000" y="4495800"/>
            <a:ext cx="2743200" cy="2057400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0" y="41148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90800" y="4343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34290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4191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১২,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200" y="4343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3581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4114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৯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105400" y="43434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5400" y="3505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0" y="1905000"/>
            <a:ext cx="81534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0700" indent="-520700"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ভগ্নাংশগুলো চিত্রের সাহায্যে প্রকাশ করে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00" y="304800"/>
            <a:ext cx="4343400" cy="9394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7481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381000"/>
            <a:ext cx="25010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0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gradFill flip="none" rotWithShape="1">
                <a:gsLst>
                  <a:gs pos="0">
                    <a:srgbClr val="CCCCFF"/>
                  </a:gs>
                  <a:gs pos="17999">
                    <a:srgbClr val="FFFF00"/>
                  </a:gs>
                  <a:gs pos="36000">
                    <a:srgbClr val="FF0000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34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1534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53400" y="3048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534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405001" y="2057400"/>
            <a:ext cx="7357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ইসহাক মোহাম্মদ আলী</a:t>
            </a:r>
          </a:p>
          <a:p>
            <a:pPr algn="ctr"/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চান্দিনা আদর্শ সরকারি প্রাথমিক বিদ্যালয় </a:t>
            </a:r>
          </a:p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u="sng" dirty="0" smtClean="0">
                <a:solidFill>
                  <a:srgbClr val="F824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E-mail:mithu6675675@gmail.com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daisies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924800" y="5553075"/>
            <a:ext cx="981075" cy="1304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3810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পস্থাপনায়ঃ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1905000" y="533400"/>
            <a:ext cx="612648" cy="612648"/>
          </a:xfrm>
          <a:prstGeom prst="flowChartMagneticTape">
            <a:avLst/>
          </a:prstGeom>
          <a:solidFill>
            <a:srgbClr val="99FF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twoPt" dir="t"/>
          </a:scene3d>
          <a:sp3d extrusionH="254000" contourW="6350" prstMaterial="legacyWireframe">
            <a:bevelT w="82550" h="44450" prst="angle"/>
            <a:bevelB w="82550" h="317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09600" y="5334000"/>
            <a:ext cx="457200" cy="457200"/>
          </a:xfrm>
          <a:prstGeom prst="flowChartConnector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 rot="3914449">
            <a:off x="834964" y="5801541"/>
            <a:ext cx="497074" cy="478839"/>
          </a:xfrm>
          <a:prstGeom prst="flowChartTerminator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Sort 13"/>
          <p:cNvSpPr/>
          <p:nvPr/>
        </p:nvSpPr>
        <p:spPr>
          <a:xfrm>
            <a:off x="304800" y="5715000"/>
            <a:ext cx="457200" cy="731520"/>
          </a:xfrm>
          <a:prstGeom prst="flowChartSor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647700" y="2324100"/>
            <a:ext cx="3429000" cy="2133600"/>
          </a:xfrm>
          <a:prstGeom prst="line">
            <a:avLst/>
          </a:prstGeom>
          <a:ln w="34925">
            <a:solidFill>
              <a:srgbClr val="FFFFFF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057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533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সৃষ্টিঃ </a:t>
            </a:r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 </a:t>
            </a:r>
            <a:r>
              <a:rPr lang="bn-BD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মিনিট) 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2590800" y="1676400"/>
            <a:ext cx="4267200" cy="4038600"/>
          </a:xfrm>
          <a:prstGeom prst="star3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9044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 কলা দু’ভাগ করলে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হবে দুইয়ের এক,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একেই বলে ভগ্নাংশ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ওরে সবাই দেখ। </a:t>
            </a:r>
          </a:p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যোগ-বিয়োগ, গুণ-ভাগ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 অনেক মজা,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শিখবো ভগ্নাংশ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হবো অংক-রাজা।। </a:t>
            </a:r>
          </a:p>
        </p:txBody>
      </p:sp>
      <p:pic>
        <p:nvPicPr>
          <p:cNvPr id="4" name="Picture 3" descr="gsuijgdxbkji7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t="42735" r="45513"/>
          <a:stretch>
            <a:fillRect/>
          </a:stretch>
        </p:blipFill>
        <p:spPr>
          <a:xfrm rot="4972286" flipH="1">
            <a:off x="200271" y="5809784"/>
            <a:ext cx="853247" cy="527204"/>
          </a:xfrm>
          <a:prstGeom prst="rect">
            <a:avLst/>
          </a:prstGeom>
        </p:spPr>
      </p:pic>
      <p:pic>
        <p:nvPicPr>
          <p:cNvPr id="7" name="Picture 6" descr="gsuijgdxbkji7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51282" t="26709"/>
          <a:stretch>
            <a:fillRect/>
          </a:stretch>
        </p:blipFill>
        <p:spPr>
          <a:xfrm rot="5027797" flipH="1">
            <a:off x="132320" y="4892243"/>
            <a:ext cx="840226" cy="56015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91400" y="1143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772400" y="1752600"/>
            <a:ext cx="533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2400" y="1676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1219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10403442-half-a-watermelon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81000" y="762000"/>
            <a:ext cx="1371600" cy="997838"/>
          </a:xfrm>
          <a:prstGeom prst="ellipse">
            <a:avLst/>
          </a:prstGeom>
        </p:spPr>
      </p:pic>
      <p:pic>
        <p:nvPicPr>
          <p:cNvPr id="19" name="Picture 18" descr="mango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7162800" y="3200400"/>
            <a:ext cx="1737360" cy="1240976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1000" y="2667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85800" y="3276600"/>
            <a:ext cx="68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" y="3200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743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৩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7010400" y="5410200"/>
            <a:ext cx="1143000" cy="1066800"/>
          </a:xfrm>
          <a:prstGeom prst="noSmoking">
            <a:avLst/>
          </a:prstGeom>
          <a:solidFill>
            <a:srgbClr val="C00000"/>
          </a:solidFill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228600"/>
            <a:ext cx="236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76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7435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643438" y="3000375"/>
            <a:ext cx="24765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214563" y="3000375"/>
            <a:ext cx="24288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rgbClr val="92D050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rgbClr val="92D050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15400" y="228600"/>
            <a:ext cx="228600" cy="6324600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228600" cy="6324600"/>
          </a:xfrm>
          <a:prstGeom prst="rect">
            <a:avLst/>
          </a:prstGeom>
          <a:gradFill>
            <a:gsLst>
              <a:gs pos="0">
                <a:srgbClr val="92D050"/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rgbClr val="92D050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990600"/>
            <a:ext cx="19812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2"/>
          </p:cNvCxnSpPr>
          <p:nvPr/>
        </p:nvCxnSpPr>
        <p:spPr>
          <a:xfrm rot="5400000">
            <a:off x="1029494" y="1866900"/>
            <a:ext cx="17518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" y="990600"/>
            <a:ext cx="9906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000" y="990600"/>
            <a:ext cx="990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.3.png"/>
          <p:cNvPicPr>
            <a:picLocks noChangeAspect="1"/>
          </p:cNvPicPr>
          <p:nvPr/>
        </p:nvPicPr>
        <p:blipFill>
          <a:blip r:embed="rId5" cstate="print"/>
          <a:srcRect l="15602" t="21990" r="19590" b="21603"/>
          <a:stretch>
            <a:fillRect/>
          </a:stretch>
        </p:blipFill>
        <p:spPr>
          <a:xfrm>
            <a:off x="4634132" y="2951872"/>
            <a:ext cx="2491902" cy="216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4.44444E-6 0.511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9824E-7 C -0.01354 -0.01433 -0.02778 -0.02636 -0.03958 -0.04324 C -0.05243 -0.06151 -0.06476 -0.08186 -0.08038 -0.09574 C -0.08542 -0.10037 -0.09253 -0.09828 -0.09861 -0.09944 C -0.11285 -0.10869 -0.10538 -0.10823 -0.12535 -0.11077 C -0.13194 -0.10962 -0.13872 -0.10915 -0.14514 -0.10707 C -0.14826 -0.10615 -0.15069 -0.10291 -0.15365 -0.10129 C -0.16076 -0.09736 -0.16997 -0.09574 -0.1776 -0.09389 C -0.18264 -0.08903 -0.1849 -0.08325 -0.18872 -0.07701 C -0.19705 -0.06382 -0.18924 -0.08048 -0.2 -0.06012 C -0.20781 -0.04532 -0.19948 -0.05897 -0.20434 -0.04694 C -0.20833 -0.03723 -0.21233 -0.02567 -0.21701 -0.01688 C -0.22031 -0.00346 -0.23073 0.00532 -0.23802 0.01504 " pathEditMode="relative" ptsTypes="ffffffffffffA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60407E-6 C 0.00052 -0.00624 -5.55556E-7 -0.01271 0.00139 -0.01873 C 0.0026 -0.02451 0.00677 -0.02844 0.00851 -0.03376 C 0.01267 -0.04625 0.01424 -0.05319 0.01979 -0.06567 C 0.025 -0.07724 0.02899 -0.09065 0.03524 -0.10129 C 0.0467 -0.12049 0.06111 -0.13621 0.07604 -0.15009 C 0.08003 -0.15379 0.08108 -0.15841 0.08594 -0.16119 C 0.09236 -0.16466 0.1033 -0.16581 0.1099 -0.16697 C 0.12917 -0.16628 0.15122 -0.17668 0.16771 -0.16327 C 0.17674 -0.15587 0.18663 -0.1524 0.19583 -0.14431 C 0.19913 -0.1413 0.20417 -0.1332 0.20417 -0.1332 C 0.20851 -0.11725 0.20191 -0.13876 0.2099 -0.12187 C 0.21128 -0.1191 0.21146 -0.11563 0.21267 -0.11262 C 0.21424 -0.10915 0.21667 -0.10638 0.2184 -0.10314 C 0.22014 -0.09135 0.22396 -0.08811 0.22969 -0.07863 C 0.23177 -0.07053 0.23316 -0.06244 0.23524 -0.05434 C 0.23646 -0.03977 0.23854 -0.03029 0.24236 -0.01688 C 0.24444 -0.00971 0.2434 -0.01063 0.24514 -0.00184 C 0.24549 7.60407E-6 0.24792 0.00371 0.24653 0.00371 C 0.24358 0.00371 0.24375 -0.00138 0.24375 -0.0037 " pathEditMode="relative" ptsTypes="fffffffffffffffffffA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57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2438400" y="1905000"/>
            <a:ext cx="4495800" cy="3352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609600" y="762000"/>
            <a:ext cx="978408" cy="484632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 w="7620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mango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858000" y="5334000"/>
            <a:ext cx="1645920" cy="1175661"/>
          </a:xfrm>
          <a:prstGeom prst="ellipse">
            <a:avLst/>
          </a:prstGeom>
        </p:spPr>
      </p:pic>
      <p:pic>
        <p:nvPicPr>
          <p:cNvPr id="7" name="Picture 6" descr="butter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2057400" y="1828800"/>
            <a:ext cx="5303520" cy="3470134"/>
          </a:xfrm>
          <a:prstGeom prst="plaque">
            <a:avLst/>
          </a:prstGeom>
        </p:spPr>
      </p:pic>
    </p:spTree>
    <p:extLst>
      <p:ext uri="{BB962C8B-B14F-4D97-AF65-F5344CB8AC3E}">
        <p14:creationId xmlns:p14="http://schemas.microsoft.com/office/powerpoint/2010/main" val="2049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162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7315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1997616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just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১৯.১.১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অনূর্দ্ধ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অঙ্কের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হরবিশিষ্ট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76263" indent="-576263"/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১৯. ১.২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অনূর্দ্ধ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অঙ্কের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হরবিশিষ্ট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62000" y="6096000"/>
            <a:ext cx="7162800" cy="228600"/>
          </a:xfrm>
          <a:prstGeom prst="rightArrow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&quot;No&quot; Symbol 7"/>
          <p:cNvSpPr/>
          <p:nvPr/>
        </p:nvSpPr>
        <p:spPr>
          <a:xfrm>
            <a:off x="8305800" y="6019800"/>
            <a:ext cx="457200" cy="533400"/>
          </a:xfrm>
          <a:prstGeom prst="noSmoking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ross 9"/>
          <p:cNvSpPr/>
          <p:nvPr/>
        </p:nvSpPr>
        <p:spPr>
          <a:xfrm>
            <a:off x="7620000" y="6248400"/>
            <a:ext cx="609600" cy="457200"/>
          </a:xfrm>
          <a:prstGeom prst="plus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vision 10"/>
          <p:cNvSpPr/>
          <p:nvPr/>
        </p:nvSpPr>
        <p:spPr>
          <a:xfrm>
            <a:off x="7772400" y="5638800"/>
            <a:ext cx="762000" cy="609600"/>
          </a:xfrm>
          <a:prstGeom prst="mathDivide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3810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1762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914400"/>
            <a:ext cx="4572000" cy="3810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19812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971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২০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7848600" y="5867400"/>
            <a:ext cx="457200" cy="533400"/>
          </a:xfrm>
          <a:prstGeom prst="noSmoking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ross 10"/>
          <p:cNvSpPr/>
          <p:nvPr/>
        </p:nvSpPr>
        <p:spPr>
          <a:xfrm>
            <a:off x="7162800" y="6096000"/>
            <a:ext cx="609600" cy="457200"/>
          </a:xfrm>
          <a:prstGeom prst="plus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>
            <a:off x="7315200" y="5486400"/>
            <a:ext cx="762000" cy="609600"/>
          </a:xfrm>
          <a:prstGeom prst="mathDivide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23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</TotalTime>
  <Words>479</Words>
  <Application>Microsoft Office PowerPoint</Application>
  <PresentationFormat>On-screen Show (4:3)</PresentationFormat>
  <Paragraphs>192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Ishaque</dc:creator>
  <cp:lastModifiedBy>Ishaque</cp:lastModifiedBy>
  <cp:revision>24</cp:revision>
  <dcterms:created xsi:type="dcterms:W3CDTF">2006-08-16T00:00:00Z</dcterms:created>
  <dcterms:modified xsi:type="dcterms:W3CDTF">2021-04-14T04:31:27Z</dcterms:modified>
</cp:coreProperties>
</file>