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8" r:id="rId3"/>
    <p:sldId id="263" r:id="rId4"/>
    <p:sldId id="261" r:id="rId5"/>
    <p:sldId id="257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EB1C4B-A085-4DCD-9052-F2A1C57404B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B0A34-9A34-4B87-9720-EE1A851E3656}">
      <dgm:prSet phldrT="[Text]" custT="1"/>
      <dgm:spPr>
        <a:solidFill>
          <a:srgbClr val="C00000"/>
        </a:solidFill>
      </dgm:spPr>
      <dgm:t>
        <a:bodyPr/>
        <a:lstStyle/>
        <a:p>
          <a:r>
            <a:rPr lang="ar-SA" sz="4400" dirty="0" smtClean="0"/>
            <a:t>الدرس الاول من الصرف</a:t>
          </a:r>
          <a:endParaRPr lang="en-US" sz="4400" dirty="0"/>
        </a:p>
      </dgm:t>
    </dgm:pt>
    <dgm:pt modelId="{85009307-F177-4B07-B77A-E6E0E67B1302}" type="parTrans" cxnId="{A5184C41-D29A-4446-A1EB-92377FD30486}">
      <dgm:prSet/>
      <dgm:spPr/>
      <dgm:t>
        <a:bodyPr/>
        <a:lstStyle/>
        <a:p>
          <a:endParaRPr lang="en-US"/>
        </a:p>
      </dgm:t>
    </dgm:pt>
    <dgm:pt modelId="{F8301BEF-C328-4B3B-8BDA-7894C1B0B88E}" type="sibTrans" cxnId="{A5184C41-D29A-4446-A1EB-92377FD30486}">
      <dgm:prSet/>
      <dgm:spPr/>
      <dgm:t>
        <a:bodyPr/>
        <a:lstStyle/>
        <a:p>
          <a:endParaRPr lang="en-US"/>
        </a:p>
      </dgm:t>
    </dgm:pt>
    <dgm:pt modelId="{39E4A273-63CD-45E2-B16A-556E8039824A}">
      <dgm:prSet phldrT="[Text]" custT="1"/>
      <dgm:spPr>
        <a:solidFill>
          <a:srgbClr val="7030A0"/>
        </a:solidFill>
      </dgm:spPr>
      <dgm:t>
        <a:bodyPr/>
        <a:lstStyle/>
        <a:p>
          <a:pPr algn="ctr"/>
          <a:r>
            <a:rPr lang="ar-SA" sz="5400" dirty="0" smtClean="0">
              <a:solidFill>
                <a:srgbClr val="FF0000"/>
              </a:solidFill>
            </a:rPr>
            <a:t>تعريف علم الصرف </a:t>
          </a:r>
          <a:endParaRPr lang="en-US" sz="5400" dirty="0">
            <a:solidFill>
              <a:srgbClr val="FF0000"/>
            </a:solidFill>
          </a:endParaRPr>
        </a:p>
      </dgm:t>
    </dgm:pt>
    <dgm:pt modelId="{64AB197B-DA60-4F08-9D33-0746892140D6}" type="parTrans" cxnId="{6B44EA43-668B-4233-B79C-A7A65C81C993}">
      <dgm:prSet/>
      <dgm:spPr/>
      <dgm:t>
        <a:bodyPr/>
        <a:lstStyle/>
        <a:p>
          <a:endParaRPr lang="en-US"/>
        </a:p>
      </dgm:t>
    </dgm:pt>
    <dgm:pt modelId="{494114BA-1A40-47FF-920B-74F6631D2C95}" type="sibTrans" cxnId="{6B44EA43-668B-4233-B79C-A7A65C81C993}">
      <dgm:prSet/>
      <dgm:spPr/>
      <dgm:t>
        <a:bodyPr/>
        <a:lstStyle/>
        <a:p>
          <a:endParaRPr lang="en-US"/>
        </a:p>
      </dgm:t>
    </dgm:pt>
    <dgm:pt modelId="{FC1BEAC0-AD0A-4850-ABF4-111ADD51E2A7}">
      <dgm:prSet phldrT="[Text]" custT="1"/>
      <dgm:spPr>
        <a:solidFill>
          <a:srgbClr val="002060"/>
        </a:solidFill>
      </dgm:spPr>
      <dgm:t>
        <a:bodyPr/>
        <a:lstStyle/>
        <a:p>
          <a:r>
            <a:rPr lang="ar-SA" sz="4400" dirty="0" smtClean="0"/>
            <a:t>للصف السابع من الداخل </a:t>
          </a:r>
          <a:endParaRPr lang="en-US" sz="4400" dirty="0"/>
        </a:p>
      </dgm:t>
    </dgm:pt>
    <dgm:pt modelId="{24EA5F69-35C4-4BB7-B642-96BA845D168D}" type="parTrans" cxnId="{5070EC78-701A-4EFC-9608-C9EAE78DF35A}">
      <dgm:prSet/>
      <dgm:spPr/>
      <dgm:t>
        <a:bodyPr/>
        <a:lstStyle/>
        <a:p>
          <a:endParaRPr lang="en-US"/>
        </a:p>
      </dgm:t>
    </dgm:pt>
    <dgm:pt modelId="{7DEE6EBE-624D-4022-B061-F504067982C6}" type="sibTrans" cxnId="{5070EC78-701A-4EFC-9608-C9EAE78DF35A}">
      <dgm:prSet/>
      <dgm:spPr/>
      <dgm:t>
        <a:bodyPr/>
        <a:lstStyle/>
        <a:p>
          <a:endParaRPr lang="en-US"/>
        </a:p>
      </dgm:t>
    </dgm:pt>
    <dgm:pt modelId="{05DE9774-3BD7-4CE5-865D-2D6059A75B67}" type="pres">
      <dgm:prSet presAssocID="{CEEB1C4B-A085-4DCD-9052-F2A1C57404B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835AC2-06F9-4C34-A5A5-C2DA419ED5B0}" type="pres">
      <dgm:prSet presAssocID="{CEEB1C4B-A085-4DCD-9052-F2A1C57404B6}" presName="dummyMaxCanvas" presStyleCnt="0">
        <dgm:presLayoutVars/>
      </dgm:prSet>
      <dgm:spPr/>
    </dgm:pt>
    <dgm:pt modelId="{E81A5B0F-46A4-4190-A0B6-FFEA0F773884}" type="pres">
      <dgm:prSet presAssocID="{CEEB1C4B-A085-4DCD-9052-F2A1C57404B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F0367-7311-4E21-B20F-5BB3EC3383FD}" type="pres">
      <dgm:prSet presAssocID="{CEEB1C4B-A085-4DCD-9052-F2A1C57404B6}" presName="ThreeNodes_2" presStyleLbl="node1" presStyleIdx="1" presStyleCnt="3" custLinFactNeighborX="654" custLinFactNeighborY="3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77152-11D5-4722-AC0A-A921B81F582C}" type="pres">
      <dgm:prSet presAssocID="{CEEB1C4B-A085-4DCD-9052-F2A1C57404B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97E9B-1DF7-4472-802B-F07588D6240B}" type="pres">
      <dgm:prSet presAssocID="{CEEB1C4B-A085-4DCD-9052-F2A1C57404B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48BD1-F439-44B2-BA81-985A81118312}" type="pres">
      <dgm:prSet presAssocID="{CEEB1C4B-A085-4DCD-9052-F2A1C57404B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0806B-D9C3-49B3-8576-4CB4D37D0485}" type="pres">
      <dgm:prSet presAssocID="{CEEB1C4B-A085-4DCD-9052-F2A1C57404B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2EF1B-FFDB-4C52-8098-CBCE907ED6F8}" type="pres">
      <dgm:prSet presAssocID="{CEEB1C4B-A085-4DCD-9052-F2A1C57404B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293C2-24E2-4802-AC06-EDC8EE2B11D2}" type="pres">
      <dgm:prSet presAssocID="{CEEB1C4B-A085-4DCD-9052-F2A1C57404B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44EA43-668B-4233-B79C-A7A65C81C993}" srcId="{CEEB1C4B-A085-4DCD-9052-F2A1C57404B6}" destId="{39E4A273-63CD-45E2-B16A-556E8039824A}" srcOrd="1" destOrd="0" parTransId="{64AB197B-DA60-4F08-9D33-0746892140D6}" sibTransId="{494114BA-1A40-47FF-920B-74F6631D2C95}"/>
    <dgm:cxn modelId="{5CB35B7A-73C4-4562-B61E-831E5A3CDE55}" type="presOf" srcId="{6C9B0A34-9A34-4B87-9720-EE1A851E3656}" destId="{E81A5B0F-46A4-4190-A0B6-FFEA0F773884}" srcOrd="0" destOrd="0" presId="urn:microsoft.com/office/officeart/2005/8/layout/vProcess5"/>
    <dgm:cxn modelId="{24BD6352-883E-468F-8A88-62D5DB7F7A84}" type="presOf" srcId="{FC1BEAC0-AD0A-4850-ABF4-111ADD51E2A7}" destId="{2DB293C2-24E2-4802-AC06-EDC8EE2B11D2}" srcOrd="1" destOrd="0" presId="urn:microsoft.com/office/officeart/2005/8/layout/vProcess5"/>
    <dgm:cxn modelId="{59C1D8D6-48A2-4B66-A473-915E5DFF00A7}" type="presOf" srcId="{6C9B0A34-9A34-4B87-9720-EE1A851E3656}" destId="{66F0806B-D9C3-49B3-8576-4CB4D37D0485}" srcOrd="1" destOrd="0" presId="urn:microsoft.com/office/officeart/2005/8/layout/vProcess5"/>
    <dgm:cxn modelId="{5070EC78-701A-4EFC-9608-C9EAE78DF35A}" srcId="{CEEB1C4B-A085-4DCD-9052-F2A1C57404B6}" destId="{FC1BEAC0-AD0A-4850-ABF4-111ADD51E2A7}" srcOrd="2" destOrd="0" parTransId="{24EA5F69-35C4-4BB7-B642-96BA845D168D}" sibTransId="{7DEE6EBE-624D-4022-B061-F504067982C6}"/>
    <dgm:cxn modelId="{2023165A-14CE-4ACA-8DC5-49C7F006B6FF}" type="presOf" srcId="{CEEB1C4B-A085-4DCD-9052-F2A1C57404B6}" destId="{05DE9774-3BD7-4CE5-865D-2D6059A75B67}" srcOrd="0" destOrd="0" presId="urn:microsoft.com/office/officeart/2005/8/layout/vProcess5"/>
    <dgm:cxn modelId="{0F63CFF5-1FF8-4DE5-8F15-E3A4E71ADA79}" type="presOf" srcId="{FC1BEAC0-AD0A-4850-ABF4-111ADD51E2A7}" destId="{83377152-11D5-4722-AC0A-A921B81F582C}" srcOrd="0" destOrd="0" presId="urn:microsoft.com/office/officeart/2005/8/layout/vProcess5"/>
    <dgm:cxn modelId="{A5184C41-D29A-4446-A1EB-92377FD30486}" srcId="{CEEB1C4B-A085-4DCD-9052-F2A1C57404B6}" destId="{6C9B0A34-9A34-4B87-9720-EE1A851E3656}" srcOrd="0" destOrd="0" parTransId="{85009307-F177-4B07-B77A-E6E0E67B1302}" sibTransId="{F8301BEF-C328-4B3B-8BDA-7894C1B0B88E}"/>
    <dgm:cxn modelId="{9FFC618F-00DB-4623-A104-633609456C05}" type="presOf" srcId="{F8301BEF-C328-4B3B-8BDA-7894C1B0B88E}" destId="{0CF97E9B-1DF7-4472-802B-F07588D6240B}" srcOrd="0" destOrd="0" presId="urn:microsoft.com/office/officeart/2005/8/layout/vProcess5"/>
    <dgm:cxn modelId="{206A41D5-9783-430C-8941-42CFFCD4E4C1}" type="presOf" srcId="{494114BA-1A40-47FF-920B-74F6631D2C95}" destId="{D3148BD1-F439-44B2-BA81-985A81118312}" srcOrd="0" destOrd="0" presId="urn:microsoft.com/office/officeart/2005/8/layout/vProcess5"/>
    <dgm:cxn modelId="{92958C4B-2B24-4DC6-89B4-23F636D5B8C2}" type="presOf" srcId="{39E4A273-63CD-45E2-B16A-556E8039824A}" destId="{991F0367-7311-4E21-B20F-5BB3EC3383FD}" srcOrd="0" destOrd="0" presId="urn:microsoft.com/office/officeart/2005/8/layout/vProcess5"/>
    <dgm:cxn modelId="{B9E67DCF-2F66-458F-9285-E861A7BD7612}" type="presOf" srcId="{39E4A273-63CD-45E2-B16A-556E8039824A}" destId="{5A12EF1B-FFDB-4C52-8098-CBCE907ED6F8}" srcOrd="1" destOrd="0" presId="urn:microsoft.com/office/officeart/2005/8/layout/vProcess5"/>
    <dgm:cxn modelId="{FF5F9A0F-AE99-4B81-8436-D84F98879087}" type="presParOf" srcId="{05DE9774-3BD7-4CE5-865D-2D6059A75B67}" destId="{DA835AC2-06F9-4C34-A5A5-C2DA419ED5B0}" srcOrd="0" destOrd="0" presId="urn:microsoft.com/office/officeart/2005/8/layout/vProcess5"/>
    <dgm:cxn modelId="{F7176C53-5E1B-4613-88B4-EBB9CB031996}" type="presParOf" srcId="{05DE9774-3BD7-4CE5-865D-2D6059A75B67}" destId="{E81A5B0F-46A4-4190-A0B6-FFEA0F773884}" srcOrd="1" destOrd="0" presId="urn:microsoft.com/office/officeart/2005/8/layout/vProcess5"/>
    <dgm:cxn modelId="{8C4E22A0-FCCC-4D8D-83C8-4DE9473E1342}" type="presParOf" srcId="{05DE9774-3BD7-4CE5-865D-2D6059A75B67}" destId="{991F0367-7311-4E21-B20F-5BB3EC3383FD}" srcOrd="2" destOrd="0" presId="urn:microsoft.com/office/officeart/2005/8/layout/vProcess5"/>
    <dgm:cxn modelId="{2EB728E6-6C3A-48ED-8F30-24873CB8FC50}" type="presParOf" srcId="{05DE9774-3BD7-4CE5-865D-2D6059A75B67}" destId="{83377152-11D5-4722-AC0A-A921B81F582C}" srcOrd="3" destOrd="0" presId="urn:microsoft.com/office/officeart/2005/8/layout/vProcess5"/>
    <dgm:cxn modelId="{CF77BCA2-69FB-482E-B51F-78664A74B43B}" type="presParOf" srcId="{05DE9774-3BD7-4CE5-865D-2D6059A75B67}" destId="{0CF97E9B-1DF7-4472-802B-F07588D6240B}" srcOrd="4" destOrd="0" presId="urn:microsoft.com/office/officeart/2005/8/layout/vProcess5"/>
    <dgm:cxn modelId="{90970E48-A452-4F23-8F57-04C033A93809}" type="presParOf" srcId="{05DE9774-3BD7-4CE5-865D-2D6059A75B67}" destId="{D3148BD1-F439-44B2-BA81-985A81118312}" srcOrd="5" destOrd="0" presId="urn:microsoft.com/office/officeart/2005/8/layout/vProcess5"/>
    <dgm:cxn modelId="{AEDF966E-3368-4A29-9F3E-AF07D1050656}" type="presParOf" srcId="{05DE9774-3BD7-4CE5-865D-2D6059A75B67}" destId="{66F0806B-D9C3-49B3-8576-4CB4D37D0485}" srcOrd="6" destOrd="0" presId="urn:microsoft.com/office/officeart/2005/8/layout/vProcess5"/>
    <dgm:cxn modelId="{D27A73C9-8853-42BD-84D3-E165FD391BCF}" type="presParOf" srcId="{05DE9774-3BD7-4CE5-865D-2D6059A75B67}" destId="{5A12EF1B-FFDB-4C52-8098-CBCE907ED6F8}" srcOrd="7" destOrd="0" presId="urn:microsoft.com/office/officeart/2005/8/layout/vProcess5"/>
    <dgm:cxn modelId="{F8C9C7E1-B004-4FC4-96C1-C2FC5CAC64DF}" type="presParOf" srcId="{05DE9774-3BD7-4CE5-865D-2D6059A75B67}" destId="{2DB293C2-24E2-4802-AC06-EDC8EE2B11D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A5B0F-46A4-4190-A0B6-FFEA0F773884}">
      <dsp:nvSpPr>
        <dsp:cNvPr id="0" name=""/>
        <dsp:cNvSpPr/>
      </dsp:nvSpPr>
      <dsp:spPr>
        <a:xfrm>
          <a:off x="0" y="0"/>
          <a:ext cx="6804034" cy="1542487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kern="1200" dirty="0" smtClean="0"/>
            <a:t>الدرس الاول من الصرف</a:t>
          </a:r>
          <a:endParaRPr lang="en-US" sz="4400" kern="1200" dirty="0"/>
        </a:p>
      </dsp:txBody>
      <dsp:txXfrm>
        <a:off x="45178" y="45178"/>
        <a:ext cx="5139570" cy="1452131"/>
      </dsp:txXfrm>
    </dsp:sp>
    <dsp:sp modelId="{991F0367-7311-4E21-B20F-5BB3EC3383FD}">
      <dsp:nvSpPr>
        <dsp:cNvPr id="0" name=""/>
        <dsp:cNvSpPr/>
      </dsp:nvSpPr>
      <dsp:spPr>
        <a:xfrm>
          <a:off x="644854" y="1856471"/>
          <a:ext cx="6804034" cy="1542487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400" kern="1200" dirty="0" smtClean="0">
              <a:solidFill>
                <a:srgbClr val="FF0000"/>
              </a:solidFill>
            </a:rPr>
            <a:t>تعريف علم الصرف </a:t>
          </a:r>
          <a:endParaRPr lang="en-US" sz="5400" kern="1200" dirty="0">
            <a:solidFill>
              <a:srgbClr val="FF0000"/>
            </a:solidFill>
          </a:endParaRPr>
        </a:p>
      </dsp:txBody>
      <dsp:txXfrm>
        <a:off x="690032" y="1901649"/>
        <a:ext cx="5110705" cy="1452131"/>
      </dsp:txXfrm>
    </dsp:sp>
    <dsp:sp modelId="{83377152-11D5-4722-AC0A-A921B81F582C}">
      <dsp:nvSpPr>
        <dsp:cNvPr id="0" name=""/>
        <dsp:cNvSpPr/>
      </dsp:nvSpPr>
      <dsp:spPr>
        <a:xfrm>
          <a:off x="1200712" y="3599138"/>
          <a:ext cx="6804034" cy="1542487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kern="1200" dirty="0" smtClean="0"/>
            <a:t>للصف السابع من الداخل </a:t>
          </a:r>
          <a:endParaRPr lang="en-US" sz="4400" kern="1200" dirty="0"/>
        </a:p>
      </dsp:txBody>
      <dsp:txXfrm>
        <a:off x="1245890" y="3644316"/>
        <a:ext cx="5110705" cy="1452131"/>
      </dsp:txXfrm>
    </dsp:sp>
    <dsp:sp modelId="{0CF97E9B-1DF7-4472-802B-F07588D6240B}">
      <dsp:nvSpPr>
        <dsp:cNvPr id="0" name=""/>
        <dsp:cNvSpPr/>
      </dsp:nvSpPr>
      <dsp:spPr>
        <a:xfrm>
          <a:off x="5801417" y="1169719"/>
          <a:ext cx="1002617" cy="10026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027006" y="1169719"/>
        <a:ext cx="551439" cy="754469"/>
      </dsp:txXfrm>
    </dsp:sp>
    <dsp:sp modelId="{D3148BD1-F439-44B2-BA81-985A81118312}">
      <dsp:nvSpPr>
        <dsp:cNvPr id="0" name=""/>
        <dsp:cNvSpPr/>
      </dsp:nvSpPr>
      <dsp:spPr>
        <a:xfrm>
          <a:off x="6401773" y="2959005"/>
          <a:ext cx="1002617" cy="10026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627362" y="2959005"/>
        <a:ext cx="551439" cy="754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9457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603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39904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666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631886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344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406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316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888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919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52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839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1559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8014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003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6690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9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ransition spd="slow" advClick="0" advTm="0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3849" y="-1"/>
            <a:ext cx="7210269" cy="2245677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ar-SA" dirty="0" smtClean="0">
                <a:solidFill>
                  <a:srgbClr val="002060"/>
                </a:solidFill>
              </a:rPr>
              <a:t>اهلاً سهلاً</a:t>
            </a:r>
            <a:br>
              <a:rPr lang="ar-SA" dirty="0" smtClean="0">
                <a:solidFill>
                  <a:srgbClr val="002060"/>
                </a:solidFill>
              </a:rPr>
            </a:br>
            <a:r>
              <a:rPr lang="ar-SA" dirty="0" smtClean="0">
                <a:solidFill>
                  <a:srgbClr val="002060"/>
                </a:solidFill>
              </a:rPr>
              <a:t>السلام عليكم ورحمة الله وبركاته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8918" y="2245677"/>
            <a:ext cx="7315200" cy="1396683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ar-SA" sz="4400" dirty="0" smtClean="0">
                <a:solidFill>
                  <a:srgbClr val="0070C0"/>
                </a:solidFill>
              </a:rPr>
              <a:t>مرحباً لكم لحضوركم فى هذا الصف </a:t>
            </a:r>
          </a:p>
          <a:p>
            <a:pPr algn="ctr"/>
            <a:r>
              <a:rPr lang="ar-SA" sz="4400" dirty="0" smtClean="0">
                <a:solidFill>
                  <a:srgbClr val="0070C0"/>
                </a:solidFill>
              </a:rPr>
              <a:t>يا ايها الطلاب !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2360"/>
            <a:ext cx="12192000" cy="3368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434" y="118110"/>
            <a:ext cx="3143250" cy="3524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1533" cy="361263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03820590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418618" cy="119149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7200" dirty="0" smtClean="0">
                <a:solidFill>
                  <a:schemeClr val="tx1"/>
                </a:solidFill>
                <a:latin typeface="NikoshBAN" pitchFamily="2" charset="0"/>
              </a:rPr>
              <a:t>الغرض :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ar-SA" sz="7200" dirty="0" smtClean="0">
                <a:solidFill>
                  <a:schemeClr val="tx1"/>
                </a:solidFill>
                <a:latin typeface="NikoshBAN" pitchFamily="2" charset="0"/>
              </a:rPr>
              <a:t> 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7636"/>
            <a:ext cx="11929203" cy="554542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3600" dirty="0" smtClean="0">
                <a:solidFill>
                  <a:schemeClr val="tx1"/>
                </a:solidFill>
                <a:latin typeface="NikoshBAN" pitchFamily="2" charset="0"/>
              </a:rPr>
              <a:t>تعرف كيفية الوضع صحيحا وصيانة الذهن عن الخطأ اللفظ فى كلام العرب –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r">
              <a:buNone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নির্ভুলভাবে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ar-SA" sz="3600" dirty="0" smtClean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32" y="4107305"/>
            <a:ext cx="6337872" cy="2563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5" y="3372787"/>
            <a:ext cx="5102825" cy="32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510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09" y="0"/>
            <a:ext cx="10238509" cy="1325563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rgbClr val="0070C0"/>
                </a:solidFill>
                <a:latin typeface="NikoshBAN" pitchFamily="2" charset="0"/>
              </a:rPr>
              <a:t>العمل المفرد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859" y="1259174"/>
            <a:ext cx="11762281" cy="539645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5400" dirty="0" smtClean="0">
                <a:latin typeface="NikoshBAN" pitchFamily="2" charset="0"/>
              </a:rPr>
              <a:t>ما افعال المتصرفة ؟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রূপান্তরশীল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1" y="2773179"/>
            <a:ext cx="5531370" cy="3882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59" y="2773180"/>
            <a:ext cx="6081009" cy="38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1143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45" y="0"/>
            <a:ext cx="10349346" cy="132556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  <a:latin typeface="NikoshBAN" pitchFamily="2" charset="0"/>
              </a:rPr>
              <a:t>العمل الزوج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30949"/>
            <a:ext cx="12192000" cy="5032374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ছরফ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كم قسما للصرف ؟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849" y="2383436"/>
            <a:ext cx="5716248" cy="4474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3" y="2383436"/>
            <a:ext cx="5651293" cy="447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397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0723418" cy="1325563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  <a:latin typeface="NikoshBAN" pitchFamily="2" charset="0"/>
              </a:rPr>
              <a:t>العمل الاجتماع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4144"/>
            <a:ext cx="12191999" cy="5553856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800" dirty="0" smtClean="0">
                <a:solidFill>
                  <a:schemeClr val="tx1"/>
                </a:solidFill>
                <a:latin typeface="NikoshBAN" pitchFamily="2" charset="0"/>
              </a:rPr>
              <a:t>تباحثوا فى موضوع الصرف وغرضه ؟ 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ছরফের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।)</a:t>
            </a:r>
            <a:r>
              <a:rPr lang="ar-SA" sz="4800" dirty="0" smtClean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 smtClean="0">
                <a:solidFill>
                  <a:schemeClr val="tx1"/>
                </a:solidFill>
                <a:latin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84" y="2858294"/>
            <a:ext cx="5156616" cy="37673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7" y="2858294"/>
            <a:ext cx="5522627" cy="383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179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6" y="1"/>
            <a:ext cx="10529454" cy="124418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  <a:latin typeface="NikoshBAN" pitchFamily="2" charset="0"/>
              </a:rPr>
              <a:t>خلاصة الدرس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সারসংক্ষেপ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44185"/>
            <a:ext cx="11092720" cy="561381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7200" dirty="0" smtClean="0">
                <a:solidFill>
                  <a:schemeClr val="tx1"/>
                </a:solidFill>
              </a:rPr>
              <a:t>1- ذكرت فيه عرف الصرف – </a:t>
            </a:r>
          </a:p>
          <a:p>
            <a:pPr marL="0" indent="0" algn="r">
              <a:buNone/>
            </a:pPr>
            <a:r>
              <a:rPr lang="ar-SA" sz="7200" dirty="0" smtClean="0">
                <a:solidFill>
                  <a:schemeClr val="tx1"/>
                </a:solidFill>
              </a:rPr>
              <a:t>2- ذكرت فيه موضوع الصرف – </a:t>
            </a:r>
          </a:p>
          <a:p>
            <a:pPr marL="0" indent="0" algn="r">
              <a:buNone/>
            </a:pPr>
            <a:r>
              <a:rPr lang="ar-SA" sz="7200" dirty="0" smtClean="0">
                <a:solidFill>
                  <a:schemeClr val="tx1"/>
                </a:solidFill>
              </a:rPr>
              <a:t>3- ذكرت فيه غرض الصرف – </a:t>
            </a:r>
          </a:p>
          <a:p>
            <a:pPr marL="0" indent="0" algn="r">
              <a:buNone/>
            </a:pPr>
            <a:r>
              <a:rPr lang="ar-SA" sz="7200" dirty="0" smtClean="0">
                <a:solidFill>
                  <a:schemeClr val="tx1"/>
                </a:solidFill>
              </a:rPr>
              <a:t>4- ذكرت فيه قسم الصرف - 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3629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5" y="0"/>
            <a:ext cx="10390910" cy="1184223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tx1"/>
                </a:solidFill>
                <a:latin typeface="NikoshBAN" pitchFamily="2" charset="0"/>
              </a:rPr>
              <a:t>اختبارالدرس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4223"/>
            <a:ext cx="12192000" cy="5673777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1- ما معنى الصرف ؟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2- ما هو موضوع الصرف ؟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3- ما هو غرض الصرف ؟   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3612630"/>
            <a:ext cx="11651673" cy="324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928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6" y="1"/>
            <a:ext cx="10432472" cy="1495816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ar-SA" sz="8000" dirty="0" smtClean="0">
                <a:solidFill>
                  <a:srgbClr val="0070C0"/>
                </a:solidFill>
                <a:latin typeface="NikoshBAN" pitchFamily="2" charset="0"/>
              </a:rPr>
              <a:t>الواجب المنزلى</a:t>
            </a:r>
            <a:r>
              <a:rPr lang="en-US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3987"/>
            <a:ext cx="12192000" cy="5314013"/>
          </a:xfrm>
          <a:solidFill>
            <a:srgbClr val="00B0F0"/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8000" dirty="0" smtClean="0">
                <a:solidFill>
                  <a:srgbClr val="FF0000"/>
                </a:solidFill>
              </a:rPr>
              <a:t> بين تقسيم الصرف – والمتصرفة – </a:t>
            </a:r>
          </a:p>
          <a:p>
            <a:pPr marL="0" indent="0" algn="r">
              <a:buNone/>
            </a:pPr>
            <a:r>
              <a:rPr lang="ar-SA" sz="8000" dirty="0" smtClean="0">
                <a:solidFill>
                  <a:srgbClr val="FF0000"/>
                </a:solidFill>
              </a:rPr>
              <a:t>اكتب المثل من المتصرفة - 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689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9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ar-SA" sz="6000" smtClean="0">
                <a:solidFill>
                  <a:schemeClr val="tx1"/>
                </a:solidFill>
                <a:latin typeface="NikoshBAN" pitchFamily="2" charset="0"/>
              </a:rPr>
              <a:t>شُكْرًا تَفَضَّلْ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38" y="1707356"/>
            <a:ext cx="7017361" cy="51506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08880"/>
            <a:ext cx="5201587" cy="5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2029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55" y="0"/>
            <a:ext cx="8368145" cy="1753849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6000" dirty="0" smtClean="0">
                <a:solidFill>
                  <a:schemeClr val="bg1"/>
                </a:solidFill>
                <a:latin typeface="NikoshBAN" pitchFamily="2" charset="0"/>
              </a:rPr>
              <a:t>التعريف الاستاذ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পরিচিতিঃ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78882" y="500495"/>
            <a:ext cx="4003963" cy="3002972"/>
          </a:xfrm>
        </p:spPr>
      </p:pic>
      <p:sp>
        <p:nvSpPr>
          <p:cNvPr id="5" name="Rectangle 4"/>
          <p:cNvSpPr/>
          <p:nvPr/>
        </p:nvSpPr>
        <p:spPr>
          <a:xfrm>
            <a:off x="0" y="1783830"/>
            <a:ext cx="8889167" cy="50741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4800" dirty="0" smtClean="0">
                <a:solidFill>
                  <a:schemeClr val="tx1"/>
                </a:solidFill>
              </a:rPr>
              <a:t>   الاسم: محمد: توحيد الرحمان</a:t>
            </a: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الدرجة:  مصاحب مولووى </a:t>
            </a:r>
            <a:endParaRPr lang="ar-SA" sz="4800" dirty="0">
              <a:solidFill>
                <a:schemeClr val="tx1"/>
              </a:solidFill>
            </a:endParaRP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المدرسة:  نوغاون </a:t>
            </a:r>
            <a:r>
              <a:rPr lang="ar-SA" sz="4800" dirty="0">
                <a:solidFill>
                  <a:schemeClr val="tx1"/>
                </a:solidFill>
              </a:rPr>
              <a:t>ر</a:t>
            </a:r>
            <a:r>
              <a:rPr lang="ar-SA" sz="4800" dirty="0" smtClean="0">
                <a:solidFill>
                  <a:schemeClr val="tx1"/>
                </a:solidFill>
              </a:rPr>
              <a:t>اشدية فاضل مدرسة </a:t>
            </a: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       العنوان:  مطلب دكهين</a:t>
            </a:r>
            <a:r>
              <a:rPr lang="ar-SA" sz="4800" smtClean="0">
                <a:solidFill>
                  <a:schemeClr val="tx1"/>
                </a:solidFill>
              </a:rPr>
              <a:t>, ساندفور </a:t>
            </a:r>
            <a:r>
              <a:rPr lang="ar-SA" sz="4800" dirty="0" smtClean="0">
                <a:solidFill>
                  <a:schemeClr val="tx1"/>
                </a:solidFill>
              </a:rPr>
              <a:t>– </a:t>
            </a: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01735113047 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4114800"/>
            <a:ext cx="3352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509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04265" y="659108"/>
            <a:ext cx="4327764" cy="3245823"/>
          </a:xfrm>
        </p:spPr>
      </p:pic>
      <p:sp>
        <p:nvSpPr>
          <p:cNvPr id="5" name="Rectangle 4"/>
          <p:cNvSpPr/>
          <p:nvPr/>
        </p:nvSpPr>
        <p:spPr>
          <a:xfrm>
            <a:off x="0" y="142915"/>
            <a:ext cx="8379502" cy="1461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chemeClr val="tx1"/>
                </a:solidFill>
                <a:latin typeface="NikoshBAN" pitchFamily="2" charset="0"/>
              </a:rPr>
              <a:t>معرفة</a:t>
            </a:r>
            <a:r>
              <a:rPr lang="ar-SA" sz="6000" dirty="0" smtClean="0">
                <a:solidFill>
                  <a:srgbClr val="FF0000"/>
                </a:solidFill>
                <a:latin typeface="NikoshBAN" pitchFamily="2" charset="0"/>
              </a:rPr>
              <a:t> </a:t>
            </a:r>
            <a:r>
              <a:rPr lang="ar-SA" sz="6000" dirty="0" smtClean="0">
                <a:solidFill>
                  <a:schemeClr val="tx1"/>
                </a:solidFill>
                <a:latin typeface="NikoshBAN" pitchFamily="2" charset="0"/>
              </a:rPr>
              <a:t>الدرس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84843445"/>
              </p:ext>
            </p:extLst>
          </p:nvPr>
        </p:nvGraphicFramePr>
        <p:xfrm>
          <a:off x="314794" y="1558977"/>
          <a:ext cx="8004747" cy="5141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02" y="4648668"/>
            <a:ext cx="3552667" cy="218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962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538" y="610550"/>
            <a:ext cx="3333750" cy="169793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24" y="88626"/>
            <a:ext cx="4286250" cy="22198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2" y="69030"/>
            <a:ext cx="3475687" cy="22394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2638270"/>
            <a:ext cx="11679382" cy="421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134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4" y="1"/>
            <a:ext cx="10861963" cy="1723868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6600" dirty="0" smtClean="0">
                <a:solidFill>
                  <a:schemeClr val="bg1"/>
                </a:solidFill>
                <a:latin typeface="NikoshBAN" pitchFamily="2" charset="0"/>
              </a:rPr>
              <a:t>تقديم القراة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</a:rPr>
              <a:t> -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38859"/>
            <a:ext cx="12192000" cy="545642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7200" dirty="0" smtClean="0">
                <a:solidFill>
                  <a:schemeClr val="bg1"/>
                </a:solidFill>
                <a:latin typeface="NikoshBAN" pitchFamily="2" charset="0"/>
              </a:rPr>
              <a:t>تعريف علم الصرف </a:t>
            </a:r>
          </a:p>
          <a:p>
            <a:pPr marL="0" indent="0" algn="ctr">
              <a:buNone/>
            </a:pP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ইলমে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ছরফের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ar-SA" sz="7200" dirty="0" smtClean="0">
                <a:solidFill>
                  <a:schemeClr val="bg1"/>
                </a:solidFill>
                <a:latin typeface="NikoshBAN" pitchFamily="2" charset="0"/>
              </a:rPr>
              <a:t>  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6254" y="3867462"/>
            <a:ext cx="11831781" cy="299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07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3" y="0"/>
            <a:ext cx="11928762" cy="1325563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6000" dirty="0" smtClean="0">
                <a:solidFill>
                  <a:schemeClr val="bg1"/>
                </a:solidFill>
                <a:latin typeface="NikoshBAN" pitchFamily="2" charset="0"/>
              </a:rPr>
              <a:t>ثمرة الدرس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51" y="1259174"/>
            <a:ext cx="11797259" cy="559882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5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পারবেঃ</a:t>
            </a:r>
            <a:r>
              <a:rPr lang="ar-SA" sz="5400" u="sng" dirty="0" smtClean="0">
                <a:solidFill>
                  <a:schemeClr val="tx1"/>
                </a:solidFill>
                <a:latin typeface="NikoshBAN" pitchFamily="2" charset="0"/>
              </a:rPr>
              <a:t> </a:t>
            </a:r>
            <a:endParaRPr lang="ar-SA" sz="4000" u="sng" dirty="0">
              <a:solidFill>
                <a:schemeClr val="tx1"/>
              </a:solidFill>
              <a:latin typeface="NikoshBAN" pitchFamily="2" charset="0"/>
            </a:endParaRP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(1) ما هو اسم الصرف ؟ 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(2) يقول الطلاب فى كم قسما له – 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(3) يشرح الطلاب بهذا الدرس فى افعال المتصرفة – 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(4) ويقول الطلاب بهذا الدرس فى افعال الجامدة – 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(5) ويفرق الطلاب بهذا الدرس فى الكلمة العربية  -  </a:t>
            </a:r>
            <a:endParaRPr lang="ar-SA" sz="5400" dirty="0" smtClean="0">
              <a:solidFill>
                <a:schemeClr val="tx1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07519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37" y="1"/>
            <a:ext cx="9809018" cy="1690688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algn="ctr"/>
            <a:r>
              <a:rPr lang="ar-SA" sz="7200" dirty="0" smtClean="0">
                <a:solidFill>
                  <a:srgbClr val="0070C0"/>
                </a:solidFill>
                <a:latin typeface="NikoshBAN" pitchFamily="2" charset="0"/>
              </a:rPr>
              <a:t>استحضار الدرس 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573" y="0"/>
            <a:ext cx="1969427" cy="17538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272" y="1762440"/>
            <a:ext cx="4891728" cy="5095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2355" y="660088"/>
            <a:ext cx="5095559" cy="730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641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623964" cy="1375920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4800" dirty="0" smtClean="0">
                <a:solidFill>
                  <a:schemeClr val="bg1"/>
                </a:solidFill>
              </a:rPr>
              <a:t>هو علم يبحث فيه عن تحويل الكلمات الى صور مختلفة بحسب المعنى المقصود -  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35880"/>
            <a:ext cx="12191999" cy="542212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3657600" lvl="8" indent="0">
              <a:spcBef>
                <a:spcPts val="0"/>
              </a:spcBef>
              <a:buNone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বিদ্যা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করিলে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রূপে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ব্যাকরণ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657600" lvl="8" indent="0">
              <a:spcBef>
                <a:spcPts val="0"/>
              </a:spcBef>
              <a:buNone/>
            </a:pPr>
            <a:r>
              <a:rPr lang="en-US" sz="4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বিদ্যা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করিলে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ইলমে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ছরফ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ar-SA" sz="4800" dirty="0" smtClean="0">
              <a:latin typeface="NikoshBAN" pitchFamily="2" charset="0"/>
            </a:endParaRPr>
          </a:p>
          <a:p>
            <a:pPr marL="3657600" lvl="8" indent="0" algn="r">
              <a:spcBef>
                <a:spcPts val="0"/>
              </a:spcBef>
              <a:buNone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0899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5" y="0"/>
            <a:ext cx="10709564" cy="1325563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ar-SA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الموضوع 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485" y="1304144"/>
            <a:ext cx="11458732" cy="5381468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রূপান্তরশীল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ar-SA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الكلمات العربية  المتصرفة 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371" y="2571749"/>
            <a:ext cx="6330846" cy="4113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5" y="2571749"/>
            <a:ext cx="4948004" cy="411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115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490</TotalTime>
  <Words>354</Words>
  <Application>Microsoft Office PowerPoint</Application>
  <PresentationFormat>Custom</PresentationFormat>
  <Paragraphs>52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Facet</vt:lpstr>
      <vt:lpstr>اهلاً سهلاً السلام عليكم ورحمة الله وبركاته </vt:lpstr>
      <vt:lpstr>التعريف الاستاذ শিক্ষক পরিচিতিঃ</vt:lpstr>
      <vt:lpstr>PowerPoint Presentation</vt:lpstr>
      <vt:lpstr>PowerPoint Presentation</vt:lpstr>
      <vt:lpstr>تقديم القراة - পাঠ শিরোনাম</vt:lpstr>
      <vt:lpstr>ثمرة الدرس (শিখন ফল)</vt:lpstr>
      <vt:lpstr>استحضار الدرس (পাঠ উপস্থাপন)</vt:lpstr>
      <vt:lpstr>هو علم يبحث فيه عن تحويل الكلمات الى صور مختلفة بحسب المعنى المقصود -  </vt:lpstr>
      <vt:lpstr>আলোচ্য বিষয়ঃالموضوع </vt:lpstr>
      <vt:lpstr>الغرض : (উদ্দেশ্য) </vt:lpstr>
      <vt:lpstr>العمل المفرد (একক কাজ)</vt:lpstr>
      <vt:lpstr>العمل الزوج (জোড়ায় কাজ)</vt:lpstr>
      <vt:lpstr>العمل الاجتماع (দলীয় কাজ)</vt:lpstr>
      <vt:lpstr>خلاصة الدرس (সারসংক্ষেপ)</vt:lpstr>
      <vt:lpstr>اختبارالدرس (পাঠ মূল্যায়ন)</vt:lpstr>
      <vt:lpstr>الواجب المنزلى (বাড়ির কাজ)</vt:lpstr>
      <vt:lpstr>شُكْرًا تَفَضَّلْ  (ধন্যবাদ, আবার দেখা হবে)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اهلا</dc:title>
  <dc:creator>hp</dc:creator>
  <cp:lastModifiedBy>Windows User</cp:lastModifiedBy>
  <cp:revision>222</cp:revision>
  <dcterms:created xsi:type="dcterms:W3CDTF">2016-06-03T04:25:56Z</dcterms:created>
  <dcterms:modified xsi:type="dcterms:W3CDTF">2021-04-14T01:59:59Z</dcterms:modified>
</cp:coreProperties>
</file>