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71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756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0B279-B2BC-406F-8322-4D786E4AB64B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B07AB-1704-4B50-9072-631F59B3B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500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B07AB-1704-4B50-9072-631F59B3B2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356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B07AB-1704-4B50-9072-631F59B3B29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666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050103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32424"/>
      </p:ext>
    </p:extLst>
  </p:cSld>
  <p:clrMapOvr>
    <a:masterClrMapping/>
  </p:clrMapOvr>
  <p:transition spd="slow" advClick="0" advTm="2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9495953"/>
      </p:ext>
    </p:extLst>
  </p:cSld>
  <p:clrMapOvr>
    <a:masterClrMapping/>
  </p:clrMapOvr>
  <p:transition spd="slow" advClick="0" advTm="2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41439"/>
      </p:ext>
    </p:extLst>
  </p:cSld>
  <p:clrMapOvr>
    <a:masterClrMapping/>
  </p:clrMapOvr>
  <p:transition spd="slow" advClick="0" advTm="2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5265111"/>
      </p:ext>
    </p:extLst>
  </p:cSld>
  <p:clrMapOvr>
    <a:masterClrMapping/>
  </p:clrMapOvr>
  <p:transition spd="slow" advClick="0" advTm="2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635902"/>
      </p:ext>
    </p:extLst>
  </p:cSld>
  <p:clrMapOvr>
    <a:masterClrMapping/>
  </p:clrMapOvr>
  <p:transition spd="slow" advClick="0" advTm="2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223069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70502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514198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67772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685199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165548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85424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046800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37117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55390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937A-3848-4EC0-A6AF-7181D5E11A9B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22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slow" advClick="0" advTm="2000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963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5671" y="382199"/>
            <a:ext cx="6885710" cy="3509963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ar-SA" sz="8000" dirty="0" smtClean="0">
                <a:solidFill>
                  <a:srgbClr val="FF0000"/>
                </a:solidFill>
              </a:rPr>
              <a:t>اَهْلاًوَسَهْلً</a:t>
            </a:r>
            <a:r>
              <a:rPr lang="ar-SA" sz="8000" dirty="0" smtClean="0">
                <a:solidFill>
                  <a:srgbClr val="0070C0"/>
                </a:solidFill>
              </a:rPr>
              <a:t>ا</a:t>
            </a:r>
            <a:r>
              <a:rPr lang="ar-SA" sz="6600" dirty="0" smtClean="0">
                <a:solidFill>
                  <a:srgbClr val="0070C0"/>
                </a:solidFill>
              </a:rPr>
              <a:t/>
            </a:r>
            <a:br>
              <a:rPr lang="ar-SA" sz="6600" dirty="0" smtClean="0">
                <a:solidFill>
                  <a:srgbClr val="0070C0"/>
                </a:solidFill>
              </a:rPr>
            </a:br>
            <a:r>
              <a:rPr lang="ar-SA" sz="4000" dirty="0" smtClean="0">
                <a:solidFill>
                  <a:schemeClr val="tx1"/>
                </a:solidFill>
              </a:rPr>
              <a:t>السلام عليكم ورحمة الله وبركاته </a:t>
            </a:r>
            <a:r>
              <a:rPr lang="ar-SA" sz="6000" dirty="0" smtClean="0">
                <a:solidFill>
                  <a:schemeClr val="tx1"/>
                </a:solidFill>
              </a:rPr>
              <a:t> </a:t>
            </a:r>
            <a:r>
              <a:rPr lang="ar-SA" sz="4000" dirty="0" smtClean="0">
                <a:solidFill>
                  <a:schemeClr val="tx1"/>
                </a:solidFill>
              </a:rPr>
              <a:t/>
            </a:r>
            <a:br>
              <a:rPr lang="ar-SA" sz="4000" dirty="0" smtClean="0">
                <a:solidFill>
                  <a:schemeClr val="tx1"/>
                </a:solidFill>
              </a:rPr>
            </a:br>
            <a:r>
              <a:rPr lang="ar-SA" sz="4000" dirty="0" smtClean="0">
                <a:solidFill>
                  <a:srgbClr val="FF0000"/>
                </a:solidFill>
              </a:rPr>
              <a:t>مَرْحَباً لَّكُمْ يَااَيُّهَا الطُّلاَبُ</a:t>
            </a:r>
            <a:r>
              <a:rPr lang="ar-SA" sz="4000" dirty="0" smtClean="0">
                <a:solidFill>
                  <a:schemeClr val="tx1"/>
                </a:solidFill>
              </a:rPr>
              <a:t> !</a:t>
            </a:r>
            <a:br>
              <a:rPr lang="ar-SA" sz="4000" dirty="0" smtClean="0">
                <a:solidFill>
                  <a:schemeClr val="tx1"/>
                </a:solidFill>
              </a:rPr>
            </a:br>
            <a:r>
              <a:rPr lang="ar-SA" sz="4000" dirty="0">
                <a:solidFill>
                  <a:schemeClr val="tx1"/>
                </a:solidFill>
              </a:rPr>
              <a:t>لِحُضُوْرِكُمُ الْيَوْمَ فِىْ هذَا الصَّفِّ </a:t>
            </a:r>
            <a:r>
              <a:rPr lang="ar-SA" sz="4000" dirty="0" smtClean="0">
                <a:solidFill>
                  <a:srgbClr val="0070C0"/>
                </a:solidFill>
              </a:rPr>
              <a:t>-</a:t>
            </a:r>
            <a:endParaRPr lang="en-US" sz="400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02" y="134912"/>
            <a:ext cx="2308485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610" y="5606322"/>
            <a:ext cx="5201587" cy="151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660483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5" y="0"/>
            <a:ext cx="9199417" cy="1325563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ar-SA" sz="8000" dirty="0" smtClean="0">
                <a:solidFill>
                  <a:schemeClr val="tx1"/>
                </a:solidFill>
                <a:latin typeface="NikoshBAN" pitchFamily="2" charset="0"/>
              </a:rPr>
              <a:t>اَلْعَمَلُ الْمُفْرَدُ</a:t>
            </a:r>
            <a:r>
              <a:rPr lang="en-US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8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9116"/>
            <a:ext cx="12192000" cy="5508884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8000" dirty="0" smtClean="0">
                <a:solidFill>
                  <a:schemeClr val="bg1"/>
                </a:solidFill>
              </a:rPr>
              <a:t>اخرجوا ما معنى الكلمة ؟</a:t>
            </a:r>
            <a:endParaRPr lang="en-US" sz="8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9817"/>
            <a:ext cx="12192000" cy="430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274654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" y="0"/>
            <a:ext cx="9242367" cy="1325563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ar-SA" sz="8000" dirty="0" smtClean="0">
                <a:solidFill>
                  <a:schemeClr val="bg1"/>
                </a:solidFill>
                <a:latin typeface="NikoshBAN" pitchFamily="2" charset="0"/>
              </a:rPr>
              <a:t>اَلْعَمَلُ الْمُثَنَّى</a:t>
            </a:r>
            <a:r>
              <a:rPr lang="en-US" sz="8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8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8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8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9116"/>
            <a:ext cx="12192000" cy="5508884"/>
          </a:xfrm>
          <a:solidFill>
            <a:srgbClr val="7030A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8000" dirty="0" smtClean="0">
                <a:solidFill>
                  <a:schemeClr val="bg1"/>
                </a:solidFill>
              </a:rPr>
              <a:t>ما هى الكلمة ؟</a:t>
            </a:r>
            <a:endParaRPr lang="en-US" sz="8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5" y="2453640"/>
            <a:ext cx="11776363" cy="440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537837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" y="0"/>
            <a:ext cx="9228513" cy="1325563"/>
          </a:xfrm>
          <a:solidFill>
            <a:srgbClr val="7030A0"/>
          </a:solidFill>
        </p:spPr>
        <p:txBody>
          <a:bodyPr>
            <a:noAutofit/>
          </a:bodyPr>
          <a:lstStyle/>
          <a:p>
            <a:pPr algn="ctr"/>
            <a:r>
              <a:rPr lang="ar-SA" sz="8000" dirty="0" smtClean="0">
                <a:solidFill>
                  <a:schemeClr val="bg1"/>
                </a:solidFill>
                <a:latin typeface="NikoshBAN" pitchFamily="2" charset="0"/>
              </a:rPr>
              <a:t>اَلْعَمَلُ الْاِجْتِمَاعِ</a:t>
            </a:r>
            <a:r>
              <a:rPr lang="en-US" sz="8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8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8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8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6360"/>
            <a:ext cx="12192000" cy="550164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8000" dirty="0" smtClean="0">
                <a:solidFill>
                  <a:schemeClr val="bg1"/>
                </a:solidFill>
              </a:rPr>
              <a:t>استخرجو تقسيم الكلمة وما هى ؟</a:t>
            </a:r>
            <a:endParaRPr lang="en-US" sz="8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4" y="2621280"/>
            <a:ext cx="11665527" cy="423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27637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673" y="0"/>
            <a:ext cx="9144000" cy="1325563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ar-SA" sz="8000" dirty="0" smtClean="0">
                <a:solidFill>
                  <a:srgbClr val="FF0000"/>
                </a:solidFill>
                <a:latin typeface="NikoshBAN" pitchFamily="2" charset="0"/>
              </a:rPr>
              <a:t>اَخِيْرُ الدَّرْسِ</a:t>
            </a:r>
            <a:r>
              <a:rPr lang="en-US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8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সংক্ষেপ</a:t>
            </a:r>
            <a:r>
              <a:rPr lang="en-US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34126"/>
            <a:ext cx="12192000" cy="5523874"/>
          </a:xfrm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sz="6600" dirty="0" smtClean="0">
                <a:solidFill>
                  <a:schemeClr val="bg1"/>
                </a:solidFill>
              </a:rPr>
              <a:t> 1- بينت فيها فى معنى الكلمة -   </a:t>
            </a:r>
          </a:p>
          <a:p>
            <a:pPr marL="0" indent="0" algn="r">
              <a:buNone/>
            </a:pPr>
            <a:r>
              <a:rPr lang="ar-SA" sz="6600" dirty="0" smtClean="0">
                <a:solidFill>
                  <a:schemeClr val="bg1"/>
                </a:solidFill>
              </a:rPr>
              <a:t>2- </a:t>
            </a:r>
            <a:r>
              <a:rPr lang="ar-SA" sz="6600" dirty="0">
                <a:solidFill>
                  <a:schemeClr val="bg1"/>
                </a:solidFill>
              </a:rPr>
              <a:t>بينت </a:t>
            </a:r>
            <a:r>
              <a:rPr lang="ar-SA" sz="6600" dirty="0" smtClean="0">
                <a:solidFill>
                  <a:schemeClr val="bg1"/>
                </a:solidFill>
              </a:rPr>
              <a:t>فيها فى تقسيم الكلمة -   </a:t>
            </a:r>
          </a:p>
          <a:p>
            <a:pPr marL="0" indent="0" algn="r">
              <a:buNone/>
            </a:pPr>
            <a:r>
              <a:rPr lang="ar-SA" sz="6600" dirty="0">
                <a:solidFill>
                  <a:schemeClr val="bg1"/>
                </a:solidFill>
              </a:rPr>
              <a:t>3- بينت فيها </a:t>
            </a:r>
            <a:r>
              <a:rPr lang="ar-SA" sz="6600" dirty="0" smtClean="0">
                <a:solidFill>
                  <a:schemeClr val="bg1"/>
                </a:solidFill>
              </a:rPr>
              <a:t>فى مثل الكلمة -  </a:t>
            </a:r>
          </a:p>
        </p:txBody>
      </p:sp>
    </p:spTree>
    <p:extLst>
      <p:ext uri="{BB962C8B-B14F-4D97-AF65-F5344CB8AC3E}">
        <p14:creationId xmlns:p14="http://schemas.microsoft.com/office/powerpoint/2010/main" val="4022055981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6" y="0"/>
            <a:ext cx="9254837" cy="1325563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7200" dirty="0" smtClean="0">
                <a:solidFill>
                  <a:schemeClr val="bg1"/>
                </a:solidFill>
                <a:latin typeface="NikoshBAN" pitchFamily="2" charset="0"/>
              </a:rPr>
              <a:t>اَلْاِمْتِحَانُ الدَّرْسِ</a:t>
            </a:r>
            <a:r>
              <a:rPr lang="en-US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7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7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64106"/>
            <a:ext cx="12192000" cy="5493894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sz="7200" dirty="0" smtClean="0"/>
              <a:t>1- بين معنى الكلمة ؟ </a:t>
            </a:r>
          </a:p>
          <a:p>
            <a:pPr marL="0" indent="0" algn="r">
              <a:buNone/>
            </a:pPr>
            <a:r>
              <a:rPr lang="ar-SA" sz="7200" dirty="0" smtClean="0"/>
              <a:t>2- بين تعريف الكلمة اصطلاحا ؟ </a:t>
            </a:r>
          </a:p>
          <a:p>
            <a:pPr marL="0" indent="0" algn="r">
              <a:buNone/>
            </a:pPr>
            <a:r>
              <a:rPr lang="ar-SA" sz="7200" dirty="0" smtClean="0"/>
              <a:t>3- بين اقسام الكلمة من الصرف ؟ 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219470772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09" y="0"/>
            <a:ext cx="9102436" cy="1325563"/>
          </a:xfr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7200" dirty="0" smtClean="0">
                <a:solidFill>
                  <a:schemeClr val="bg1"/>
                </a:solidFill>
                <a:latin typeface="NikoshBAN" pitchFamily="2" charset="0"/>
              </a:rPr>
              <a:t>اَلْوَاجِبُ الْمَنْزِلِىْ</a:t>
            </a:r>
            <a:r>
              <a:rPr lang="en-US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7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7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09076"/>
            <a:ext cx="12142033" cy="5448924"/>
          </a:xfrm>
          <a:solidFill>
            <a:srgbClr val="FF0000"/>
          </a:solidFill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sz="4400" dirty="0" smtClean="0">
                <a:solidFill>
                  <a:srgbClr val="00B0F0"/>
                </a:solidFill>
                <a:latin typeface="NikoshBAN" pitchFamily="2" charset="0"/>
              </a:rPr>
              <a:t>استخرجوا الاسم , الفعل , الحرف من العبارة التالية : </a:t>
            </a:r>
          </a:p>
          <a:p>
            <a:pPr marL="0" indent="0" algn="r">
              <a:buNone/>
            </a:pPr>
            <a:r>
              <a:rPr lang="en-US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ইবারাত</a:t>
            </a:r>
            <a:r>
              <a:rPr lang="en-US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ইসম</a:t>
            </a:r>
            <a:r>
              <a:rPr lang="en-US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ফেল</a:t>
            </a:r>
            <a:r>
              <a:rPr lang="en-US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হরফ</a:t>
            </a:r>
            <a:r>
              <a:rPr lang="en-US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ar-SA" sz="4400" dirty="0" smtClean="0">
              <a:solidFill>
                <a:srgbClr val="00B0F0"/>
              </a:solidFill>
              <a:latin typeface="NikoshBAN" pitchFamily="2" charset="0"/>
            </a:endParaRPr>
          </a:p>
          <a:p>
            <a:pPr marL="0" indent="0" algn="r">
              <a:buNone/>
            </a:pPr>
            <a:r>
              <a:rPr lang="ar-SA" sz="4400" dirty="0" smtClean="0">
                <a:solidFill>
                  <a:srgbClr val="00B0F0"/>
                </a:solidFill>
                <a:latin typeface="NikoshBAN" pitchFamily="2" charset="0"/>
              </a:rPr>
              <a:t>كانت اسماء بنت ابى بكر رضى الله تعالى عنهما فى البيت وقت الظهر وكانت معها اختها عائشة صديقة رضى الله تعالى عنه </a:t>
            </a:r>
            <a:r>
              <a:rPr lang="ar-SA" sz="4400" dirty="0" smtClean="0">
                <a:solidFill>
                  <a:srgbClr val="00B0F0"/>
                </a:solidFill>
                <a:latin typeface="NikoshBAN" pitchFamily="2" charset="0"/>
              </a:rPr>
              <a:t>–</a:t>
            </a:r>
          </a:p>
          <a:p>
            <a:pPr marL="0" indent="0" algn="r">
              <a:buNone/>
            </a:pPr>
            <a:r>
              <a:rPr lang="ar-SA" sz="4400" dirty="0" smtClean="0">
                <a:solidFill>
                  <a:srgbClr val="00B0F0"/>
                </a:solidFill>
                <a:latin typeface="NikoshBAN" pitchFamily="2" charset="0"/>
              </a:rPr>
              <a:t>الاسلام دين التوحيد – لااله الا الله محمد رسول الله صلى الله عليه وسلم - </a:t>
            </a:r>
            <a:r>
              <a:rPr lang="ar-SA" sz="4400" dirty="0" smtClean="0">
                <a:solidFill>
                  <a:srgbClr val="00B0F0"/>
                </a:solidFill>
                <a:latin typeface="NikoshBAN" pitchFamily="2" charset="0"/>
              </a:rPr>
              <a:t>  </a:t>
            </a:r>
            <a:endParaRPr lang="en-US" sz="4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012274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3188" y="-57150"/>
            <a:ext cx="7190360" cy="2275695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ar-SA" sz="7200" smtClean="0">
                <a:solidFill>
                  <a:srgbClr val="002060"/>
                </a:solidFill>
                <a:latin typeface="NikoshBAN" pitchFamily="2" charset="0"/>
              </a:rPr>
              <a:t>شُكْرًا وِدَاعًا</a:t>
            </a:r>
            <a:r>
              <a:rPr lang="ar-SA" sz="3200" dirty="0" smtClean="0">
                <a:solidFill>
                  <a:srgbClr val="002060"/>
                </a:solidFill>
                <a:latin typeface="NikoshBAN" pitchFamily="2" charset="0"/>
              </a:rPr>
              <a:t/>
            </a:r>
            <a:br>
              <a:rPr lang="ar-SA" sz="3200" dirty="0" smtClean="0">
                <a:solidFill>
                  <a:srgbClr val="002060"/>
                </a:solidFill>
                <a:latin typeface="NikoshBAN" pitchFamily="2" charset="0"/>
              </a:rPr>
            </a:br>
            <a:r>
              <a:rPr lang="en-US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7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---  </a:t>
            </a:r>
            <a:r>
              <a:rPr lang="en-US" sz="7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বিদায়</a:t>
            </a:r>
            <a:r>
              <a:rPr lang="en-US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ar-SA" sz="3200" dirty="0" smtClean="0">
                <a:solidFill>
                  <a:srgbClr val="FF0000"/>
                </a:solidFill>
                <a:latin typeface="NikoshBAN" pitchFamily="2" charset="0"/>
              </a:rPr>
              <a:t>فَرَغْتُ الدَّرْسَ لَلْيَوْمِ الْاَنِ مِنْ صَفِّكُمْ خَيْراً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638" y="134910"/>
            <a:ext cx="2101709" cy="204615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0" y="119922"/>
            <a:ext cx="2391110" cy="2068642"/>
          </a:xfrm>
          <a:prstGeom prst="rect">
            <a:avLst/>
          </a:prstGeom>
          <a:solidFill>
            <a:srgbClr val="92D050"/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48526"/>
            <a:ext cx="12192000" cy="466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719071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3258" y="1"/>
            <a:ext cx="6160957" cy="1289154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4800" dirty="0" smtClean="0">
                <a:solidFill>
                  <a:schemeClr val="bg1"/>
                </a:solidFill>
              </a:rPr>
              <a:t>اَلتَّعْرِيْفُ الْمُدَرِّسُ</a:t>
            </a:r>
            <a:br>
              <a:rPr lang="ar-SA" sz="4800" dirty="0" smtClean="0">
                <a:solidFill>
                  <a:schemeClr val="bg1"/>
                </a:solidFill>
              </a:rPr>
            </a:b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53087" y="352970"/>
            <a:ext cx="1564599" cy="1173449"/>
          </a:xfrm>
        </p:spPr>
      </p:pic>
      <p:sp>
        <p:nvSpPr>
          <p:cNvPr id="6" name="32-Point Star 5"/>
          <p:cNvSpPr/>
          <p:nvPr/>
        </p:nvSpPr>
        <p:spPr>
          <a:xfrm>
            <a:off x="4419601" y="1484027"/>
            <a:ext cx="6148464" cy="995938"/>
          </a:xfrm>
          <a:prstGeom prst="star32">
            <a:avLst>
              <a:gd name="adj" fmla="val 4276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 smtClean="0">
                <a:solidFill>
                  <a:schemeClr val="tx1"/>
                </a:solidFill>
              </a:rPr>
              <a:t>مُحَمَّدْ تَوْحِيْدُ الرَّحْمَانِ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8" name="32-Point Star 7"/>
          <p:cNvSpPr/>
          <p:nvPr/>
        </p:nvSpPr>
        <p:spPr>
          <a:xfrm>
            <a:off x="0" y="2302126"/>
            <a:ext cx="7358921" cy="1355474"/>
          </a:xfrm>
          <a:prstGeom prst="star32">
            <a:avLst>
              <a:gd name="adj" fmla="val 440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মৌলভী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ar-SA" sz="3200" dirty="0" smtClean="0">
                <a:solidFill>
                  <a:schemeClr val="tx1"/>
                </a:solidFill>
              </a:rPr>
              <a:t>نائب مولووى</a:t>
            </a:r>
            <a:r>
              <a:rPr lang="en-US" sz="3200" dirty="0" smtClean="0">
                <a:solidFill>
                  <a:schemeClr val="tx1"/>
                </a:solidFill>
              </a:rPr>
              <a:t>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32-Point Star 8"/>
          <p:cNvSpPr/>
          <p:nvPr/>
        </p:nvSpPr>
        <p:spPr>
          <a:xfrm>
            <a:off x="0" y="3762530"/>
            <a:ext cx="10303240" cy="1636783"/>
          </a:xfrm>
          <a:prstGeom prst="star32">
            <a:avLst>
              <a:gd name="adj" fmla="val 4438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 smtClean="0">
                <a:solidFill>
                  <a:srgbClr val="002060"/>
                </a:solidFill>
                <a:latin typeface="NikoshBAN" pitchFamily="2" charset="0"/>
              </a:rPr>
              <a:t>نوغاون راشدية فاضل مدرسة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নওগাঁও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রাশেদিয়া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ফাযিল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                                        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32-Point Star 9"/>
          <p:cNvSpPr/>
          <p:nvPr/>
        </p:nvSpPr>
        <p:spPr>
          <a:xfrm>
            <a:off x="5741233" y="5254172"/>
            <a:ext cx="6280878" cy="1603828"/>
          </a:xfrm>
          <a:prstGeom prst="star32">
            <a:avLst>
              <a:gd name="adj" fmla="val 3282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 smtClean="0">
                <a:latin typeface="NikoshBAN" pitchFamily="2" charset="0"/>
              </a:rPr>
              <a:t>مطلب دكّهين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মতলব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দক্ষিণ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12-Point Star 10"/>
          <p:cNvSpPr/>
          <p:nvPr/>
        </p:nvSpPr>
        <p:spPr>
          <a:xfrm>
            <a:off x="194874" y="5399314"/>
            <a:ext cx="4841583" cy="1458686"/>
          </a:xfrm>
          <a:prstGeom prst="star12">
            <a:avLst>
              <a:gd name="adj" fmla="val 40593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 smtClean="0">
                <a:solidFill>
                  <a:schemeClr val="tx1"/>
                </a:solidFill>
                <a:latin typeface="NikoshBAN" pitchFamily="2" charset="0"/>
              </a:rPr>
              <a:t>ساندفور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)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564381" y="3028013"/>
            <a:ext cx="3477718" cy="62958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01735113047</a:t>
            </a:r>
            <a:endParaRPr lang="en-US" sz="3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73" y="157395"/>
            <a:ext cx="2248524" cy="201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264755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2511" y="0"/>
            <a:ext cx="4916774" cy="1325563"/>
          </a:xfrm>
          <a:solidFill>
            <a:srgbClr val="FF0000"/>
          </a:solidFill>
        </p:spPr>
        <p:txBody>
          <a:bodyPr>
            <a:noAutofit/>
          </a:bodyPr>
          <a:lstStyle/>
          <a:p>
            <a:pPr algn="ctr"/>
            <a:r>
              <a:rPr lang="ar-SA" sz="4000" dirty="0" smtClean="0">
                <a:solidFill>
                  <a:schemeClr val="tx1"/>
                </a:solidFill>
                <a:latin typeface="NikoshBAN" pitchFamily="2" charset="0"/>
              </a:rPr>
              <a:t>مَعْرِفَةُ الدَّرْسِ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</a:rPr>
              <a:t/>
            </a:r>
            <a:br>
              <a:rPr lang="en-US" sz="4000" dirty="0" smtClean="0">
                <a:solidFill>
                  <a:schemeClr val="tx1"/>
                </a:solidFill>
                <a:latin typeface="NikoshBAN" pitchFamily="2" charset="0"/>
              </a:rPr>
            </a:b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751291" y="447564"/>
            <a:ext cx="2789381" cy="209203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81" y="224852"/>
            <a:ext cx="2416227" cy="2008682"/>
          </a:xfrm>
          <a:prstGeom prst="rect">
            <a:avLst/>
          </a:prstGeom>
        </p:spPr>
      </p:pic>
      <p:sp>
        <p:nvSpPr>
          <p:cNvPr id="6" name="24-Point Star 5"/>
          <p:cNvSpPr/>
          <p:nvPr/>
        </p:nvSpPr>
        <p:spPr>
          <a:xfrm>
            <a:off x="2615785" y="1506510"/>
            <a:ext cx="6970425" cy="1454047"/>
          </a:xfrm>
          <a:prstGeom prst="star24">
            <a:avLst>
              <a:gd name="adj" fmla="val 44034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 smtClean="0"/>
              <a:t>قِرَأةُ الْيَوْمِ</a:t>
            </a:r>
            <a:r>
              <a:rPr lang="en-US" sz="3600" dirty="0" smtClean="0"/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)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24-Point Star 6"/>
          <p:cNvSpPr/>
          <p:nvPr/>
        </p:nvSpPr>
        <p:spPr>
          <a:xfrm>
            <a:off x="6100998" y="2938072"/>
            <a:ext cx="6091002" cy="1154243"/>
          </a:xfrm>
          <a:prstGeom prst="star24">
            <a:avLst>
              <a:gd name="adj" fmla="val 424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 smtClean="0">
                <a:latin typeface="NikoshBAN" pitchFamily="2" charset="0"/>
              </a:rPr>
              <a:t>الدَّرْسُ الْثَانِىْ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(২য়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24-Point Star 7"/>
          <p:cNvSpPr/>
          <p:nvPr/>
        </p:nvSpPr>
        <p:spPr>
          <a:xfrm>
            <a:off x="144380" y="3912433"/>
            <a:ext cx="8542420" cy="1304144"/>
          </a:xfrm>
          <a:prstGeom prst="star24">
            <a:avLst>
              <a:gd name="adj" fmla="val 4648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7200" dirty="0" smtClean="0">
                <a:solidFill>
                  <a:srgbClr val="FF0000"/>
                </a:solidFill>
              </a:rPr>
              <a:t>الكلمة واقسامها 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9" name="24-Point Star 8"/>
          <p:cNvSpPr/>
          <p:nvPr/>
        </p:nvSpPr>
        <p:spPr>
          <a:xfrm>
            <a:off x="3810001" y="5186596"/>
            <a:ext cx="8382000" cy="1379095"/>
          </a:xfrm>
          <a:prstGeom prst="star24">
            <a:avLst>
              <a:gd name="adj" fmla="val 42935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 smtClean="0">
                <a:solidFill>
                  <a:srgbClr val="FF0000"/>
                </a:solidFill>
                <a:latin typeface="NikoshBAN" pitchFamily="2" charset="0"/>
              </a:rPr>
              <a:t>لِلصَّفِ السَّابع مِنَ الدَّاخِلِ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৭ম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118429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18" y="0"/>
            <a:ext cx="10141527" cy="1325563"/>
          </a:xfrm>
          <a:solidFill>
            <a:schemeClr val="accent6"/>
          </a:solidFill>
        </p:spPr>
        <p:txBody>
          <a:bodyPr>
            <a:noAutofit/>
          </a:bodyPr>
          <a:lstStyle/>
          <a:p>
            <a:pPr algn="ctr"/>
            <a:r>
              <a:rPr lang="ar-SA" sz="6600" dirty="0" smtClean="0">
                <a:solidFill>
                  <a:schemeClr val="bg1"/>
                </a:solidFill>
                <a:latin typeface="NikoshBAN" pitchFamily="2" charset="0"/>
              </a:rPr>
              <a:t>طَلَبَةُ الْعِلْمِ قَبْلَهُ</a:t>
            </a:r>
            <a:r>
              <a:rPr lang="en-US" sz="6600" dirty="0" smtClean="0">
                <a:solidFill>
                  <a:schemeClr val="bg1"/>
                </a:solidFill>
                <a:latin typeface="NikoshBAN" pitchFamily="2" charset="0"/>
              </a:rPr>
              <a:t>  </a:t>
            </a:r>
            <a:r>
              <a:rPr lang="en-US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6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যাচাই</a:t>
            </a:r>
            <a:r>
              <a:rPr lang="en-US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6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" y="1343891"/>
            <a:ext cx="10307782" cy="5514109"/>
          </a:xfrm>
        </p:spPr>
      </p:pic>
    </p:spTree>
    <p:extLst>
      <p:ext uri="{BB962C8B-B14F-4D97-AF65-F5344CB8AC3E}">
        <p14:creationId xmlns:p14="http://schemas.microsoft.com/office/powerpoint/2010/main" val="3613003243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63236" y="2299854"/>
            <a:ext cx="10972800" cy="44867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19" y="0"/>
            <a:ext cx="9687099" cy="1325563"/>
          </a:xfrm>
          <a:solidFill>
            <a:schemeClr val="accent5"/>
          </a:solidFill>
        </p:spPr>
        <p:txBody>
          <a:bodyPr>
            <a:noAutofit/>
          </a:bodyPr>
          <a:lstStyle/>
          <a:p>
            <a:pPr algn="ctr"/>
            <a:r>
              <a:rPr lang="ar-SA" sz="7200" dirty="0" smtClean="0">
                <a:solidFill>
                  <a:schemeClr val="tx1"/>
                </a:solidFill>
                <a:latin typeface="NikoshBAN" pitchFamily="2" charset="0"/>
              </a:rPr>
              <a:t>اَلْمُقَدَّمَةُ الْقِرَأةُ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(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উপস্থাপনা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4164"/>
            <a:ext cx="11984182" cy="55838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5400" smtClean="0">
                <a:solidFill>
                  <a:schemeClr val="tx1"/>
                </a:solidFill>
                <a:latin typeface="NikoshBAN" pitchFamily="2" charset="0"/>
              </a:rPr>
              <a:t>معاذٌ طالبٌ 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মুয়ায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ছাত্র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204170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288"/>
            <a:ext cx="8589364" cy="1311275"/>
          </a:xfrm>
          <a:solidFill>
            <a:srgbClr val="C00000"/>
          </a:solidFill>
        </p:spPr>
        <p:txBody>
          <a:bodyPr>
            <a:noAutofit/>
          </a:bodyPr>
          <a:lstStyle/>
          <a:p>
            <a:pPr algn="ctr"/>
            <a:r>
              <a:rPr lang="ar-SA" sz="7200" dirty="0" smtClean="0">
                <a:solidFill>
                  <a:schemeClr val="bg1"/>
                </a:solidFill>
                <a:latin typeface="NikoshBAN" pitchFamily="2" charset="0"/>
              </a:rPr>
              <a:t>نَتِيْجَة ُالدَّرْسِ</a:t>
            </a:r>
            <a:r>
              <a:rPr lang="en-US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7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7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64106"/>
            <a:ext cx="12192000" cy="5493894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ar-SA" sz="480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ar-SA" sz="4800" u="sng" dirty="0" smtClean="0">
                <a:solidFill>
                  <a:schemeClr val="bg1"/>
                </a:solidFill>
                <a:latin typeface="NikoshBAN" pitchFamily="2" charset="0"/>
              </a:rPr>
              <a:t>ان يقول الطلاب من هذا الدرس </a:t>
            </a:r>
            <a:r>
              <a:rPr lang="ar-SA" sz="4800" dirty="0" smtClean="0">
                <a:solidFill>
                  <a:schemeClr val="bg1"/>
                </a:solidFill>
                <a:latin typeface="NikoshBAN" pitchFamily="2" charset="0"/>
              </a:rPr>
              <a:t>–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(এ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ar-SA" sz="4800" dirty="0" smtClean="0">
              <a:solidFill>
                <a:schemeClr val="bg1"/>
              </a:solidFill>
              <a:latin typeface="NikoshBAN" pitchFamily="2" charset="0"/>
            </a:endParaRPr>
          </a:p>
          <a:p>
            <a:pPr marL="0" indent="0" algn="r">
              <a:buNone/>
            </a:pPr>
            <a:r>
              <a:rPr lang="ar-SA" sz="4800" dirty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SA" sz="4800" dirty="0" smtClean="0">
                <a:solidFill>
                  <a:schemeClr val="bg1"/>
                </a:solidFill>
                <a:latin typeface="NikoshBAN" pitchFamily="2" charset="0"/>
              </a:rPr>
              <a:t>1- ان يقول الطلاب منها فى معنى الكلمة – </a:t>
            </a:r>
          </a:p>
          <a:p>
            <a:pPr marL="0" indent="0" algn="r">
              <a:buNone/>
            </a:pPr>
            <a:r>
              <a:rPr lang="ar-SA" sz="4800" dirty="0" smtClean="0">
                <a:solidFill>
                  <a:schemeClr val="bg1"/>
                </a:solidFill>
                <a:latin typeface="NikoshBAN" pitchFamily="2" charset="0"/>
              </a:rPr>
              <a:t>2- </a:t>
            </a:r>
            <a:r>
              <a:rPr lang="ar-SA" sz="4800" dirty="0">
                <a:solidFill>
                  <a:schemeClr val="bg1"/>
                </a:solidFill>
                <a:latin typeface="NikoshBAN" pitchFamily="2" charset="0"/>
              </a:rPr>
              <a:t>ان يقول الطلاب </a:t>
            </a:r>
            <a:r>
              <a:rPr lang="ar-SA" sz="4800" dirty="0" smtClean="0">
                <a:solidFill>
                  <a:schemeClr val="bg1"/>
                </a:solidFill>
                <a:latin typeface="NikoshBAN" pitchFamily="2" charset="0"/>
              </a:rPr>
              <a:t>منها فى تقسيم الكلمة  -  </a:t>
            </a:r>
          </a:p>
          <a:p>
            <a:pPr marL="0" indent="0" algn="r">
              <a:buNone/>
            </a:pPr>
            <a:r>
              <a:rPr lang="ar-SA" sz="4800" dirty="0" smtClean="0">
                <a:solidFill>
                  <a:schemeClr val="bg1"/>
                </a:solidFill>
                <a:latin typeface="NikoshBAN" pitchFamily="2" charset="0"/>
              </a:rPr>
              <a:t>3- </a:t>
            </a:r>
            <a:r>
              <a:rPr lang="ar-SA" sz="4800" dirty="0">
                <a:solidFill>
                  <a:schemeClr val="bg1"/>
                </a:solidFill>
                <a:latin typeface="NikoshBAN" pitchFamily="2" charset="0"/>
              </a:rPr>
              <a:t>ان يقول الطلاب </a:t>
            </a:r>
            <a:r>
              <a:rPr lang="ar-SA" sz="4800" dirty="0" smtClean="0">
                <a:solidFill>
                  <a:schemeClr val="bg1"/>
                </a:solidFill>
                <a:latin typeface="NikoshBAN" pitchFamily="2" charset="0"/>
              </a:rPr>
              <a:t>منها فى تمثيل الكلمة -  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491464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587345" cy="1325563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ar-SA" sz="7200" dirty="0" smtClean="0">
                <a:latin typeface="NikoshBAN" pitchFamily="2" charset="0"/>
              </a:rPr>
              <a:t>اِسْتِحْضَارُ الْقِرَأةِ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উপস্থাপনা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30036"/>
            <a:ext cx="12192000" cy="5792658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sz="6600" dirty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ar-SA" sz="6600" dirty="0" smtClean="0">
                <a:solidFill>
                  <a:schemeClr val="bg1"/>
                </a:solidFill>
                <a:latin typeface="NikoshBAN" pitchFamily="2" charset="0"/>
              </a:rPr>
              <a:t> الكلمة لفظ وضع لمعنى مفرد – </a:t>
            </a:r>
          </a:p>
          <a:p>
            <a:pPr marL="0" indent="0" algn="r">
              <a:buNone/>
            </a:pPr>
            <a:r>
              <a:rPr lang="en-US" sz="6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অর্থবোধক</a:t>
            </a:r>
            <a:r>
              <a:rPr lang="en-US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শব্দকে</a:t>
            </a:r>
            <a:r>
              <a:rPr lang="en-US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কালেমা</a:t>
            </a:r>
            <a:r>
              <a:rPr lang="en-US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6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5" y="3794760"/>
            <a:ext cx="11942619" cy="306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852941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4238"/>
            <a:ext cx="10515600" cy="1330924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5400" dirty="0" smtClean="0">
                <a:solidFill>
                  <a:schemeClr val="bg1"/>
                </a:solidFill>
              </a:rPr>
              <a:t>هى ثلاثة اقسام منها : الاسم – الفعل – الحرف 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2" y="1440873"/>
            <a:ext cx="10155382" cy="5417127"/>
          </a:xfrm>
        </p:spPr>
      </p:pic>
    </p:spTree>
    <p:extLst>
      <p:ext uri="{BB962C8B-B14F-4D97-AF65-F5344CB8AC3E}">
        <p14:creationId xmlns:p14="http://schemas.microsoft.com/office/powerpoint/2010/main" val="4008191666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2098"/>
            <a:ext cx="10515600" cy="1458884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480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উহা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প্রকারঃ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ইসম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বিষেশ্য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),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ফেল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 ও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হরফ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অব্যয়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যায়েদ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182" y="1950720"/>
            <a:ext cx="5971818" cy="490728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29" y="1950720"/>
            <a:ext cx="5875020" cy="490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667449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Cambria-Calibri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385</TotalTime>
  <Words>338</Words>
  <Application>Microsoft Office PowerPoint</Application>
  <PresentationFormat>Custom</PresentationFormat>
  <Paragraphs>52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Facet</vt:lpstr>
      <vt:lpstr>اَهْلاًوَسَهْلًا السلام عليكم ورحمة الله وبركاته   مَرْحَباً لَّكُمْ يَااَيُّهَا الطُّلاَبُ ! لِحُضُوْرِكُمُ الْيَوْمَ فِىْ هذَا الصَّفِّ -</vt:lpstr>
      <vt:lpstr>اَلتَّعْرِيْفُ الْمُدَرِّسُ (শিক্ষক পরিচিতি)</vt:lpstr>
      <vt:lpstr>مَعْرِفَةُ الدَّرْسِ  (পাঠ পরিচিতি)</vt:lpstr>
      <vt:lpstr>طَلَبَةُ الْعِلْمِ قَبْلَهُ  (পূর্ব জ্ঞান যাচাই)</vt:lpstr>
      <vt:lpstr>اَلْمُقَدَّمَةُ الْقِرَأةُ  (উপস্থাপনা)</vt:lpstr>
      <vt:lpstr>نَتِيْجَة ُالدَّرْسِ (শিখন ফল)</vt:lpstr>
      <vt:lpstr>اِسْتِحْضَارُ الْقِرَأةِ (পাঠ উপস্থাপনা)</vt:lpstr>
      <vt:lpstr>هى ثلاثة اقسام منها : الاسم – الفعل – الحرف </vt:lpstr>
      <vt:lpstr> উহা তিন প্রকারঃ ইসম (বিষেশ্য), ফেল (ক্রিয়া) ও হরফ (অব্যয়) যেমন- ঢাকা, যায়েদ, হতে ।</vt:lpstr>
      <vt:lpstr>اَلْعَمَلُ الْمُفْرَدُ (একক কাজ)</vt:lpstr>
      <vt:lpstr>اَلْعَمَلُ الْمُثَنَّى (জোড়ায় কাজ)</vt:lpstr>
      <vt:lpstr>اَلْعَمَلُ الْاِجْتِمَاعِ (দলীয় কাজ)</vt:lpstr>
      <vt:lpstr>اَخِيْرُ الدَّرْسِ (সার সংক্ষেপ)</vt:lpstr>
      <vt:lpstr>اَلْاِمْتِحَانُ الدَّرْسِ (পাঠ মূল্যায়ন)</vt:lpstr>
      <vt:lpstr>اَلْوَاجِبُ الْمَنْزِلِىْ (বাড়ির কাজ)</vt:lpstr>
      <vt:lpstr>شُكْرًا وِدَاعًا (ধন্যবাদ  ---  বিদায়)فَرَغْتُ الدَّرْسَ لَلْيَوْمِ الْاَنِ مِنْ صَفِّكُمْ خَيْراً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User</cp:lastModifiedBy>
  <cp:revision>166</cp:revision>
  <dcterms:created xsi:type="dcterms:W3CDTF">2016-06-22T08:38:04Z</dcterms:created>
  <dcterms:modified xsi:type="dcterms:W3CDTF">2021-04-12T11:32:58Z</dcterms:modified>
</cp:coreProperties>
</file>