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70" r:id="rId9"/>
    <p:sldId id="271"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0B279-B2BC-406F-8322-4D786E4AB64B}"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B07AB-1704-4B50-9072-631F59B3B29A}" type="slidenum">
              <a:rPr lang="en-US" smtClean="0"/>
              <a:t>‹#›</a:t>
            </a:fld>
            <a:endParaRPr lang="en-US"/>
          </a:p>
        </p:txBody>
      </p:sp>
    </p:spTree>
    <p:extLst>
      <p:ext uri="{BB962C8B-B14F-4D97-AF65-F5344CB8AC3E}">
        <p14:creationId xmlns:p14="http://schemas.microsoft.com/office/powerpoint/2010/main" val="248650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B07AB-1704-4B50-9072-631F59B3B29A}" type="slidenum">
              <a:rPr lang="en-US" smtClean="0"/>
              <a:t>1</a:t>
            </a:fld>
            <a:endParaRPr lang="en-US"/>
          </a:p>
        </p:txBody>
      </p:sp>
    </p:spTree>
    <p:extLst>
      <p:ext uri="{BB962C8B-B14F-4D97-AF65-F5344CB8AC3E}">
        <p14:creationId xmlns:p14="http://schemas.microsoft.com/office/powerpoint/2010/main" val="306835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B07AB-1704-4B50-9072-631F59B3B29A}" type="slidenum">
              <a:rPr lang="en-US" smtClean="0"/>
              <a:t>10</a:t>
            </a:fld>
            <a:endParaRPr lang="en-US"/>
          </a:p>
        </p:txBody>
      </p:sp>
    </p:spTree>
    <p:extLst>
      <p:ext uri="{BB962C8B-B14F-4D97-AF65-F5344CB8AC3E}">
        <p14:creationId xmlns:p14="http://schemas.microsoft.com/office/powerpoint/2010/main" val="178566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3409050103"/>
      </p:ext>
    </p:extLst>
  </p:cSld>
  <p:clrMapOvr>
    <a:masterClrMapping/>
  </p:clrMapOvr>
  <p:transition spd="slow" advClick="0" advTm="2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4190132424"/>
      </p:ext>
    </p:extLst>
  </p:cSld>
  <p:clrMapOvr>
    <a:masterClrMapping/>
  </p:clrMapOvr>
  <p:transition spd="slow" advClick="0"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39495953"/>
      </p:ext>
    </p:extLst>
  </p:cSld>
  <p:clrMapOvr>
    <a:masterClrMapping/>
  </p:clrMapOvr>
  <p:transition spd="slow" advClick="0" advTm="2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1496041439"/>
      </p:ext>
    </p:extLst>
  </p:cSld>
  <p:clrMapOvr>
    <a:masterClrMapping/>
  </p:clrMapOvr>
  <p:transition spd="slow" advClick="0" advTm="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5265111"/>
      </p:ext>
    </p:extLst>
  </p:cSld>
  <p:clrMapOvr>
    <a:masterClrMapping/>
  </p:clrMapOvr>
  <p:transition spd="slow" advClick="0" advTm="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1812635902"/>
      </p:ext>
    </p:extLst>
  </p:cSld>
  <p:clrMapOvr>
    <a:masterClrMapping/>
  </p:clrMapOvr>
  <p:transition spd="slow" advClick="0" advTm="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3784223069"/>
      </p:ext>
    </p:extLst>
  </p:cSld>
  <p:clrMapOvr>
    <a:masterClrMapping/>
  </p:clrMapOvr>
  <p:transition spd="slow" advClick="0" advTm="2000">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1001370502"/>
      </p:ext>
    </p:extLst>
  </p:cSld>
  <p:clrMapOvr>
    <a:masterClrMapping/>
  </p:clrMapOvr>
  <p:transition spd="slow" advClick="0" advTm="2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1091514198"/>
      </p:ext>
    </p:extLst>
  </p:cSld>
  <p:clrMapOvr>
    <a:masterClrMapping/>
  </p:clrMapOvr>
  <p:transition spd="slow" advClick="0" advTm="2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D937A-3848-4EC0-A6AF-7181D5E11A9B}"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3547367772"/>
      </p:ext>
    </p:extLst>
  </p:cSld>
  <p:clrMapOvr>
    <a:masterClrMapping/>
  </p:clrMapOvr>
  <p:transition spd="slow" advClick="0" advTm="2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DD937A-3848-4EC0-A6AF-7181D5E11A9B}"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3965685199"/>
      </p:ext>
    </p:extLst>
  </p:cSld>
  <p:clrMapOvr>
    <a:masterClrMapping/>
  </p:clrMapOvr>
  <p:transition spd="slow" advClick="0" advTm="2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DD937A-3848-4EC0-A6AF-7181D5E11A9B}"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2869165548"/>
      </p:ext>
    </p:extLst>
  </p:cSld>
  <p:clrMapOvr>
    <a:masterClrMapping/>
  </p:clrMapOvr>
  <p:transition spd="slow" advClick="0" advTm="2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DD937A-3848-4EC0-A6AF-7181D5E11A9B}"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2384785424"/>
      </p:ext>
    </p:extLst>
  </p:cSld>
  <p:clrMapOvr>
    <a:masterClrMapping/>
  </p:clrMapOvr>
  <p:transition spd="slow" advClick="0" advTm="2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D937A-3848-4EC0-A6AF-7181D5E11A9B}"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1348046800"/>
      </p:ext>
    </p:extLst>
  </p:cSld>
  <p:clrMapOvr>
    <a:masterClrMapping/>
  </p:clrMapOvr>
  <p:transition spd="slow" advClick="0" advTm="2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D937A-3848-4EC0-A6AF-7181D5E11A9B}"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2934037117"/>
      </p:ext>
    </p:extLst>
  </p:cSld>
  <p:clrMapOvr>
    <a:masterClrMapping/>
  </p:clrMapOvr>
  <p:transition spd="slow" advClick="0" advTm="2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D937A-3848-4EC0-A6AF-7181D5E11A9B}"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E2A-DE18-4FEA-96F0-8693C6EAB5C1}" type="slidenum">
              <a:rPr lang="en-US" smtClean="0"/>
              <a:t>‹#›</a:t>
            </a:fld>
            <a:endParaRPr lang="en-US"/>
          </a:p>
        </p:txBody>
      </p:sp>
    </p:spTree>
    <p:extLst>
      <p:ext uri="{BB962C8B-B14F-4D97-AF65-F5344CB8AC3E}">
        <p14:creationId xmlns:p14="http://schemas.microsoft.com/office/powerpoint/2010/main" val="3058955390"/>
      </p:ext>
    </p:extLst>
  </p:cSld>
  <p:clrMapOvr>
    <a:masterClrMapping/>
  </p:clrMapOvr>
  <p:transition spd="slow" advClick="0" advTm="2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DD937A-3848-4EC0-A6AF-7181D5E11A9B}" type="datetimeFigureOut">
              <a:rPr lang="en-US" smtClean="0"/>
              <a:t>4/14/2021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883E2A-DE18-4FEA-96F0-8693C6EAB5C1}" type="slidenum">
              <a:rPr lang="en-US" smtClean="0"/>
              <a:t>‹#›</a:t>
            </a:fld>
            <a:endParaRPr lang="en-US"/>
          </a:p>
        </p:txBody>
      </p:sp>
    </p:spTree>
    <p:extLst>
      <p:ext uri="{BB962C8B-B14F-4D97-AF65-F5344CB8AC3E}">
        <p14:creationId xmlns:p14="http://schemas.microsoft.com/office/powerpoint/2010/main" val="2437229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advClick="0" advTm="2000">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396397"/>
          </a:xfrm>
          <a:prstGeom prst="rect">
            <a:avLst/>
          </a:prstGeom>
        </p:spPr>
      </p:pic>
      <p:sp>
        <p:nvSpPr>
          <p:cNvPr id="2" name="Title 1"/>
          <p:cNvSpPr>
            <a:spLocks noGrp="1"/>
          </p:cNvSpPr>
          <p:nvPr>
            <p:ph type="ctrTitle"/>
          </p:nvPr>
        </p:nvSpPr>
        <p:spPr>
          <a:xfrm>
            <a:off x="1745671" y="382199"/>
            <a:ext cx="6885710" cy="3509963"/>
          </a:xfrm>
          <a:ln>
            <a:solidFill>
              <a:schemeClr val="accent1"/>
            </a:solidFill>
          </a:ln>
        </p:spPr>
        <p:txBody>
          <a:bodyPr>
            <a:noAutofit/>
          </a:bodyPr>
          <a:lstStyle/>
          <a:p>
            <a:r>
              <a:rPr lang="ar-SA" sz="8000" dirty="0" smtClean="0">
                <a:solidFill>
                  <a:srgbClr val="FF0000"/>
                </a:solidFill>
              </a:rPr>
              <a:t>اَهْلاًوَسَهْلً</a:t>
            </a:r>
            <a:r>
              <a:rPr lang="ar-SA" sz="8000" dirty="0" smtClean="0">
                <a:solidFill>
                  <a:srgbClr val="0070C0"/>
                </a:solidFill>
              </a:rPr>
              <a:t>ا</a:t>
            </a:r>
            <a:r>
              <a:rPr lang="ar-SA" sz="6600" dirty="0" smtClean="0">
                <a:solidFill>
                  <a:srgbClr val="0070C0"/>
                </a:solidFill>
              </a:rPr>
              <a:t/>
            </a:r>
            <a:br>
              <a:rPr lang="ar-SA" sz="6600" dirty="0" smtClean="0">
                <a:solidFill>
                  <a:srgbClr val="0070C0"/>
                </a:solidFill>
              </a:rPr>
            </a:br>
            <a:r>
              <a:rPr lang="ar-SA" sz="4000" dirty="0" smtClean="0">
                <a:solidFill>
                  <a:schemeClr val="tx1"/>
                </a:solidFill>
              </a:rPr>
              <a:t>السلام عليكم ورحمة الله وبركاته </a:t>
            </a:r>
            <a:r>
              <a:rPr lang="ar-SA" sz="6000" dirty="0" smtClean="0">
                <a:solidFill>
                  <a:schemeClr val="tx1"/>
                </a:solidFill>
              </a:rPr>
              <a:t> </a:t>
            </a:r>
            <a:r>
              <a:rPr lang="ar-SA" sz="4000" dirty="0" smtClean="0">
                <a:solidFill>
                  <a:schemeClr val="tx1"/>
                </a:solidFill>
              </a:rPr>
              <a:t/>
            </a:r>
            <a:br>
              <a:rPr lang="ar-SA" sz="4000" dirty="0" smtClean="0">
                <a:solidFill>
                  <a:schemeClr val="tx1"/>
                </a:solidFill>
              </a:rPr>
            </a:br>
            <a:r>
              <a:rPr lang="ar-SA" sz="4000" dirty="0" smtClean="0">
                <a:solidFill>
                  <a:srgbClr val="FF0000"/>
                </a:solidFill>
              </a:rPr>
              <a:t>مَرْحَباً لَّكُمْ يَااَيُّهَا الطُّلاَبُ !</a:t>
            </a:r>
            <a:br>
              <a:rPr lang="ar-SA" sz="4000" dirty="0" smtClean="0">
                <a:solidFill>
                  <a:srgbClr val="FF0000"/>
                </a:solidFill>
              </a:rPr>
            </a:br>
            <a:r>
              <a:rPr lang="ar-SA" sz="4000" dirty="0">
                <a:solidFill>
                  <a:srgbClr val="FF0000"/>
                </a:solidFill>
              </a:rPr>
              <a:t>لِحُضُوْرِكُمُ الْيَوْمَ فِىْ هذَا الصَّفِّ </a:t>
            </a:r>
            <a:r>
              <a:rPr lang="ar-SA" sz="4000" dirty="0" smtClean="0">
                <a:solidFill>
                  <a:srgbClr val="0070C0"/>
                </a:solidFill>
              </a:rPr>
              <a:t>-</a:t>
            </a:r>
            <a:endParaRPr lang="en-US" sz="4000" dirty="0">
              <a:solidFill>
                <a:srgbClr val="0070C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02" y="134912"/>
            <a:ext cx="2308485"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610" y="5606322"/>
            <a:ext cx="5201587" cy="1517518"/>
          </a:xfrm>
          <a:prstGeom prst="rect">
            <a:avLst/>
          </a:prstGeom>
        </p:spPr>
      </p:pic>
    </p:spTree>
    <p:extLst>
      <p:ext uri="{BB962C8B-B14F-4D97-AF65-F5344CB8AC3E}">
        <p14:creationId xmlns:p14="http://schemas.microsoft.com/office/powerpoint/2010/main" val="455660483"/>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0"/>
            <a:ext cx="9199417" cy="1325563"/>
          </a:xfrm>
          <a:solidFill>
            <a:srgbClr val="FF0000"/>
          </a:solidFill>
        </p:spPr>
        <p:txBody>
          <a:bodyPr>
            <a:normAutofit/>
          </a:bodyPr>
          <a:lstStyle/>
          <a:p>
            <a:pPr algn="ctr"/>
            <a:r>
              <a:rPr lang="ar-SA" sz="8000" dirty="0" smtClean="0">
                <a:solidFill>
                  <a:schemeClr val="tx1"/>
                </a:solidFill>
                <a:latin typeface="NikoshBAN" pitchFamily="2" charset="0"/>
              </a:rPr>
              <a:t>اَلْعَمَلُ الْمُفْرَدُ</a:t>
            </a:r>
            <a:r>
              <a:rPr lang="en-US" sz="8000" dirty="0" smtClean="0">
                <a:solidFill>
                  <a:schemeClr val="tx1"/>
                </a:solidFill>
                <a:latin typeface="NikoshBAN" pitchFamily="2" charset="0"/>
                <a:cs typeface="NikoshBAN" pitchFamily="2" charset="0"/>
              </a:rPr>
              <a:t> (</a:t>
            </a:r>
            <a:r>
              <a:rPr lang="en-US" sz="8000" dirty="0" err="1" smtClean="0">
                <a:solidFill>
                  <a:schemeClr val="tx1"/>
                </a:solidFill>
                <a:latin typeface="NikoshBAN" pitchFamily="2" charset="0"/>
                <a:cs typeface="NikoshBAN" pitchFamily="2" charset="0"/>
              </a:rPr>
              <a:t>একক</a:t>
            </a:r>
            <a:r>
              <a:rPr lang="en-US" sz="8000" dirty="0" smtClean="0">
                <a:solidFill>
                  <a:schemeClr val="tx1"/>
                </a:solidFill>
                <a:latin typeface="NikoshBAN" pitchFamily="2" charset="0"/>
                <a:cs typeface="NikoshBAN" pitchFamily="2" charset="0"/>
              </a:rPr>
              <a:t> </a:t>
            </a:r>
            <a:r>
              <a:rPr lang="en-US" sz="8000" dirty="0" err="1" smtClean="0">
                <a:solidFill>
                  <a:schemeClr val="tx1"/>
                </a:solidFill>
                <a:latin typeface="NikoshBAN" pitchFamily="2" charset="0"/>
                <a:cs typeface="NikoshBAN" pitchFamily="2" charset="0"/>
              </a:rPr>
              <a:t>কাজ</a:t>
            </a:r>
            <a:r>
              <a:rPr lang="en-US" sz="8000" dirty="0" smtClean="0">
                <a:solidFill>
                  <a:schemeClr val="tx1"/>
                </a:solidFill>
                <a:latin typeface="NikoshBAN" pitchFamily="2" charset="0"/>
                <a:cs typeface="NikoshBAN" pitchFamily="2" charset="0"/>
              </a:rPr>
              <a:t>)</a:t>
            </a:r>
            <a:endParaRPr lang="en-US" sz="8000" dirty="0">
              <a:solidFill>
                <a:schemeClr val="tx1"/>
              </a:solidFill>
              <a:latin typeface="NikoshBAN" pitchFamily="2" charset="0"/>
              <a:cs typeface="NikoshBAN" pitchFamily="2" charset="0"/>
            </a:endParaRPr>
          </a:p>
        </p:txBody>
      </p:sp>
      <p:sp>
        <p:nvSpPr>
          <p:cNvPr id="3" name="Content Placeholder 2"/>
          <p:cNvSpPr>
            <a:spLocks noGrp="1"/>
          </p:cNvSpPr>
          <p:nvPr>
            <p:ph idx="1"/>
          </p:nvPr>
        </p:nvSpPr>
        <p:spPr>
          <a:xfrm>
            <a:off x="0" y="1349116"/>
            <a:ext cx="12192000" cy="5508884"/>
          </a:xfrm>
          <a:solidFill>
            <a:schemeClr val="accent5">
              <a:lumMod val="75000"/>
            </a:schemeClr>
          </a:solidFill>
        </p:spPr>
        <p:txBody>
          <a:bodyPr>
            <a:normAutofit/>
          </a:bodyPr>
          <a:lstStyle/>
          <a:p>
            <a:pPr marL="0" indent="0" algn="ctr">
              <a:buNone/>
            </a:pPr>
            <a:r>
              <a:rPr lang="ar-SA" sz="6000" dirty="0" smtClean="0">
                <a:solidFill>
                  <a:schemeClr val="bg1"/>
                </a:solidFill>
              </a:rPr>
              <a:t>اكتب البحث – اثبات </a:t>
            </a:r>
            <a:r>
              <a:rPr lang="ar-SA" sz="6000" dirty="0">
                <a:solidFill>
                  <a:schemeClr val="bg1"/>
                </a:solidFill>
              </a:rPr>
              <a:t>فعل ماضى </a:t>
            </a:r>
            <a:r>
              <a:rPr lang="ar-SA" sz="6000" dirty="0" smtClean="0">
                <a:solidFill>
                  <a:schemeClr val="bg1"/>
                </a:solidFill>
              </a:rPr>
              <a:t>مطلق معروف </a:t>
            </a:r>
            <a:endParaRPr lang="en-US" sz="6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9817"/>
            <a:ext cx="12192000" cy="4308183"/>
          </a:xfrm>
          <a:prstGeom prst="rect">
            <a:avLst/>
          </a:prstGeom>
        </p:spPr>
      </p:pic>
    </p:spTree>
    <p:extLst>
      <p:ext uri="{BB962C8B-B14F-4D97-AF65-F5344CB8AC3E}">
        <p14:creationId xmlns:p14="http://schemas.microsoft.com/office/powerpoint/2010/main" val="1558274654"/>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 calcmode="lin" valueType="num">
                                      <p:cBhvr additive="base">
                                        <p:cTn id="2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10000"/>
                                  </p:iterate>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0"/>
            <a:ext cx="9242367" cy="1325563"/>
          </a:xfrm>
          <a:solidFill>
            <a:srgbClr val="002060"/>
          </a:solidFill>
        </p:spPr>
        <p:txBody>
          <a:bodyPr>
            <a:normAutofit/>
          </a:bodyPr>
          <a:lstStyle/>
          <a:p>
            <a:pPr algn="ctr"/>
            <a:r>
              <a:rPr lang="ar-SA" sz="8000" dirty="0" smtClean="0">
                <a:solidFill>
                  <a:schemeClr val="bg1"/>
                </a:solidFill>
                <a:latin typeface="NikoshBAN" pitchFamily="2" charset="0"/>
              </a:rPr>
              <a:t>اَلْعَمَلُ الْمُثَنَّى</a:t>
            </a:r>
            <a:r>
              <a:rPr lang="en-US" sz="8000" dirty="0" smtClean="0">
                <a:solidFill>
                  <a:schemeClr val="bg1"/>
                </a:solidFill>
                <a:latin typeface="NikoshBAN" pitchFamily="2" charset="0"/>
                <a:cs typeface="NikoshBAN" pitchFamily="2" charset="0"/>
              </a:rPr>
              <a:t> (</a:t>
            </a:r>
            <a:r>
              <a:rPr lang="en-US" sz="8000" dirty="0" err="1" smtClean="0">
                <a:solidFill>
                  <a:schemeClr val="bg1"/>
                </a:solidFill>
                <a:latin typeface="NikoshBAN" pitchFamily="2" charset="0"/>
                <a:cs typeface="NikoshBAN" pitchFamily="2" charset="0"/>
              </a:rPr>
              <a:t>জোড়ায়</a:t>
            </a:r>
            <a:r>
              <a:rPr lang="en-US" sz="8000" dirty="0" smtClean="0">
                <a:solidFill>
                  <a:schemeClr val="bg1"/>
                </a:solidFill>
                <a:latin typeface="NikoshBAN" pitchFamily="2" charset="0"/>
                <a:cs typeface="NikoshBAN" pitchFamily="2" charset="0"/>
              </a:rPr>
              <a:t> </a:t>
            </a:r>
            <a:r>
              <a:rPr lang="en-US" sz="8000" dirty="0" err="1" smtClean="0">
                <a:solidFill>
                  <a:schemeClr val="bg1"/>
                </a:solidFill>
                <a:latin typeface="NikoshBAN" pitchFamily="2" charset="0"/>
                <a:cs typeface="NikoshBAN" pitchFamily="2" charset="0"/>
              </a:rPr>
              <a:t>কাজ</a:t>
            </a:r>
            <a:r>
              <a:rPr lang="en-US" sz="8000" dirty="0" smtClean="0">
                <a:solidFill>
                  <a:schemeClr val="bg1"/>
                </a:solidFill>
                <a:latin typeface="NikoshBAN" pitchFamily="2" charset="0"/>
                <a:cs typeface="NikoshBAN" pitchFamily="2" charset="0"/>
              </a:rPr>
              <a:t>)</a:t>
            </a:r>
            <a:endParaRPr lang="en-US" sz="8000"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0" y="1349116"/>
            <a:ext cx="12192000" cy="5508884"/>
          </a:xfrm>
          <a:solidFill>
            <a:srgbClr val="7030A0"/>
          </a:solidFill>
        </p:spPr>
        <p:txBody>
          <a:bodyPr>
            <a:normAutofit/>
          </a:bodyPr>
          <a:lstStyle/>
          <a:p>
            <a:pPr marL="0" indent="0" algn="ctr">
              <a:buNone/>
            </a:pPr>
            <a:r>
              <a:rPr lang="ar-SA" sz="5400" dirty="0" smtClean="0">
                <a:solidFill>
                  <a:schemeClr val="bg1"/>
                </a:solidFill>
              </a:rPr>
              <a:t>بينوا </a:t>
            </a:r>
            <a:r>
              <a:rPr lang="ar-SA" sz="5400" dirty="0">
                <a:solidFill>
                  <a:schemeClr val="bg1"/>
                </a:solidFill>
              </a:rPr>
              <a:t>كيف وضع اثبات فعل ماضى مطلق معروف ؟</a:t>
            </a:r>
            <a:endParaRPr lang="en-US" sz="54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2453640"/>
            <a:ext cx="11776363" cy="4404360"/>
          </a:xfrm>
          <a:prstGeom prst="rect">
            <a:avLst/>
          </a:prstGeom>
        </p:spPr>
      </p:pic>
    </p:spTree>
    <p:extLst>
      <p:ext uri="{BB962C8B-B14F-4D97-AF65-F5344CB8AC3E}">
        <p14:creationId xmlns:p14="http://schemas.microsoft.com/office/powerpoint/2010/main" val="3369537837"/>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 calcmode="lin" valueType="num">
                                      <p:cBhvr additive="base">
                                        <p:cTn id="2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iterate type="lt">
                                    <p:tmPct val="10000"/>
                                  </p:iterate>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 y="0"/>
            <a:ext cx="9228513" cy="1325563"/>
          </a:xfrm>
          <a:solidFill>
            <a:srgbClr val="7030A0"/>
          </a:solidFill>
        </p:spPr>
        <p:txBody>
          <a:bodyPr>
            <a:noAutofit/>
          </a:bodyPr>
          <a:lstStyle/>
          <a:p>
            <a:pPr algn="ctr"/>
            <a:r>
              <a:rPr lang="ar-SA" sz="8000" dirty="0" smtClean="0">
                <a:solidFill>
                  <a:schemeClr val="bg1"/>
                </a:solidFill>
                <a:latin typeface="NikoshBAN" pitchFamily="2" charset="0"/>
              </a:rPr>
              <a:t>اَلْعَمَلُ الْاِجْتِمَاعِ</a:t>
            </a:r>
            <a:r>
              <a:rPr lang="en-US" sz="8000" dirty="0" smtClean="0">
                <a:solidFill>
                  <a:schemeClr val="bg1"/>
                </a:solidFill>
                <a:latin typeface="NikoshBAN" pitchFamily="2" charset="0"/>
                <a:cs typeface="NikoshBAN" pitchFamily="2" charset="0"/>
              </a:rPr>
              <a:t> (</a:t>
            </a:r>
            <a:r>
              <a:rPr lang="en-US" sz="8000" dirty="0" err="1" smtClean="0">
                <a:solidFill>
                  <a:schemeClr val="bg1"/>
                </a:solidFill>
                <a:latin typeface="NikoshBAN" pitchFamily="2" charset="0"/>
                <a:cs typeface="NikoshBAN" pitchFamily="2" charset="0"/>
              </a:rPr>
              <a:t>দলীয়</a:t>
            </a:r>
            <a:r>
              <a:rPr lang="en-US" sz="8000" dirty="0" smtClean="0">
                <a:solidFill>
                  <a:schemeClr val="bg1"/>
                </a:solidFill>
                <a:latin typeface="NikoshBAN" pitchFamily="2" charset="0"/>
                <a:cs typeface="NikoshBAN" pitchFamily="2" charset="0"/>
              </a:rPr>
              <a:t> </a:t>
            </a:r>
            <a:r>
              <a:rPr lang="en-US" sz="8000" dirty="0" err="1" smtClean="0">
                <a:solidFill>
                  <a:schemeClr val="bg1"/>
                </a:solidFill>
                <a:latin typeface="NikoshBAN" pitchFamily="2" charset="0"/>
                <a:cs typeface="NikoshBAN" pitchFamily="2" charset="0"/>
              </a:rPr>
              <a:t>কাজ</a:t>
            </a:r>
            <a:r>
              <a:rPr lang="en-US" sz="8000" dirty="0" smtClean="0">
                <a:solidFill>
                  <a:schemeClr val="bg1"/>
                </a:solidFill>
                <a:latin typeface="NikoshBAN" pitchFamily="2" charset="0"/>
                <a:cs typeface="NikoshBAN" pitchFamily="2" charset="0"/>
              </a:rPr>
              <a:t>)</a:t>
            </a:r>
            <a:endParaRPr lang="en-US" sz="8000"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0" y="1356360"/>
            <a:ext cx="12192000" cy="5501640"/>
          </a:xfrm>
          <a:solidFill>
            <a:schemeClr val="accent2">
              <a:lumMod val="60000"/>
              <a:lumOff val="40000"/>
            </a:schemeClr>
          </a:solidFill>
        </p:spPr>
        <p:txBody>
          <a:bodyPr>
            <a:normAutofit/>
          </a:bodyPr>
          <a:lstStyle/>
          <a:p>
            <a:pPr marL="0" indent="0" algn="ctr">
              <a:buNone/>
            </a:pPr>
            <a:r>
              <a:rPr lang="ar-SA" sz="4000" dirty="0" smtClean="0">
                <a:solidFill>
                  <a:schemeClr val="bg1"/>
                </a:solidFill>
              </a:rPr>
              <a:t>استخرجوا كيفية الوضع من البحث </a:t>
            </a:r>
            <a:r>
              <a:rPr lang="ar-SA" sz="4000" dirty="0">
                <a:solidFill>
                  <a:schemeClr val="bg1"/>
                </a:solidFill>
              </a:rPr>
              <a:t>اثبات فعل ماضى </a:t>
            </a:r>
            <a:r>
              <a:rPr lang="ar-SA" sz="4000" dirty="0" smtClean="0">
                <a:solidFill>
                  <a:schemeClr val="bg1"/>
                </a:solidFill>
              </a:rPr>
              <a:t>استمرارى </a:t>
            </a:r>
            <a:r>
              <a:rPr lang="ar-SA" sz="4000" dirty="0">
                <a:solidFill>
                  <a:schemeClr val="bg1"/>
                </a:solidFill>
              </a:rPr>
              <a:t>معروف</a:t>
            </a:r>
            <a:r>
              <a:rPr lang="ar-SA" sz="4000" dirty="0" smtClean="0">
                <a:solidFill>
                  <a:schemeClr val="bg1"/>
                </a:solidFill>
              </a:rPr>
              <a:t>  ؟</a:t>
            </a:r>
            <a:endParaRPr lang="en-US" sz="4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2621280"/>
            <a:ext cx="11948160" cy="4236720"/>
          </a:xfrm>
          <a:prstGeom prst="rect">
            <a:avLst/>
          </a:prstGeom>
        </p:spPr>
      </p:pic>
    </p:spTree>
    <p:extLst>
      <p:ext uri="{BB962C8B-B14F-4D97-AF65-F5344CB8AC3E}">
        <p14:creationId xmlns:p14="http://schemas.microsoft.com/office/powerpoint/2010/main" val="307527637"/>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additive="base">
                                        <p:cTn id="2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type="lt">
                                    <p:tmPct val="10000"/>
                                  </p:iterate>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0"/>
            <a:ext cx="9144000" cy="1325563"/>
          </a:xfrm>
          <a:solidFill>
            <a:srgbClr val="00B0F0"/>
          </a:solidFill>
        </p:spPr>
        <p:txBody>
          <a:bodyPr>
            <a:normAutofit/>
          </a:bodyPr>
          <a:lstStyle/>
          <a:p>
            <a:pPr algn="ctr"/>
            <a:r>
              <a:rPr lang="ar-SA" sz="8000" dirty="0" smtClean="0">
                <a:solidFill>
                  <a:srgbClr val="FF0000"/>
                </a:solidFill>
                <a:latin typeface="NikoshBAN" pitchFamily="2" charset="0"/>
              </a:rPr>
              <a:t>اَخِيْرُ الدَّرْسِ</a:t>
            </a:r>
            <a:r>
              <a:rPr lang="en-US" sz="8000" dirty="0" smtClean="0">
                <a:solidFill>
                  <a:srgbClr val="FF0000"/>
                </a:solidFill>
                <a:latin typeface="NikoshBAN" pitchFamily="2" charset="0"/>
                <a:cs typeface="NikoshBAN" pitchFamily="2" charset="0"/>
              </a:rPr>
              <a:t> (</a:t>
            </a:r>
            <a:r>
              <a:rPr lang="en-US" sz="8000" dirty="0" err="1" smtClean="0">
                <a:solidFill>
                  <a:srgbClr val="FF0000"/>
                </a:solidFill>
                <a:latin typeface="NikoshBAN" pitchFamily="2" charset="0"/>
                <a:cs typeface="NikoshBAN" pitchFamily="2" charset="0"/>
              </a:rPr>
              <a:t>সার</a:t>
            </a:r>
            <a:r>
              <a:rPr lang="en-US" sz="8000" dirty="0" smtClean="0">
                <a:solidFill>
                  <a:srgbClr val="FF0000"/>
                </a:solidFill>
                <a:latin typeface="NikoshBAN" pitchFamily="2" charset="0"/>
                <a:cs typeface="NikoshBAN" pitchFamily="2" charset="0"/>
              </a:rPr>
              <a:t> </a:t>
            </a:r>
            <a:r>
              <a:rPr lang="en-US" sz="8000" dirty="0" err="1" smtClean="0">
                <a:solidFill>
                  <a:srgbClr val="FF0000"/>
                </a:solidFill>
                <a:latin typeface="NikoshBAN" pitchFamily="2" charset="0"/>
                <a:cs typeface="NikoshBAN" pitchFamily="2" charset="0"/>
              </a:rPr>
              <a:t>সংক্ষেপ</a:t>
            </a:r>
            <a:r>
              <a:rPr lang="en-US" sz="8000" dirty="0" smtClean="0">
                <a:solidFill>
                  <a:srgbClr val="FF0000"/>
                </a:solidFill>
                <a:latin typeface="NikoshBAN" pitchFamily="2" charset="0"/>
                <a:cs typeface="NikoshBAN" pitchFamily="2" charset="0"/>
              </a:rPr>
              <a:t>)</a:t>
            </a:r>
            <a:endParaRPr lang="en-US" sz="8000" dirty="0">
              <a:solidFill>
                <a:srgbClr val="FF0000"/>
              </a:solidFill>
              <a:latin typeface="NikoshBAN" pitchFamily="2" charset="0"/>
              <a:cs typeface="NikoshBAN" pitchFamily="2" charset="0"/>
            </a:endParaRPr>
          </a:p>
        </p:txBody>
      </p:sp>
      <p:sp>
        <p:nvSpPr>
          <p:cNvPr id="3" name="Content Placeholder 2"/>
          <p:cNvSpPr>
            <a:spLocks noGrp="1"/>
          </p:cNvSpPr>
          <p:nvPr>
            <p:ph idx="1"/>
          </p:nvPr>
        </p:nvSpPr>
        <p:spPr>
          <a:xfrm>
            <a:off x="0" y="1334126"/>
            <a:ext cx="12192000" cy="5523874"/>
          </a:xfrm>
          <a:solidFill>
            <a:schemeClr val="bg2">
              <a:lumMod val="50000"/>
            </a:schemeClr>
          </a:solidFill>
        </p:spPr>
        <p:txBody>
          <a:bodyPr>
            <a:noAutofit/>
          </a:bodyPr>
          <a:lstStyle/>
          <a:p>
            <a:pPr marL="0" indent="0" algn="r">
              <a:buNone/>
            </a:pPr>
            <a:r>
              <a:rPr lang="ar-SA" sz="6000" dirty="0">
                <a:solidFill>
                  <a:schemeClr val="bg1"/>
                </a:solidFill>
              </a:rPr>
              <a:t>(1) </a:t>
            </a:r>
            <a:r>
              <a:rPr lang="ar-SA" sz="6000" dirty="0" smtClean="0">
                <a:solidFill>
                  <a:schemeClr val="bg1"/>
                </a:solidFill>
              </a:rPr>
              <a:t>بينت فيه فى </a:t>
            </a:r>
            <a:r>
              <a:rPr lang="ar-SA" sz="6000" dirty="0">
                <a:solidFill>
                  <a:schemeClr val="bg1"/>
                </a:solidFill>
              </a:rPr>
              <a:t>تعريف فعل الماضى  –</a:t>
            </a:r>
          </a:p>
          <a:p>
            <a:pPr marL="0" indent="0" algn="r">
              <a:buNone/>
            </a:pPr>
            <a:r>
              <a:rPr lang="ar-SA" sz="6000" dirty="0">
                <a:solidFill>
                  <a:schemeClr val="bg1"/>
                </a:solidFill>
              </a:rPr>
              <a:t> (2) بينت فيه </a:t>
            </a:r>
            <a:r>
              <a:rPr lang="ar-SA" sz="6000" dirty="0" smtClean="0">
                <a:solidFill>
                  <a:schemeClr val="bg1"/>
                </a:solidFill>
              </a:rPr>
              <a:t>فى </a:t>
            </a:r>
            <a:r>
              <a:rPr lang="ar-SA" sz="6000" dirty="0">
                <a:solidFill>
                  <a:schemeClr val="bg1"/>
                </a:solidFill>
              </a:rPr>
              <a:t>ماضى مطلق –</a:t>
            </a:r>
          </a:p>
          <a:p>
            <a:pPr marL="0" indent="0" algn="r">
              <a:buNone/>
            </a:pPr>
            <a:r>
              <a:rPr lang="ar-SA" sz="6000" dirty="0">
                <a:solidFill>
                  <a:schemeClr val="bg1"/>
                </a:solidFill>
              </a:rPr>
              <a:t> (3) بينت فيه </a:t>
            </a:r>
            <a:r>
              <a:rPr lang="ar-SA" sz="6000" dirty="0" smtClean="0">
                <a:solidFill>
                  <a:schemeClr val="bg1"/>
                </a:solidFill>
              </a:rPr>
              <a:t>فى </a:t>
            </a:r>
            <a:r>
              <a:rPr lang="ar-SA" sz="6000" dirty="0">
                <a:solidFill>
                  <a:schemeClr val="bg1"/>
                </a:solidFill>
              </a:rPr>
              <a:t>ماضى قريب – </a:t>
            </a:r>
          </a:p>
          <a:p>
            <a:pPr marL="0" indent="0" algn="r">
              <a:buNone/>
            </a:pPr>
            <a:r>
              <a:rPr lang="ar-SA" sz="6000" dirty="0">
                <a:solidFill>
                  <a:schemeClr val="bg1"/>
                </a:solidFill>
              </a:rPr>
              <a:t>(4) بينت فيه </a:t>
            </a:r>
            <a:r>
              <a:rPr lang="ar-SA" sz="6000" dirty="0" smtClean="0">
                <a:solidFill>
                  <a:schemeClr val="bg1"/>
                </a:solidFill>
              </a:rPr>
              <a:t>فى </a:t>
            </a:r>
            <a:r>
              <a:rPr lang="ar-SA" sz="6000" dirty="0">
                <a:solidFill>
                  <a:schemeClr val="bg1"/>
                </a:solidFill>
              </a:rPr>
              <a:t>وضع ماضى بعيد واستمرارى –</a:t>
            </a:r>
          </a:p>
          <a:p>
            <a:pPr marL="0" indent="0" algn="r">
              <a:buNone/>
            </a:pPr>
            <a:r>
              <a:rPr lang="ar-SA" sz="6000" dirty="0">
                <a:solidFill>
                  <a:schemeClr val="bg1"/>
                </a:solidFill>
              </a:rPr>
              <a:t>(5) بينت فيه </a:t>
            </a:r>
            <a:r>
              <a:rPr lang="ar-SA" sz="6000" dirty="0" smtClean="0">
                <a:solidFill>
                  <a:schemeClr val="bg1"/>
                </a:solidFill>
              </a:rPr>
              <a:t>فى </a:t>
            </a:r>
            <a:r>
              <a:rPr lang="ar-SA" sz="6000" dirty="0">
                <a:solidFill>
                  <a:schemeClr val="bg1"/>
                </a:solidFill>
              </a:rPr>
              <a:t>الاحتمالى و التمنى مفصلا - </a:t>
            </a:r>
            <a:endParaRPr lang="en-US" sz="6000" dirty="0">
              <a:solidFill>
                <a:schemeClr val="bg1"/>
              </a:solidFill>
            </a:endParaRPr>
          </a:p>
          <a:p>
            <a:pPr marL="0" indent="0" algn="r">
              <a:buNone/>
            </a:pPr>
            <a:r>
              <a:rPr lang="ar-SA" sz="6000" dirty="0" smtClean="0">
                <a:solidFill>
                  <a:schemeClr val="bg1"/>
                </a:solidFill>
              </a:rPr>
              <a:t> </a:t>
            </a:r>
          </a:p>
        </p:txBody>
      </p:sp>
    </p:spTree>
    <p:extLst>
      <p:ext uri="{BB962C8B-B14F-4D97-AF65-F5344CB8AC3E}">
        <p14:creationId xmlns:p14="http://schemas.microsoft.com/office/powerpoint/2010/main" val="4022055981"/>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heel(1)">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heel(1)">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1)">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heel(1)">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heel(1)">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iterate type="lt">
                                    <p:tmPct val="10000"/>
                                  </p:iterate>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heel(1)">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0"/>
            <a:ext cx="9254837" cy="1325563"/>
          </a:xfrm>
          <a:solidFill>
            <a:schemeClr val="accent2">
              <a:lumMod val="75000"/>
            </a:schemeClr>
          </a:solidFill>
        </p:spPr>
        <p:txBody>
          <a:bodyPr>
            <a:noAutofit/>
          </a:bodyPr>
          <a:lstStyle/>
          <a:p>
            <a:pPr algn="ctr"/>
            <a:r>
              <a:rPr lang="ar-SA" sz="7200" dirty="0" smtClean="0">
                <a:solidFill>
                  <a:schemeClr val="bg1"/>
                </a:solidFill>
                <a:latin typeface="NikoshBAN" pitchFamily="2" charset="0"/>
              </a:rPr>
              <a:t>اَلْاِمْتِحَانُ الدَّرْسِ</a:t>
            </a:r>
            <a:r>
              <a:rPr lang="en-US" sz="7200" dirty="0" smtClean="0">
                <a:solidFill>
                  <a:schemeClr val="bg1"/>
                </a:solidFill>
                <a:latin typeface="NikoshBAN" pitchFamily="2" charset="0"/>
                <a:cs typeface="NikoshBAN" pitchFamily="2" charset="0"/>
              </a:rPr>
              <a:t> (</a:t>
            </a:r>
            <a:r>
              <a:rPr lang="en-US" sz="7200" dirty="0" err="1" smtClean="0">
                <a:solidFill>
                  <a:schemeClr val="bg1"/>
                </a:solidFill>
                <a:latin typeface="NikoshBAN" pitchFamily="2" charset="0"/>
                <a:cs typeface="NikoshBAN" pitchFamily="2" charset="0"/>
              </a:rPr>
              <a:t>পাঠ</a:t>
            </a:r>
            <a:r>
              <a:rPr lang="en-US" sz="7200" dirty="0" smtClean="0">
                <a:solidFill>
                  <a:schemeClr val="bg1"/>
                </a:solidFill>
                <a:latin typeface="NikoshBAN" pitchFamily="2" charset="0"/>
                <a:cs typeface="NikoshBAN" pitchFamily="2" charset="0"/>
              </a:rPr>
              <a:t> </a:t>
            </a:r>
            <a:r>
              <a:rPr lang="en-US" sz="7200" dirty="0" err="1" smtClean="0">
                <a:solidFill>
                  <a:schemeClr val="bg1"/>
                </a:solidFill>
                <a:latin typeface="NikoshBAN" pitchFamily="2" charset="0"/>
                <a:cs typeface="NikoshBAN" pitchFamily="2" charset="0"/>
              </a:rPr>
              <a:t>মূল্যায়ন</a:t>
            </a:r>
            <a:r>
              <a:rPr lang="en-US" sz="7200" dirty="0" smtClean="0">
                <a:solidFill>
                  <a:schemeClr val="bg1"/>
                </a:solidFill>
                <a:latin typeface="NikoshBAN" pitchFamily="2" charset="0"/>
                <a:cs typeface="NikoshBAN" pitchFamily="2" charset="0"/>
              </a:rPr>
              <a:t>)</a:t>
            </a:r>
            <a:endParaRPr lang="en-US" sz="7200"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0" y="1364106"/>
            <a:ext cx="12192000" cy="5493894"/>
          </a:xfrm>
          <a:solidFill>
            <a:schemeClr val="accent4"/>
          </a:solidFill>
        </p:spPr>
        <p:txBody>
          <a:bodyPr>
            <a:normAutofit/>
          </a:bodyPr>
          <a:lstStyle/>
          <a:p>
            <a:pPr marL="0" indent="0" algn="r">
              <a:buNone/>
            </a:pPr>
            <a:r>
              <a:rPr lang="ar-SA" sz="5400" dirty="0" smtClean="0"/>
              <a:t>1- اكتب البحث </a:t>
            </a:r>
            <a:r>
              <a:rPr lang="ar-SA" sz="5400" dirty="0">
                <a:solidFill>
                  <a:schemeClr val="bg1"/>
                </a:solidFill>
              </a:rPr>
              <a:t>اثبات فعل ماضى مطلق معروف</a:t>
            </a:r>
            <a:r>
              <a:rPr lang="ar-SA" sz="5400" dirty="0" smtClean="0"/>
              <a:t> من المصدر الفتح – </a:t>
            </a:r>
          </a:p>
          <a:p>
            <a:pPr marL="0" indent="0" algn="r">
              <a:buNone/>
            </a:pPr>
            <a:r>
              <a:rPr lang="ar-SA" sz="5400" dirty="0" smtClean="0"/>
              <a:t>2- قلوا البحث </a:t>
            </a:r>
            <a:r>
              <a:rPr lang="ar-SA" sz="5400" dirty="0">
                <a:solidFill>
                  <a:schemeClr val="bg1"/>
                </a:solidFill>
              </a:rPr>
              <a:t>اثبات فعل ماضى </a:t>
            </a:r>
            <a:r>
              <a:rPr lang="ar-SA" sz="5400" dirty="0" smtClean="0">
                <a:solidFill>
                  <a:schemeClr val="bg1"/>
                </a:solidFill>
              </a:rPr>
              <a:t>بعيد معروف </a:t>
            </a:r>
            <a:r>
              <a:rPr lang="ar-SA" sz="5400" dirty="0" smtClean="0">
                <a:solidFill>
                  <a:schemeClr val="tx1"/>
                </a:solidFill>
              </a:rPr>
              <a:t>من المصدر النصر – </a:t>
            </a:r>
          </a:p>
          <a:p>
            <a:pPr marL="0" indent="0" algn="r">
              <a:buNone/>
            </a:pPr>
            <a:r>
              <a:rPr lang="ar-SA" sz="5400" dirty="0" smtClean="0">
                <a:solidFill>
                  <a:schemeClr val="tx1"/>
                </a:solidFill>
              </a:rPr>
              <a:t>3- احفظوا البحث </a:t>
            </a:r>
            <a:r>
              <a:rPr lang="ar-SA" sz="5400" dirty="0">
                <a:solidFill>
                  <a:schemeClr val="bg1"/>
                </a:solidFill>
              </a:rPr>
              <a:t>اثبات فعل ماضى </a:t>
            </a:r>
            <a:r>
              <a:rPr lang="ar-SA" sz="5400" dirty="0" smtClean="0">
                <a:solidFill>
                  <a:schemeClr val="bg1"/>
                </a:solidFill>
              </a:rPr>
              <a:t>استمرارى </a:t>
            </a:r>
            <a:r>
              <a:rPr lang="ar-SA" sz="5400" dirty="0">
                <a:solidFill>
                  <a:schemeClr val="bg1"/>
                </a:solidFill>
              </a:rPr>
              <a:t>معروف</a:t>
            </a:r>
            <a:r>
              <a:rPr lang="ar-SA" sz="5400" dirty="0" smtClean="0">
                <a:solidFill>
                  <a:schemeClr val="tx1"/>
                </a:solidFill>
              </a:rPr>
              <a:t> من مصدر السمع -     </a:t>
            </a:r>
            <a:endParaRPr lang="en-US" sz="5400" dirty="0">
              <a:solidFill>
                <a:schemeClr val="tx1"/>
              </a:solidFill>
            </a:endParaRPr>
          </a:p>
        </p:txBody>
      </p:sp>
    </p:spTree>
    <p:extLst>
      <p:ext uri="{BB962C8B-B14F-4D97-AF65-F5344CB8AC3E}">
        <p14:creationId xmlns:p14="http://schemas.microsoft.com/office/powerpoint/2010/main" val="2219470772"/>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iterate type="lt">
                                    <p:tmPct val="10000"/>
                                  </p:iterate>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iterate type="lt">
                                    <p:tmPct val="10000"/>
                                  </p:iterate>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down)">
                                      <p:cBhvr>
                                        <p:cTn id="61" dur="580">
                                          <p:stCondLst>
                                            <p:cond delay="0"/>
                                          </p:stCondLst>
                                        </p:cTn>
                                        <p:tgtEl>
                                          <p:spTgt spid="3">
                                            <p:txEl>
                                              <p:pRg st="1" end="1"/>
                                            </p:txEl>
                                          </p:spTgt>
                                        </p:tgtEl>
                                      </p:cBhvr>
                                    </p:animEffect>
                                    <p:anim calcmode="lin" valueType="num">
                                      <p:cBhvr>
                                        <p:cTn id="6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 end="1"/>
                                            </p:txEl>
                                          </p:spTgt>
                                        </p:tgtEl>
                                      </p:cBhvr>
                                      <p:to x="100000" y="60000"/>
                                    </p:animScale>
                                    <p:animScale>
                                      <p:cBhvr>
                                        <p:cTn id="68" dur="166" decel="50000">
                                          <p:stCondLst>
                                            <p:cond delay="676"/>
                                          </p:stCondLst>
                                        </p:cTn>
                                        <p:tgtEl>
                                          <p:spTgt spid="3">
                                            <p:txEl>
                                              <p:pRg st="1" end="1"/>
                                            </p:txEl>
                                          </p:spTgt>
                                        </p:tgtEl>
                                      </p:cBhvr>
                                      <p:to x="100000" y="100000"/>
                                    </p:animScale>
                                    <p:animScale>
                                      <p:cBhvr>
                                        <p:cTn id="69" dur="26">
                                          <p:stCondLst>
                                            <p:cond delay="1312"/>
                                          </p:stCondLst>
                                        </p:cTn>
                                        <p:tgtEl>
                                          <p:spTgt spid="3">
                                            <p:txEl>
                                              <p:pRg st="1" end="1"/>
                                            </p:txEl>
                                          </p:spTgt>
                                        </p:tgtEl>
                                      </p:cBhvr>
                                      <p:to x="100000" y="80000"/>
                                    </p:animScale>
                                    <p:animScale>
                                      <p:cBhvr>
                                        <p:cTn id="70" dur="166" decel="50000">
                                          <p:stCondLst>
                                            <p:cond delay="1338"/>
                                          </p:stCondLst>
                                        </p:cTn>
                                        <p:tgtEl>
                                          <p:spTgt spid="3">
                                            <p:txEl>
                                              <p:pRg st="1" end="1"/>
                                            </p:txEl>
                                          </p:spTgt>
                                        </p:tgtEl>
                                      </p:cBhvr>
                                      <p:to x="100000" y="100000"/>
                                    </p:animScale>
                                    <p:animScale>
                                      <p:cBhvr>
                                        <p:cTn id="71" dur="26">
                                          <p:stCondLst>
                                            <p:cond delay="1642"/>
                                          </p:stCondLst>
                                        </p:cTn>
                                        <p:tgtEl>
                                          <p:spTgt spid="3">
                                            <p:txEl>
                                              <p:pRg st="1" end="1"/>
                                            </p:txEl>
                                          </p:spTgt>
                                        </p:tgtEl>
                                      </p:cBhvr>
                                      <p:to x="100000" y="90000"/>
                                    </p:animScale>
                                    <p:animScale>
                                      <p:cBhvr>
                                        <p:cTn id="72" dur="166" decel="50000">
                                          <p:stCondLst>
                                            <p:cond delay="1668"/>
                                          </p:stCondLst>
                                        </p:cTn>
                                        <p:tgtEl>
                                          <p:spTgt spid="3">
                                            <p:txEl>
                                              <p:pRg st="1" end="1"/>
                                            </p:txEl>
                                          </p:spTgt>
                                        </p:tgtEl>
                                      </p:cBhvr>
                                      <p:to x="100000" y="100000"/>
                                    </p:animScale>
                                    <p:animScale>
                                      <p:cBhvr>
                                        <p:cTn id="73" dur="26">
                                          <p:stCondLst>
                                            <p:cond delay="1808"/>
                                          </p:stCondLst>
                                        </p:cTn>
                                        <p:tgtEl>
                                          <p:spTgt spid="3">
                                            <p:txEl>
                                              <p:pRg st="1" end="1"/>
                                            </p:txEl>
                                          </p:spTgt>
                                        </p:tgtEl>
                                      </p:cBhvr>
                                      <p:to x="100000" y="95000"/>
                                    </p:animScale>
                                    <p:animScale>
                                      <p:cBhvr>
                                        <p:cTn id="74" dur="166" decel="50000">
                                          <p:stCondLst>
                                            <p:cond delay="1834"/>
                                          </p:stCondLst>
                                        </p:cTn>
                                        <p:tgtEl>
                                          <p:spTgt spid="3">
                                            <p:txEl>
                                              <p:pRg st="1" end="1"/>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iterate type="lt">
                                    <p:tmPct val="10000"/>
                                  </p:iterate>
                                  <p:childTnLst>
                                    <p:set>
                                      <p:cBhvr>
                                        <p:cTn id="78" dur="1" fill="hold">
                                          <p:stCondLst>
                                            <p:cond delay="0"/>
                                          </p:stCondLst>
                                        </p:cTn>
                                        <p:tgtEl>
                                          <p:spTgt spid="3">
                                            <p:txEl>
                                              <p:pRg st="2" end="2"/>
                                            </p:txEl>
                                          </p:spTgt>
                                        </p:tgtEl>
                                        <p:attrNameLst>
                                          <p:attrName>style.visibility</p:attrName>
                                        </p:attrNameLst>
                                      </p:cBhvr>
                                      <p:to>
                                        <p:strVal val="visible"/>
                                      </p:to>
                                    </p:set>
                                    <p:animEffect transition="in" filter="wipe(down)">
                                      <p:cBhvr>
                                        <p:cTn id="79" dur="580">
                                          <p:stCondLst>
                                            <p:cond delay="0"/>
                                          </p:stCondLst>
                                        </p:cTn>
                                        <p:tgtEl>
                                          <p:spTgt spid="3">
                                            <p:txEl>
                                              <p:pRg st="2" end="2"/>
                                            </p:txEl>
                                          </p:spTgt>
                                        </p:tgtEl>
                                      </p:cBhvr>
                                    </p:animEffect>
                                    <p:anim calcmode="lin" valueType="num">
                                      <p:cBhvr>
                                        <p:cTn id="8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2" end="2"/>
                                            </p:txEl>
                                          </p:spTgt>
                                        </p:tgtEl>
                                      </p:cBhvr>
                                      <p:to x="100000" y="60000"/>
                                    </p:animScale>
                                    <p:animScale>
                                      <p:cBhvr>
                                        <p:cTn id="86" dur="166" decel="50000">
                                          <p:stCondLst>
                                            <p:cond delay="676"/>
                                          </p:stCondLst>
                                        </p:cTn>
                                        <p:tgtEl>
                                          <p:spTgt spid="3">
                                            <p:txEl>
                                              <p:pRg st="2" end="2"/>
                                            </p:txEl>
                                          </p:spTgt>
                                        </p:tgtEl>
                                      </p:cBhvr>
                                      <p:to x="100000" y="100000"/>
                                    </p:animScale>
                                    <p:animScale>
                                      <p:cBhvr>
                                        <p:cTn id="87" dur="26">
                                          <p:stCondLst>
                                            <p:cond delay="1312"/>
                                          </p:stCondLst>
                                        </p:cTn>
                                        <p:tgtEl>
                                          <p:spTgt spid="3">
                                            <p:txEl>
                                              <p:pRg st="2" end="2"/>
                                            </p:txEl>
                                          </p:spTgt>
                                        </p:tgtEl>
                                      </p:cBhvr>
                                      <p:to x="100000" y="80000"/>
                                    </p:animScale>
                                    <p:animScale>
                                      <p:cBhvr>
                                        <p:cTn id="88" dur="166" decel="50000">
                                          <p:stCondLst>
                                            <p:cond delay="1338"/>
                                          </p:stCondLst>
                                        </p:cTn>
                                        <p:tgtEl>
                                          <p:spTgt spid="3">
                                            <p:txEl>
                                              <p:pRg st="2" end="2"/>
                                            </p:txEl>
                                          </p:spTgt>
                                        </p:tgtEl>
                                      </p:cBhvr>
                                      <p:to x="100000" y="100000"/>
                                    </p:animScale>
                                    <p:animScale>
                                      <p:cBhvr>
                                        <p:cTn id="89" dur="26">
                                          <p:stCondLst>
                                            <p:cond delay="1642"/>
                                          </p:stCondLst>
                                        </p:cTn>
                                        <p:tgtEl>
                                          <p:spTgt spid="3">
                                            <p:txEl>
                                              <p:pRg st="2" end="2"/>
                                            </p:txEl>
                                          </p:spTgt>
                                        </p:tgtEl>
                                      </p:cBhvr>
                                      <p:to x="100000" y="90000"/>
                                    </p:animScale>
                                    <p:animScale>
                                      <p:cBhvr>
                                        <p:cTn id="90" dur="166" decel="50000">
                                          <p:stCondLst>
                                            <p:cond delay="1668"/>
                                          </p:stCondLst>
                                        </p:cTn>
                                        <p:tgtEl>
                                          <p:spTgt spid="3">
                                            <p:txEl>
                                              <p:pRg st="2" end="2"/>
                                            </p:txEl>
                                          </p:spTgt>
                                        </p:tgtEl>
                                      </p:cBhvr>
                                      <p:to x="100000" y="100000"/>
                                    </p:animScale>
                                    <p:animScale>
                                      <p:cBhvr>
                                        <p:cTn id="91" dur="26">
                                          <p:stCondLst>
                                            <p:cond delay="1808"/>
                                          </p:stCondLst>
                                        </p:cTn>
                                        <p:tgtEl>
                                          <p:spTgt spid="3">
                                            <p:txEl>
                                              <p:pRg st="2" end="2"/>
                                            </p:txEl>
                                          </p:spTgt>
                                        </p:tgtEl>
                                      </p:cBhvr>
                                      <p:to x="100000" y="95000"/>
                                    </p:animScale>
                                    <p:animScale>
                                      <p:cBhvr>
                                        <p:cTn id="9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0"/>
            <a:ext cx="9102436" cy="1325563"/>
          </a:xfrm>
          <a:solidFill>
            <a:schemeClr val="tx2">
              <a:lumMod val="75000"/>
            </a:schemeClr>
          </a:solidFill>
        </p:spPr>
        <p:txBody>
          <a:bodyPr>
            <a:noAutofit/>
          </a:bodyPr>
          <a:lstStyle/>
          <a:p>
            <a:pPr algn="ctr"/>
            <a:r>
              <a:rPr lang="ar-SA" sz="7200" dirty="0" smtClean="0">
                <a:solidFill>
                  <a:schemeClr val="bg1"/>
                </a:solidFill>
                <a:latin typeface="NikoshBAN" pitchFamily="2" charset="0"/>
              </a:rPr>
              <a:t>اَلْوَاجِبُ الْمَنْزِلِىْ</a:t>
            </a:r>
            <a:r>
              <a:rPr lang="en-US" sz="7200" dirty="0" smtClean="0">
                <a:solidFill>
                  <a:schemeClr val="bg1"/>
                </a:solidFill>
                <a:latin typeface="NikoshBAN" pitchFamily="2" charset="0"/>
                <a:cs typeface="NikoshBAN" pitchFamily="2" charset="0"/>
              </a:rPr>
              <a:t> (</a:t>
            </a:r>
            <a:r>
              <a:rPr lang="en-US" sz="7200" dirty="0" err="1" smtClean="0">
                <a:solidFill>
                  <a:schemeClr val="bg1"/>
                </a:solidFill>
                <a:latin typeface="NikoshBAN" pitchFamily="2" charset="0"/>
                <a:cs typeface="NikoshBAN" pitchFamily="2" charset="0"/>
              </a:rPr>
              <a:t>বাড়ির</a:t>
            </a:r>
            <a:r>
              <a:rPr lang="en-US" sz="7200" dirty="0" smtClean="0">
                <a:solidFill>
                  <a:schemeClr val="bg1"/>
                </a:solidFill>
                <a:latin typeface="NikoshBAN" pitchFamily="2" charset="0"/>
                <a:cs typeface="NikoshBAN" pitchFamily="2" charset="0"/>
              </a:rPr>
              <a:t> </a:t>
            </a:r>
            <a:r>
              <a:rPr lang="en-US" sz="7200" dirty="0" err="1" smtClean="0">
                <a:solidFill>
                  <a:schemeClr val="bg1"/>
                </a:solidFill>
                <a:latin typeface="NikoshBAN" pitchFamily="2" charset="0"/>
                <a:cs typeface="NikoshBAN" pitchFamily="2" charset="0"/>
              </a:rPr>
              <a:t>কাজ</a:t>
            </a:r>
            <a:r>
              <a:rPr lang="en-US" sz="7200" dirty="0" smtClean="0">
                <a:solidFill>
                  <a:schemeClr val="bg1"/>
                </a:solidFill>
                <a:latin typeface="NikoshBAN" pitchFamily="2" charset="0"/>
                <a:cs typeface="NikoshBAN" pitchFamily="2" charset="0"/>
              </a:rPr>
              <a:t>)</a:t>
            </a:r>
            <a:endParaRPr lang="en-US" sz="7200"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0" y="1409076"/>
            <a:ext cx="12142033" cy="5448924"/>
          </a:xfrm>
          <a:solidFill>
            <a:schemeClr val="accent1">
              <a:lumMod val="60000"/>
              <a:lumOff val="40000"/>
            </a:schemeClr>
          </a:solidFill>
        </p:spPr>
        <p:txBody>
          <a:bodyPr>
            <a:normAutofit/>
          </a:bodyPr>
          <a:lstStyle/>
          <a:p>
            <a:pPr marL="0" indent="0" algn="r">
              <a:buNone/>
            </a:pPr>
            <a:r>
              <a:rPr lang="ar-SA" sz="5400" dirty="0" smtClean="0">
                <a:solidFill>
                  <a:schemeClr val="tx1"/>
                </a:solidFill>
              </a:rPr>
              <a:t>1- استخرجوا الصيغة والبحث من الافعال التالية – </a:t>
            </a:r>
          </a:p>
          <a:p>
            <a:pPr marL="0" indent="0" algn="r">
              <a:buNone/>
            </a:pPr>
            <a:r>
              <a:rPr lang="ar-SA" sz="5400" dirty="0" smtClean="0">
                <a:solidFill>
                  <a:schemeClr val="tx1"/>
                </a:solidFill>
              </a:rPr>
              <a:t>جلسوا – دخلتن – حمدن – ضربن – ليتما خرجت – ليتما حضرنا – أكلتن – شرفتم – قد غسل – فرحن - </a:t>
            </a:r>
            <a:endParaRPr lang="en-US" sz="5400" dirty="0">
              <a:solidFill>
                <a:schemeClr val="tx1"/>
              </a:solidFill>
            </a:endParaRPr>
          </a:p>
        </p:txBody>
      </p:sp>
    </p:spTree>
    <p:extLst>
      <p:ext uri="{BB962C8B-B14F-4D97-AF65-F5344CB8AC3E}">
        <p14:creationId xmlns:p14="http://schemas.microsoft.com/office/powerpoint/2010/main" val="1691012274"/>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80">
                                          <p:stCondLst>
                                            <p:cond delay="0"/>
                                          </p:stCondLst>
                                        </p:cTn>
                                        <p:tgtEl>
                                          <p:spTgt spid="3">
                                            <p:bg/>
                                          </p:spTgt>
                                        </p:tgtEl>
                                      </p:cBhvr>
                                    </p:animEffect>
                                    <p:anim calcmode="lin" valueType="num">
                                      <p:cBhvr>
                                        <p:cTn id="15"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bg/>
                                          </p:spTgt>
                                        </p:tgtEl>
                                      </p:cBhvr>
                                      <p:to x="100000" y="60000"/>
                                    </p:animScale>
                                    <p:animScale>
                                      <p:cBhvr>
                                        <p:cTn id="21" dur="166" decel="50000">
                                          <p:stCondLst>
                                            <p:cond delay="676"/>
                                          </p:stCondLst>
                                        </p:cTn>
                                        <p:tgtEl>
                                          <p:spTgt spid="3">
                                            <p:bg/>
                                          </p:spTgt>
                                        </p:tgtEl>
                                      </p:cBhvr>
                                      <p:to x="100000" y="100000"/>
                                    </p:animScale>
                                    <p:animScale>
                                      <p:cBhvr>
                                        <p:cTn id="22" dur="26">
                                          <p:stCondLst>
                                            <p:cond delay="1312"/>
                                          </p:stCondLst>
                                        </p:cTn>
                                        <p:tgtEl>
                                          <p:spTgt spid="3">
                                            <p:bg/>
                                          </p:spTgt>
                                        </p:tgtEl>
                                      </p:cBhvr>
                                      <p:to x="100000" y="80000"/>
                                    </p:animScale>
                                    <p:animScale>
                                      <p:cBhvr>
                                        <p:cTn id="23" dur="166" decel="50000">
                                          <p:stCondLst>
                                            <p:cond delay="1338"/>
                                          </p:stCondLst>
                                        </p:cTn>
                                        <p:tgtEl>
                                          <p:spTgt spid="3">
                                            <p:bg/>
                                          </p:spTgt>
                                        </p:tgtEl>
                                      </p:cBhvr>
                                      <p:to x="100000" y="100000"/>
                                    </p:animScale>
                                    <p:animScale>
                                      <p:cBhvr>
                                        <p:cTn id="24" dur="26">
                                          <p:stCondLst>
                                            <p:cond delay="1642"/>
                                          </p:stCondLst>
                                        </p:cTn>
                                        <p:tgtEl>
                                          <p:spTgt spid="3">
                                            <p:bg/>
                                          </p:spTgt>
                                        </p:tgtEl>
                                      </p:cBhvr>
                                      <p:to x="100000" y="90000"/>
                                    </p:animScale>
                                    <p:animScale>
                                      <p:cBhvr>
                                        <p:cTn id="25" dur="166" decel="50000">
                                          <p:stCondLst>
                                            <p:cond delay="1668"/>
                                          </p:stCondLst>
                                        </p:cTn>
                                        <p:tgtEl>
                                          <p:spTgt spid="3">
                                            <p:bg/>
                                          </p:spTgt>
                                        </p:tgtEl>
                                      </p:cBhvr>
                                      <p:to x="100000" y="100000"/>
                                    </p:animScale>
                                    <p:animScale>
                                      <p:cBhvr>
                                        <p:cTn id="26" dur="26">
                                          <p:stCondLst>
                                            <p:cond delay="1808"/>
                                          </p:stCondLst>
                                        </p:cTn>
                                        <p:tgtEl>
                                          <p:spTgt spid="3">
                                            <p:bg/>
                                          </p:spTgt>
                                        </p:tgtEl>
                                      </p:cBhvr>
                                      <p:to x="100000" y="95000"/>
                                    </p:animScale>
                                    <p:animScale>
                                      <p:cBhvr>
                                        <p:cTn id="27" dur="166" decel="50000">
                                          <p:stCondLst>
                                            <p:cond delay="1834"/>
                                          </p:stCondLst>
                                        </p:cTn>
                                        <p:tgtEl>
                                          <p:spTgt spid="3">
                                            <p:bg/>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iterate type="lt">
                                    <p:tmPct val="10000"/>
                                  </p:iterate>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down)">
                                      <p:cBhvr>
                                        <p:cTn id="32" dur="580">
                                          <p:stCondLst>
                                            <p:cond delay="0"/>
                                          </p:stCondLst>
                                        </p:cTn>
                                        <p:tgtEl>
                                          <p:spTgt spid="3">
                                            <p:txEl>
                                              <p:pRg st="0" end="0"/>
                                            </p:txEl>
                                          </p:spTgt>
                                        </p:tgtEl>
                                      </p:cBhvr>
                                    </p:animEffect>
                                    <p:anim calcmode="lin" valueType="num">
                                      <p:cBhvr>
                                        <p:cTn id="3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0" end="0"/>
                                            </p:txEl>
                                          </p:spTgt>
                                        </p:tgtEl>
                                      </p:cBhvr>
                                      <p:to x="100000" y="60000"/>
                                    </p:animScale>
                                    <p:animScale>
                                      <p:cBhvr>
                                        <p:cTn id="39" dur="166" decel="50000">
                                          <p:stCondLst>
                                            <p:cond delay="676"/>
                                          </p:stCondLst>
                                        </p:cTn>
                                        <p:tgtEl>
                                          <p:spTgt spid="3">
                                            <p:txEl>
                                              <p:pRg st="0" end="0"/>
                                            </p:txEl>
                                          </p:spTgt>
                                        </p:tgtEl>
                                      </p:cBhvr>
                                      <p:to x="100000" y="100000"/>
                                    </p:animScale>
                                    <p:animScale>
                                      <p:cBhvr>
                                        <p:cTn id="40" dur="26">
                                          <p:stCondLst>
                                            <p:cond delay="1312"/>
                                          </p:stCondLst>
                                        </p:cTn>
                                        <p:tgtEl>
                                          <p:spTgt spid="3">
                                            <p:txEl>
                                              <p:pRg st="0" end="0"/>
                                            </p:txEl>
                                          </p:spTgt>
                                        </p:tgtEl>
                                      </p:cBhvr>
                                      <p:to x="100000" y="80000"/>
                                    </p:animScale>
                                    <p:animScale>
                                      <p:cBhvr>
                                        <p:cTn id="41" dur="166" decel="50000">
                                          <p:stCondLst>
                                            <p:cond delay="1338"/>
                                          </p:stCondLst>
                                        </p:cTn>
                                        <p:tgtEl>
                                          <p:spTgt spid="3">
                                            <p:txEl>
                                              <p:pRg st="0" end="0"/>
                                            </p:txEl>
                                          </p:spTgt>
                                        </p:tgtEl>
                                      </p:cBhvr>
                                      <p:to x="100000" y="100000"/>
                                    </p:animScale>
                                    <p:animScale>
                                      <p:cBhvr>
                                        <p:cTn id="42" dur="26">
                                          <p:stCondLst>
                                            <p:cond delay="1642"/>
                                          </p:stCondLst>
                                        </p:cTn>
                                        <p:tgtEl>
                                          <p:spTgt spid="3">
                                            <p:txEl>
                                              <p:pRg st="0" end="0"/>
                                            </p:txEl>
                                          </p:spTgt>
                                        </p:tgtEl>
                                      </p:cBhvr>
                                      <p:to x="100000" y="90000"/>
                                    </p:animScale>
                                    <p:animScale>
                                      <p:cBhvr>
                                        <p:cTn id="43" dur="166" decel="50000">
                                          <p:stCondLst>
                                            <p:cond delay="1668"/>
                                          </p:stCondLst>
                                        </p:cTn>
                                        <p:tgtEl>
                                          <p:spTgt spid="3">
                                            <p:txEl>
                                              <p:pRg st="0" end="0"/>
                                            </p:txEl>
                                          </p:spTgt>
                                        </p:tgtEl>
                                      </p:cBhvr>
                                      <p:to x="100000" y="100000"/>
                                    </p:animScale>
                                    <p:animScale>
                                      <p:cBhvr>
                                        <p:cTn id="44" dur="26">
                                          <p:stCondLst>
                                            <p:cond delay="1808"/>
                                          </p:stCondLst>
                                        </p:cTn>
                                        <p:tgtEl>
                                          <p:spTgt spid="3">
                                            <p:txEl>
                                              <p:pRg st="0" end="0"/>
                                            </p:txEl>
                                          </p:spTgt>
                                        </p:tgtEl>
                                      </p:cBhvr>
                                      <p:to x="100000" y="95000"/>
                                    </p:animScale>
                                    <p:animScale>
                                      <p:cBhvr>
                                        <p:cTn id="45" dur="166" decel="50000">
                                          <p:stCondLst>
                                            <p:cond delay="1834"/>
                                          </p:stCondLst>
                                        </p:cTn>
                                        <p:tgtEl>
                                          <p:spTgt spid="3">
                                            <p:txEl>
                                              <p:pRg st="0" end="0"/>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iterate type="lt">
                                    <p:tmPct val="10000"/>
                                  </p:iterate>
                                  <p:childTnLst>
                                    <p:set>
                                      <p:cBhvr>
                                        <p:cTn id="49" dur="1" fill="hold">
                                          <p:stCondLst>
                                            <p:cond delay="0"/>
                                          </p:stCondLst>
                                        </p:cTn>
                                        <p:tgtEl>
                                          <p:spTgt spid="3">
                                            <p:txEl>
                                              <p:pRg st="1" end="1"/>
                                            </p:txEl>
                                          </p:spTgt>
                                        </p:tgtEl>
                                        <p:attrNameLst>
                                          <p:attrName>style.visibility</p:attrName>
                                        </p:attrNameLst>
                                      </p:cBhvr>
                                      <p:to>
                                        <p:strVal val="visible"/>
                                      </p:to>
                                    </p:set>
                                    <p:animEffect transition="in" filter="wipe(down)">
                                      <p:cBhvr>
                                        <p:cTn id="50" dur="580">
                                          <p:stCondLst>
                                            <p:cond delay="0"/>
                                          </p:stCondLst>
                                        </p:cTn>
                                        <p:tgtEl>
                                          <p:spTgt spid="3">
                                            <p:txEl>
                                              <p:pRg st="1" end="1"/>
                                            </p:txEl>
                                          </p:spTgt>
                                        </p:tgtEl>
                                      </p:cBhvr>
                                    </p:animEffect>
                                    <p:anim calcmode="lin" valueType="num">
                                      <p:cBhvr>
                                        <p:cTn id="5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1" end="1"/>
                                            </p:txEl>
                                          </p:spTgt>
                                        </p:tgtEl>
                                      </p:cBhvr>
                                      <p:to x="100000" y="60000"/>
                                    </p:animScale>
                                    <p:animScale>
                                      <p:cBhvr>
                                        <p:cTn id="57" dur="166" decel="50000">
                                          <p:stCondLst>
                                            <p:cond delay="676"/>
                                          </p:stCondLst>
                                        </p:cTn>
                                        <p:tgtEl>
                                          <p:spTgt spid="3">
                                            <p:txEl>
                                              <p:pRg st="1" end="1"/>
                                            </p:txEl>
                                          </p:spTgt>
                                        </p:tgtEl>
                                      </p:cBhvr>
                                      <p:to x="100000" y="100000"/>
                                    </p:animScale>
                                    <p:animScale>
                                      <p:cBhvr>
                                        <p:cTn id="58" dur="26">
                                          <p:stCondLst>
                                            <p:cond delay="1312"/>
                                          </p:stCondLst>
                                        </p:cTn>
                                        <p:tgtEl>
                                          <p:spTgt spid="3">
                                            <p:txEl>
                                              <p:pRg st="1" end="1"/>
                                            </p:txEl>
                                          </p:spTgt>
                                        </p:tgtEl>
                                      </p:cBhvr>
                                      <p:to x="100000" y="80000"/>
                                    </p:animScale>
                                    <p:animScale>
                                      <p:cBhvr>
                                        <p:cTn id="59" dur="166" decel="50000">
                                          <p:stCondLst>
                                            <p:cond delay="1338"/>
                                          </p:stCondLst>
                                        </p:cTn>
                                        <p:tgtEl>
                                          <p:spTgt spid="3">
                                            <p:txEl>
                                              <p:pRg st="1" end="1"/>
                                            </p:txEl>
                                          </p:spTgt>
                                        </p:tgtEl>
                                      </p:cBhvr>
                                      <p:to x="100000" y="100000"/>
                                    </p:animScale>
                                    <p:animScale>
                                      <p:cBhvr>
                                        <p:cTn id="60" dur="26">
                                          <p:stCondLst>
                                            <p:cond delay="1642"/>
                                          </p:stCondLst>
                                        </p:cTn>
                                        <p:tgtEl>
                                          <p:spTgt spid="3">
                                            <p:txEl>
                                              <p:pRg st="1" end="1"/>
                                            </p:txEl>
                                          </p:spTgt>
                                        </p:tgtEl>
                                      </p:cBhvr>
                                      <p:to x="100000" y="90000"/>
                                    </p:animScale>
                                    <p:animScale>
                                      <p:cBhvr>
                                        <p:cTn id="61" dur="166" decel="50000">
                                          <p:stCondLst>
                                            <p:cond delay="1668"/>
                                          </p:stCondLst>
                                        </p:cTn>
                                        <p:tgtEl>
                                          <p:spTgt spid="3">
                                            <p:txEl>
                                              <p:pRg st="1" end="1"/>
                                            </p:txEl>
                                          </p:spTgt>
                                        </p:tgtEl>
                                      </p:cBhvr>
                                      <p:to x="100000" y="100000"/>
                                    </p:animScale>
                                    <p:animScale>
                                      <p:cBhvr>
                                        <p:cTn id="62" dur="26">
                                          <p:stCondLst>
                                            <p:cond delay="1808"/>
                                          </p:stCondLst>
                                        </p:cTn>
                                        <p:tgtEl>
                                          <p:spTgt spid="3">
                                            <p:txEl>
                                              <p:pRg st="1" end="1"/>
                                            </p:txEl>
                                          </p:spTgt>
                                        </p:tgtEl>
                                      </p:cBhvr>
                                      <p:to x="100000" y="95000"/>
                                    </p:animScale>
                                    <p:animScale>
                                      <p:cBhvr>
                                        <p:cTn id="6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88" y="-57150"/>
            <a:ext cx="7190360" cy="2275695"/>
          </a:xfrm>
          <a:solidFill>
            <a:srgbClr val="FFFF00"/>
          </a:solidFill>
        </p:spPr>
        <p:txBody>
          <a:bodyPr>
            <a:noAutofit/>
          </a:bodyPr>
          <a:lstStyle/>
          <a:p>
            <a:pPr algn="ctr"/>
            <a:r>
              <a:rPr lang="ar-SA" sz="7200" smtClean="0">
                <a:solidFill>
                  <a:srgbClr val="002060"/>
                </a:solidFill>
                <a:latin typeface="NikoshBAN" pitchFamily="2" charset="0"/>
              </a:rPr>
              <a:t>شُكْرًا وِدَاعًا</a:t>
            </a:r>
            <a:r>
              <a:rPr lang="ar-SA" sz="3200" dirty="0" smtClean="0">
                <a:solidFill>
                  <a:srgbClr val="002060"/>
                </a:solidFill>
                <a:latin typeface="NikoshBAN" pitchFamily="2" charset="0"/>
              </a:rPr>
              <a:t/>
            </a:r>
            <a:br>
              <a:rPr lang="ar-SA" sz="3200" dirty="0" smtClean="0">
                <a:solidFill>
                  <a:srgbClr val="002060"/>
                </a:solidFill>
                <a:latin typeface="NikoshBAN" pitchFamily="2" charset="0"/>
              </a:rPr>
            </a:br>
            <a:r>
              <a:rPr lang="en-US" sz="7200" dirty="0" smtClean="0">
                <a:solidFill>
                  <a:srgbClr val="002060"/>
                </a:solidFill>
                <a:latin typeface="NikoshBAN" pitchFamily="2" charset="0"/>
                <a:cs typeface="NikoshBAN" pitchFamily="2" charset="0"/>
              </a:rPr>
              <a:t>(</a:t>
            </a:r>
            <a:r>
              <a:rPr lang="en-US" sz="7200" dirty="0" err="1" smtClean="0">
                <a:solidFill>
                  <a:srgbClr val="002060"/>
                </a:solidFill>
                <a:latin typeface="NikoshBAN" pitchFamily="2" charset="0"/>
                <a:cs typeface="NikoshBAN" pitchFamily="2" charset="0"/>
              </a:rPr>
              <a:t>ধন্যবাদ</a:t>
            </a:r>
            <a:r>
              <a:rPr lang="en-US" sz="7200" dirty="0" smtClean="0">
                <a:solidFill>
                  <a:srgbClr val="002060"/>
                </a:solidFill>
                <a:latin typeface="NikoshBAN" pitchFamily="2" charset="0"/>
                <a:cs typeface="NikoshBAN" pitchFamily="2" charset="0"/>
              </a:rPr>
              <a:t>  ---  </a:t>
            </a:r>
            <a:r>
              <a:rPr lang="en-US" sz="7200" dirty="0" err="1" smtClean="0">
                <a:solidFill>
                  <a:srgbClr val="002060"/>
                </a:solidFill>
                <a:latin typeface="NikoshBAN" pitchFamily="2" charset="0"/>
                <a:cs typeface="NikoshBAN" pitchFamily="2" charset="0"/>
              </a:rPr>
              <a:t>বিদায়</a:t>
            </a:r>
            <a:r>
              <a:rPr lang="en-US" sz="7200" dirty="0" smtClean="0">
                <a:solidFill>
                  <a:srgbClr val="002060"/>
                </a:solidFill>
                <a:latin typeface="NikoshBAN" pitchFamily="2" charset="0"/>
                <a:cs typeface="NikoshBAN" pitchFamily="2" charset="0"/>
              </a:rPr>
              <a:t>)</a:t>
            </a:r>
            <a:r>
              <a:rPr lang="ar-SA" sz="3200" dirty="0" smtClean="0">
                <a:solidFill>
                  <a:srgbClr val="FF0000"/>
                </a:solidFill>
                <a:latin typeface="NikoshBAN" pitchFamily="2" charset="0"/>
              </a:rPr>
              <a:t>فَرَغْتُ الدَّرْسَ لَلْيَوْمِ الْاَنِ مِنْ صَفِّكُمْ خَيْراً</a:t>
            </a:r>
            <a:endParaRPr lang="en-US" sz="3200" dirty="0">
              <a:solidFill>
                <a:srgbClr val="FF0000"/>
              </a:solidFill>
              <a:latin typeface="NikoshBAN" pitchFamily="2" charset="0"/>
              <a:cs typeface="NikoshBAN" pitchFamily="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62638" y="134910"/>
            <a:ext cx="2101709" cy="204615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10" y="119922"/>
            <a:ext cx="2391110" cy="2068642"/>
          </a:xfrm>
          <a:prstGeom prst="rect">
            <a:avLst/>
          </a:prstGeom>
          <a:solidFill>
            <a:srgbClr val="92D050"/>
          </a:solidFill>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48526"/>
            <a:ext cx="12192000" cy="4669882"/>
          </a:xfrm>
          <a:prstGeom prst="rect">
            <a:avLst/>
          </a:prstGeom>
        </p:spPr>
      </p:pic>
    </p:spTree>
    <p:extLst>
      <p:ext uri="{BB962C8B-B14F-4D97-AF65-F5344CB8AC3E}">
        <p14:creationId xmlns:p14="http://schemas.microsoft.com/office/powerpoint/2010/main" val="4284719071"/>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1000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58" y="1"/>
            <a:ext cx="6160957" cy="1289154"/>
          </a:xfrm>
          <a:solidFill>
            <a:srgbClr val="7030A0"/>
          </a:solidFill>
        </p:spPr>
        <p:txBody>
          <a:bodyPr>
            <a:normAutofit fontScale="90000"/>
          </a:bodyPr>
          <a:lstStyle/>
          <a:p>
            <a:pPr algn="ctr"/>
            <a:r>
              <a:rPr lang="ar-SA" sz="4800" dirty="0" smtClean="0">
                <a:solidFill>
                  <a:schemeClr val="bg1"/>
                </a:solidFill>
              </a:rPr>
              <a:t>اَلتَّعْرِيْفُ الْمُدَرِّسُ</a:t>
            </a:r>
            <a:br>
              <a:rPr lang="ar-SA" sz="4800" dirty="0" smtClean="0">
                <a:solidFill>
                  <a:schemeClr val="bg1"/>
                </a:solidFill>
              </a:rPr>
            </a:br>
            <a:r>
              <a:rPr lang="en-US" sz="4800" dirty="0" smtClean="0">
                <a:solidFill>
                  <a:schemeClr val="bg1"/>
                </a:solidFill>
                <a:latin typeface="NikoshBAN" pitchFamily="2" charset="0"/>
                <a:cs typeface="NikoshBAN" pitchFamily="2" charset="0"/>
              </a:rPr>
              <a:t>(</a:t>
            </a:r>
            <a:r>
              <a:rPr lang="en-US" sz="4800" dirty="0" err="1" smtClean="0">
                <a:solidFill>
                  <a:schemeClr val="bg1"/>
                </a:solidFill>
                <a:latin typeface="NikoshBAN" pitchFamily="2" charset="0"/>
                <a:cs typeface="NikoshBAN" pitchFamily="2" charset="0"/>
              </a:rPr>
              <a:t>শিক্ষক</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পরিচিতি</a:t>
            </a:r>
            <a:r>
              <a:rPr lang="en-US" sz="4800" dirty="0" smtClean="0">
                <a:solidFill>
                  <a:schemeClr val="bg1"/>
                </a:solidFill>
                <a:latin typeface="NikoshBAN" pitchFamily="2" charset="0"/>
                <a:cs typeface="NikoshBAN" pitchFamily="2" charset="0"/>
              </a:rPr>
              <a:t>)</a:t>
            </a:r>
            <a:endParaRPr lang="en-US" sz="4800" dirty="0">
              <a:solidFill>
                <a:schemeClr val="bg1"/>
              </a:solidFill>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0653087" y="352970"/>
            <a:ext cx="1564599" cy="1173449"/>
          </a:xfrm>
        </p:spPr>
      </p:pic>
      <p:sp>
        <p:nvSpPr>
          <p:cNvPr id="6" name="32-Point Star 5"/>
          <p:cNvSpPr/>
          <p:nvPr/>
        </p:nvSpPr>
        <p:spPr>
          <a:xfrm>
            <a:off x="4419601" y="1484027"/>
            <a:ext cx="6148464" cy="995938"/>
          </a:xfrm>
          <a:prstGeom prst="star32">
            <a:avLst>
              <a:gd name="adj" fmla="val 427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rPr>
              <a:t>مُحَمَّدْ تَوْحِيْدُ الرَّحْمَانِ</a:t>
            </a:r>
            <a:endParaRPr lang="en-US" sz="3600" dirty="0">
              <a:solidFill>
                <a:schemeClr val="tx1"/>
              </a:solidFill>
            </a:endParaRPr>
          </a:p>
        </p:txBody>
      </p:sp>
      <p:sp>
        <p:nvSpPr>
          <p:cNvPr id="8" name="32-Point Star 7"/>
          <p:cNvSpPr/>
          <p:nvPr/>
        </p:nvSpPr>
        <p:spPr>
          <a:xfrm>
            <a:off x="0" y="2302126"/>
            <a:ext cx="7358921" cy="1355474"/>
          </a:xfrm>
          <a:prstGeom prst="star32">
            <a:avLst>
              <a:gd name="adj" fmla="val 44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itchFamily="2" charset="0"/>
                <a:cs typeface="NikoshBAN" pitchFamily="2" charset="0"/>
              </a:rPr>
              <a:t>(</a:t>
            </a:r>
            <a:r>
              <a:rPr lang="en-US" sz="3200" dirty="0" err="1" smtClean="0">
                <a:solidFill>
                  <a:schemeClr val="tx1"/>
                </a:solidFill>
                <a:latin typeface="NikoshBAN" pitchFamily="2" charset="0"/>
                <a:cs typeface="NikoshBAN" pitchFamily="2" charset="0"/>
              </a:rPr>
              <a:t>সহকারি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মৌলভী</a:t>
            </a:r>
            <a:r>
              <a:rPr lang="en-US" sz="3200" dirty="0" smtClean="0">
                <a:solidFill>
                  <a:schemeClr val="tx1"/>
                </a:solidFill>
                <a:latin typeface="NikoshBAN" pitchFamily="2" charset="0"/>
                <a:cs typeface="NikoshBAN" pitchFamily="2" charset="0"/>
              </a:rPr>
              <a:t>) </a:t>
            </a:r>
            <a:r>
              <a:rPr lang="en-US" sz="3200" dirty="0" smtClean="0">
                <a:solidFill>
                  <a:schemeClr val="tx1"/>
                </a:solidFill>
              </a:rPr>
              <a:t> </a:t>
            </a:r>
            <a:r>
              <a:rPr lang="ar-SA" sz="3200" dirty="0" smtClean="0">
                <a:solidFill>
                  <a:schemeClr val="tx1"/>
                </a:solidFill>
              </a:rPr>
              <a:t>نائب مولووى</a:t>
            </a:r>
            <a:r>
              <a:rPr lang="en-US" sz="3200" dirty="0" smtClean="0">
                <a:solidFill>
                  <a:schemeClr val="tx1"/>
                </a:solidFill>
              </a:rPr>
              <a:t>  </a:t>
            </a:r>
            <a:endParaRPr lang="en-US" sz="3200" dirty="0">
              <a:solidFill>
                <a:schemeClr val="tx1"/>
              </a:solidFill>
              <a:latin typeface="NikoshBAN" pitchFamily="2" charset="0"/>
              <a:cs typeface="NikoshBAN" pitchFamily="2" charset="0"/>
            </a:endParaRPr>
          </a:p>
        </p:txBody>
      </p:sp>
      <p:sp>
        <p:nvSpPr>
          <p:cNvPr id="9" name="32-Point Star 8"/>
          <p:cNvSpPr/>
          <p:nvPr/>
        </p:nvSpPr>
        <p:spPr>
          <a:xfrm>
            <a:off x="0" y="3762530"/>
            <a:ext cx="10303240" cy="1636783"/>
          </a:xfrm>
          <a:prstGeom prst="star32">
            <a:avLst>
              <a:gd name="adj" fmla="val 443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002060"/>
                </a:solidFill>
                <a:latin typeface="NikoshBAN" pitchFamily="2" charset="0"/>
              </a:rPr>
              <a:t>نوغاون راشدية فاضل مدرسة</a:t>
            </a:r>
            <a:r>
              <a:rPr lang="en-US" sz="3600" dirty="0" smtClean="0">
                <a:solidFill>
                  <a:srgbClr val="002060"/>
                </a:solidFill>
                <a:latin typeface="NikoshBAN" pitchFamily="2" charset="0"/>
                <a:cs typeface="NikoshBAN" pitchFamily="2" charset="0"/>
              </a:rPr>
              <a:t> </a:t>
            </a:r>
          </a:p>
          <a:p>
            <a:pPr algn="ctr"/>
            <a:r>
              <a:rPr lang="en-US" sz="3600" dirty="0" smtClean="0">
                <a:solidFill>
                  <a:srgbClr val="002060"/>
                </a:solidFill>
                <a:latin typeface="NikoshBAN" pitchFamily="2" charset="0"/>
                <a:cs typeface="NikoshBAN" pitchFamily="2" charset="0"/>
              </a:rPr>
              <a:t>(</a:t>
            </a:r>
            <a:r>
              <a:rPr lang="en-US" sz="3600" dirty="0" err="1" smtClean="0">
                <a:solidFill>
                  <a:srgbClr val="002060"/>
                </a:solidFill>
                <a:latin typeface="NikoshBAN" pitchFamily="2" charset="0"/>
                <a:cs typeface="NikoshBAN" pitchFamily="2" charset="0"/>
              </a:rPr>
              <a:t>নওগাঁও</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রাশেদিয়া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ফাযিল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মাদরাসা</a:t>
            </a:r>
            <a:r>
              <a:rPr lang="en-US" sz="3600" dirty="0" smtClean="0">
                <a:solidFill>
                  <a:srgbClr val="002060"/>
                </a:solidFill>
                <a:latin typeface="NikoshBAN" pitchFamily="2" charset="0"/>
                <a:cs typeface="NikoshBAN" pitchFamily="2" charset="0"/>
              </a:rPr>
              <a:t>)                                         </a:t>
            </a:r>
            <a:endParaRPr lang="en-US" sz="3600" dirty="0">
              <a:solidFill>
                <a:srgbClr val="002060"/>
              </a:solidFill>
              <a:latin typeface="NikoshBAN" pitchFamily="2" charset="0"/>
              <a:cs typeface="NikoshBAN" pitchFamily="2" charset="0"/>
            </a:endParaRPr>
          </a:p>
        </p:txBody>
      </p:sp>
      <p:sp>
        <p:nvSpPr>
          <p:cNvPr id="10" name="32-Point Star 9"/>
          <p:cNvSpPr/>
          <p:nvPr/>
        </p:nvSpPr>
        <p:spPr>
          <a:xfrm>
            <a:off x="5741233" y="5254172"/>
            <a:ext cx="6280878" cy="1603828"/>
          </a:xfrm>
          <a:prstGeom prst="star32">
            <a:avLst>
              <a:gd name="adj" fmla="val 3282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latin typeface="NikoshBAN" pitchFamily="2" charset="0"/>
              </a:rPr>
              <a:t>مطلب دكّهين</a:t>
            </a:r>
            <a:r>
              <a:rPr lang="en-US" sz="3600" dirty="0" smtClean="0">
                <a:latin typeface="NikoshBAN" pitchFamily="2" charset="0"/>
                <a:cs typeface="NikoshBAN" pitchFamily="2" charset="0"/>
              </a:rPr>
              <a:t> </a:t>
            </a:r>
          </a:p>
          <a:p>
            <a:pPr algn="ctr"/>
            <a:r>
              <a:rPr lang="en-US" sz="3600" dirty="0" smtClean="0">
                <a:latin typeface="NikoshBAN" pitchFamily="2" charset="0"/>
                <a:cs typeface="NikoshBAN" pitchFamily="2" charset="0"/>
              </a:rPr>
              <a:t>(</a:t>
            </a:r>
            <a:r>
              <a:rPr lang="en-US" sz="3600" dirty="0" err="1" smtClean="0">
                <a:latin typeface="NikoshBAN" pitchFamily="2" charset="0"/>
                <a:cs typeface="NikoshBAN" pitchFamily="2" charset="0"/>
              </a:rPr>
              <a:t>মতলব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দক্ষিণ</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1" name="12-Point Star 10"/>
          <p:cNvSpPr/>
          <p:nvPr/>
        </p:nvSpPr>
        <p:spPr>
          <a:xfrm>
            <a:off x="194874" y="5399314"/>
            <a:ext cx="4841583" cy="1458686"/>
          </a:xfrm>
          <a:prstGeom prst="star12">
            <a:avLst>
              <a:gd name="adj" fmla="val 4059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latin typeface="NikoshBAN" pitchFamily="2" charset="0"/>
              </a:rPr>
              <a:t>ساندفور</a:t>
            </a:r>
            <a:r>
              <a:rPr lang="en-US" sz="4000" dirty="0" smtClean="0">
                <a:solidFill>
                  <a:schemeClr val="tx1"/>
                </a:solidFill>
                <a:latin typeface="NikoshBAN" pitchFamily="2" charset="0"/>
                <a:cs typeface="NikoshBAN" pitchFamily="2" charset="0"/>
              </a:rPr>
              <a:t> </a:t>
            </a:r>
          </a:p>
          <a:p>
            <a:pPr algn="ctr"/>
            <a:r>
              <a:rPr lang="en-US" sz="4000" dirty="0" smtClean="0">
                <a:solidFill>
                  <a:schemeClr val="tx1"/>
                </a:solidFill>
                <a:latin typeface="NikoshBAN" pitchFamily="2" charset="0"/>
                <a:cs typeface="NikoshBAN" pitchFamily="2" charset="0"/>
              </a:rPr>
              <a:t>(</a:t>
            </a:r>
            <a:r>
              <a:rPr lang="en-US" sz="4000" dirty="0" err="1" smtClean="0">
                <a:solidFill>
                  <a:schemeClr val="tx1"/>
                </a:solidFill>
                <a:latin typeface="NikoshBAN" pitchFamily="2" charset="0"/>
                <a:cs typeface="NikoshBAN" pitchFamily="2" charset="0"/>
              </a:rPr>
              <a:t>চাঁদপুর</a:t>
            </a:r>
            <a:r>
              <a:rPr lang="en-US" sz="4000" dirty="0" smtClean="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
        <p:nvSpPr>
          <p:cNvPr id="12" name="Oval 11"/>
          <p:cNvSpPr/>
          <p:nvPr/>
        </p:nvSpPr>
        <p:spPr>
          <a:xfrm>
            <a:off x="8564381" y="3028013"/>
            <a:ext cx="3477718" cy="62958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01735113047</a:t>
            </a:r>
            <a:endParaRPr lang="en-US" sz="32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73" y="157395"/>
            <a:ext cx="2248524" cy="2016179"/>
          </a:xfrm>
          <a:prstGeom prst="rect">
            <a:avLst/>
          </a:prstGeom>
        </p:spPr>
      </p:pic>
    </p:spTree>
    <p:extLst>
      <p:ext uri="{BB962C8B-B14F-4D97-AF65-F5344CB8AC3E}">
        <p14:creationId xmlns:p14="http://schemas.microsoft.com/office/powerpoint/2010/main" val="1240264755"/>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iterate type="lt">
                                    <p:tmPct val="10000"/>
                                  </p:iterate>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511" y="0"/>
            <a:ext cx="4916774" cy="1325563"/>
          </a:xfrm>
          <a:solidFill>
            <a:srgbClr val="FF0000"/>
          </a:solidFill>
        </p:spPr>
        <p:txBody>
          <a:bodyPr>
            <a:noAutofit/>
          </a:bodyPr>
          <a:lstStyle/>
          <a:p>
            <a:pPr algn="ctr"/>
            <a:r>
              <a:rPr lang="ar-SA" sz="4400" dirty="0" smtClean="0">
                <a:solidFill>
                  <a:schemeClr val="tx1"/>
                </a:solidFill>
                <a:latin typeface="NikoshBAN" pitchFamily="2" charset="0"/>
              </a:rPr>
              <a:t>مَعْرِفَةُ الدَّرْسِ</a:t>
            </a:r>
            <a:r>
              <a:rPr lang="en-US" sz="4400" dirty="0" smtClean="0">
                <a:solidFill>
                  <a:schemeClr val="tx1"/>
                </a:solidFill>
                <a:latin typeface="NikoshBAN" pitchFamily="2" charset="0"/>
              </a:rPr>
              <a:t/>
            </a:r>
            <a:br>
              <a:rPr lang="en-US" sz="4400" dirty="0" smtClean="0">
                <a:solidFill>
                  <a:schemeClr val="tx1"/>
                </a:solidFill>
                <a:latin typeface="NikoshBAN" pitchFamily="2" charset="0"/>
              </a:rPr>
            </a:b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পাঠ</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পরিচিতি</a:t>
            </a:r>
            <a:r>
              <a:rPr lang="en-US" sz="4400" dirty="0" smtClean="0">
                <a:solidFill>
                  <a:schemeClr val="tx1"/>
                </a:solidFill>
                <a:latin typeface="NikoshBAN" pitchFamily="2" charset="0"/>
                <a:cs typeface="NikoshBAN" pitchFamily="2" charset="0"/>
              </a:rPr>
              <a:t>)</a:t>
            </a:r>
            <a:endParaRPr lang="en-US" sz="4400" dirty="0">
              <a:solidFill>
                <a:schemeClr val="tx1"/>
              </a:solidFill>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213970" y="381466"/>
            <a:ext cx="2260605" cy="16954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81" y="224852"/>
            <a:ext cx="2416227" cy="2008682"/>
          </a:xfrm>
          <a:prstGeom prst="rect">
            <a:avLst/>
          </a:prstGeom>
        </p:spPr>
      </p:pic>
      <p:sp>
        <p:nvSpPr>
          <p:cNvPr id="6" name="24-Point Star 5"/>
          <p:cNvSpPr/>
          <p:nvPr/>
        </p:nvSpPr>
        <p:spPr>
          <a:xfrm>
            <a:off x="2615785" y="1506510"/>
            <a:ext cx="6970425" cy="1454047"/>
          </a:xfrm>
          <a:prstGeom prst="star24">
            <a:avLst>
              <a:gd name="adj" fmla="val 440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t>قِرَأةُ الْيَوْمِ</a:t>
            </a:r>
            <a:r>
              <a:rPr lang="en-US" sz="3600" dirty="0" smtClean="0"/>
              <a:t> </a:t>
            </a:r>
            <a:r>
              <a:rPr lang="en-US" sz="3600" dirty="0" smtClean="0">
                <a:latin typeface="NikoshBAN" pitchFamily="2" charset="0"/>
                <a:cs typeface="NikoshBAN" pitchFamily="2" charset="0"/>
              </a:rPr>
              <a:t>(</a:t>
            </a:r>
            <a:r>
              <a:rPr lang="en-US" sz="3600" dirty="0" err="1" smtClean="0">
                <a:latin typeface="NikoshBAN" pitchFamily="2" charset="0"/>
                <a:cs typeface="NikoshBAN" pitchFamily="2" charset="0"/>
              </a:rPr>
              <a:t>আজকের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7" name="24-Point Star 6"/>
          <p:cNvSpPr/>
          <p:nvPr/>
        </p:nvSpPr>
        <p:spPr>
          <a:xfrm>
            <a:off x="6100998" y="2938072"/>
            <a:ext cx="6091002" cy="1154243"/>
          </a:xfrm>
          <a:prstGeom prst="star24">
            <a:avLst>
              <a:gd name="adj" fmla="val 424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rgbClr val="FF0000"/>
                </a:solidFill>
                <a:latin typeface="NikoshBAN" pitchFamily="2" charset="0"/>
              </a:rPr>
              <a:t>الدَّرْسُ الْرابع</a:t>
            </a:r>
            <a:r>
              <a:rPr lang="en-US" sz="3200" dirty="0" smtClean="0">
                <a:solidFill>
                  <a:srgbClr val="FF0000"/>
                </a:solidFill>
                <a:latin typeface="NikoshBAN" pitchFamily="2" charset="0"/>
                <a:cs typeface="NikoshBAN" pitchFamily="2" charset="0"/>
              </a:rPr>
              <a:t> (</a:t>
            </a:r>
            <a:r>
              <a:rPr lang="ar-SA" sz="3200" dirty="0" smtClean="0">
                <a:solidFill>
                  <a:srgbClr val="FF0000"/>
                </a:solidFill>
                <a:latin typeface="NikoshBAN" pitchFamily="2" charset="0"/>
                <a:cs typeface="NikoshBAN" pitchFamily="2" charset="0"/>
              </a:rPr>
              <a:t>৪</a:t>
            </a:r>
            <a:r>
              <a:rPr lang="en-US" sz="3200" dirty="0" err="1" smtClean="0">
                <a:solidFill>
                  <a:srgbClr val="FF0000"/>
                </a:solidFill>
                <a:latin typeface="NikoshBAN" pitchFamily="2" charset="0"/>
                <a:cs typeface="NikoshBAN" pitchFamily="2" charset="0"/>
              </a:rPr>
              <a:t>র্থ</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পাঠ</a:t>
            </a:r>
            <a:r>
              <a:rPr lang="en-US" sz="3200" dirty="0" smtClean="0">
                <a:solidFill>
                  <a:srgbClr val="FF0000"/>
                </a:solidFill>
                <a:latin typeface="NikoshBAN" pitchFamily="2" charset="0"/>
                <a:cs typeface="NikoshBAN" pitchFamily="2" charset="0"/>
              </a:rPr>
              <a:t>)</a:t>
            </a:r>
            <a:endParaRPr lang="en-US" sz="3200" dirty="0">
              <a:solidFill>
                <a:srgbClr val="FF0000"/>
              </a:solidFill>
              <a:latin typeface="NikoshBAN" pitchFamily="2" charset="0"/>
              <a:cs typeface="NikoshBAN" pitchFamily="2" charset="0"/>
            </a:endParaRPr>
          </a:p>
        </p:txBody>
      </p:sp>
      <p:sp>
        <p:nvSpPr>
          <p:cNvPr id="8" name="24-Point Star 7"/>
          <p:cNvSpPr/>
          <p:nvPr/>
        </p:nvSpPr>
        <p:spPr>
          <a:xfrm>
            <a:off x="144380" y="3912433"/>
            <a:ext cx="8542420" cy="1304144"/>
          </a:xfrm>
          <a:prstGeom prst="star24">
            <a:avLst>
              <a:gd name="adj" fmla="val 4648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rPr>
              <a:t>الفعل الماضى واقسامه تصريفاته</a:t>
            </a:r>
            <a:endParaRPr lang="en-US" sz="4000" dirty="0">
              <a:solidFill>
                <a:srgbClr val="FF0000"/>
              </a:solidFill>
            </a:endParaRPr>
          </a:p>
        </p:txBody>
      </p:sp>
      <p:sp>
        <p:nvSpPr>
          <p:cNvPr id="9" name="24-Point Star 8"/>
          <p:cNvSpPr/>
          <p:nvPr/>
        </p:nvSpPr>
        <p:spPr>
          <a:xfrm>
            <a:off x="3810001" y="5186596"/>
            <a:ext cx="8382000" cy="1379095"/>
          </a:xfrm>
          <a:prstGeom prst="star24">
            <a:avLst>
              <a:gd name="adj" fmla="val 42935"/>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NikoshBAN" pitchFamily="2" charset="0"/>
              </a:rPr>
              <a:t>لِلصَّفِ السَّابع مِنَ الدَّاخِلِ</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দাখিল</a:t>
            </a:r>
            <a:r>
              <a:rPr lang="en-US" sz="4000" dirty="0" smtClean="0">
                <a:solidFill>
                  <a:srgbClr val="FF0000"/>
                </a:solidFill>
                <a:latin typeface="NikoshBAN" pitchFamily="2" charset="0"/>
                <a:cs typeface="NikoshBAN" pitchFamily="2" charset="0"/>
              </a:rPr>
              <a:t> ৭ম </a:t>
            </a:r>
            <a:r>
              <a:rPr lang="en-US" sz="4000" dirty="0" err="1" smtClean="0">
                <a:solidFill>
                  <a:srgbClr val="FF0000"/>
                </a:solidFill>
                <a:latin typeface="NikoshBAN" pitchFamily="2" charset="0"/>
                <a:cs typeface="NikoshBAN" pitchFamily="2" charset="0"/>
              </a:rPr>
              <a:t>শ্রেণি</a:t>
            </a:r>
            <a:r>
              <a:rPr lang="en-US" sz="4000" dirty="0" smtClean="0">
                <a:solidFill>
                  <a:srgbClr val="FF0000"/>
                </a:solidFill>
                <a:latin typeface="NikoshBAN" pitchFamily="2" charset="0"/>
                <a:cs typeface="NikoshBAN" pitchFamily="2" charset="0"/>
              </a:rPr>
              <a:t>)</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408118429"/>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iterate type="lt">
                                    <p:tmPct val="10000"/>
                                  </p:iterate>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0"/>
            <a:ext cx="10141527" cy="1325563"/>
          </a:xfrm>
          <a:solidFill>
            <a:schemeClr val="accent6"/>
          </a:solidFill>
        </p:spPr>
        <p:txBody>
          <a:bodyPr>
            <a:noAutofit/>
          </a:bodyPr>
          <a:lstStyle/>
          <a:p>
            <a:pPr algn="ctr"/>
            <a:r>
              <a:rPr lang="ar-SA" sz="6600" dirty="0" smtClean="0">
                <a:solidFill>
                  <a:schemeClr val="bg1"/>
                </a:solidFill>
                <a:latin typeface="NikoshBAN" pitchFamily="2" charset="0"/>
              </a:rPr>
              <a:t>طَلَبَةُ الْعِلْمِ قَبْلَهُ</a:t>
            </a:r>
            <a:r>
              <a:rPr lang="en-US" sz="6600" dirty="0" smtClean="0">
                <a:solidFill>
                  <a:schemeClr val="bg1"/>
                </a:solidFill>
                <a:latin typeface="NikoshBAN" pitchFamily="2" charset="0"/>
              </a:rPr>
              <a:t>  </a:t>
            </a:r>
            <a:r>
              <a:rPr lang="en-US" sz="6600" dirty="0" smtClean="0">
                <a:solidFill>
                  <a:schemeClr val="bg1"/>
                </a:solidFill>
                <a:latin typeface="NikoshBAN" pitchFamily="2" charset="0"/>
                <a:cs typeface="NikoshBAN" pitchFamily="2" charset="0"/>
              </a:rPr>
              <a:t>(</a:t>
            </a:r>
            <a:r>
              <a:rPr lang="en-US" sz="6600" dirty="0" err="1" smtClean="0">
                <a:solidFill>
                  <a:schemeClr val="bg1"/>
                </a:solidFill>
                <a:latin typeface="NikoshBAN" pitchFamily="2" charset="0"/>
                <a:cs typeface="NikoshBAN" pitchFamily="2" charset="0"/>
              </a:rPr>
              <a:t>পূর্ব</a:t>
            </a:r>
            <a:r>
              <a:rPr lang="en-US" sz="6600" dirty="0" smtClean="0">
                <a:solidFill>
                  <a:schemeClr val="bg1"/>
                </a:solidFill>
                <a:latin typeface="NikoshBAN" pitchFamily="2" charset="0"/>
                <a:cs typeface="NikoshBAN" pitchFamily="2" charset="0"/>
              </a:rPr>
              <a:t> </a:t>
            </a:r>
            <a:r>
              <a:rPr lang="en-US" sz="6600" dirty="0" err="1" smtClean="0">
                <a:solidFill>
                  <a:schemeClr val="bg1"/>
                </a:solidFill>
                <a:latin typeface="NikoshBAN" pitchFamily="2" charset="0"/>
                <a:cs typeface="NikoshBAN" pitchFamily="2" charset="0"/>
              </a:rPr>
              <a:t>জ্ঞান</a:t>
            </a:r>
            <a:r>
              <a:rPr lang="en-US" sz="6600" dirty="0" smtClean="0">
                <a:solidFill>
                  <a:schemeClr val="bg1"/>
                </a:solidFill>
                <a:latin typeface="NikoshBAN" pitchFamily="2" charset="0"/>
                <a:cs typeface="NikoshBAN" pitchFamily="2" charset="0"/>
              </a:rPr>
              <a:t> </a:t>
            </a:r>
            <a:r>
              <a:rPr lang="en-US" sz="6600" dirty="0" err="1" smtClean="0">
                <a:solidFill>
                  <a:schemeClr val="bg1"/>
                </a:solidFill>
                <a:latin typeface="NikoshBAN" pitchFamily="2" charset="0"/>
                <a:cs typeface="NikoshBAN" pitchFamily="2" charset="0"/>
              </a:rPr>
              <a:t>যাচাই</a:t>
            </a:r>
            <a:r>
              <a:rPr lang="en-US" sz="6600" dirty="0" smtClean="0">
                <a:solidFill>
                  <a:schemeClr val="bg1"/>
                </a:solidFill>
                <a:latin typeface="NikoshBAN" pitchFamily="2" charset="0"/>
                <a:cs typeface="NikoshBAN" pitchFamily="2" charset="0"/>
              </a:rPr>
              <a:t>)</a:t>
            </a:r>
            <a:endParaRPr lang="en-US" sz="6600" dirty="0">
              <a:solidFill>
                <a:schemeClr val="bg1"/>
              </a:solidFill>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 y="1343891"/>
            <a:ext cx="10307782" cy="5514109"/>
          </a:xfrm>
        </p:spPr>
      </p:pic>
    </p:spTree>
    <p:extLst>
      <p:ext uri="{BB962C8B-B14F-4D97-AF65-F5344CB8AC3E}">
        <p14:creationId xmlns:p14="http://schemas.microsoft.com/office/powerpoint/2010/main" val="3613003243"/>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63236" y="2299854"/>
            <a:ext cx="10972800" cy="4486705"/>
          </a:xfrm>
          <a:prstGeom prst="rect">
            <a:avLst/>
          </a:prstGeom>
        </p:spPr>
      </p:pic>
      <p:sp>
        <p:nvSpPr>
          <p:cNvPr id="2" name="Title 1"/>
          <p:cNvSpPr>
            <a:spLocks noGrp="1"/>
          </p:cNvSpPr>
          <p:nvPr>
            <p:ph type="title"/>
          </p:nvPr>
        </p:nvSpPr>
        <p:spPr>
          <a:xfrm>
            <a:off x="121919" y="0"/>
            <a:ext cx="9687099" cy="1325563"/>
          </a:xfrm>
          <a:solidFill>
            <a:schemeClr val="accent5"/>
          </a:solidFill>
        </p:spPr>
        <p:txBody>
          <a:bodyPr>
            <a:noAutofit/>
          </a:bodyPr>
          <a:lstStyle/>
          <a:p>
            <a:pPr algn="ctr"/>
            <a:r>
              <a:rPr lang="ar-SA" sz="7200" dirty="0" smtClean="0">
                <a:solidFill>
                  <a:schemeClr val="tx1"/>
                </a:solidFill>
                <a:latin typeface="NikoshBAN" pitchFamily="2" charset="0"/>
              </a:rPr>
              <a:t>اَلْمُقَدَّمَةُ الْقِرَأةُ</a:t>
            </a:r>
            <a:r>
              <a:rPr lang="en-US" sz="7200" dirty="0" smtClean="0">
                <a:solidFill>
                  <a:schemeClr val="tx1"/>
                </a:solidFill>
                <a:latin typeface="NikoshBAN" pitchFamily="2" charset="0"/>
                <a:cs typeface="NikoshBAN" pitchFamily="2" charset="0"/>
              </a:rPr>
              <a:t>  (</a:t>
            </a:r>
            <a:r>
              <a:rPr lang="en-US" sz="7200" dirty="0" err="1" smtClean="0">
                <a:solidFill>
                  <a:schemeClr val="tx1"/>
                </a:solidFill>
                <a:latin typeface="NikoshBAN" pitchFamily="2" charset="0"/>
                <a:cs typeface="NikoshBAN" pitchFamily="2" charset="0"/>
              </a:rPr>
              <a:t>উপস্থাপনা</a:t>
            </a:r>
            <a:r>
              <a:rPr lang="en-US" sz="7200" dirty="0" smtClean="0">
                <a:solidFill>
                  <a:schemeClr val="tx1"/>
                </a:solidFill>
                <a:latin typeface="NikoshBAN" pitchFamily="2" charset="0"/>
                <a:cs typeface="NikoshBAN" pitchFamily="2" charset="0"/>
              </a:rPr>
              <a:t>)</a:t>
            </a:r>
            <a:endParaRPr lang="en-US" sz="7200" dirty="0">
              <a:solidFill>
                <a:schemeClr val="tx1"/>
              </a:solidFill>
              <a:latin typeface="NikoshBAN" pitchFamily="2" charset="0"/>
              <a:cs typeface="NikoshBAN" pitchFamily="2" charset="0"/>
            </a:endParaRPr>
          </a:p>
        </p:txBody>
      </p:sp>
      <p:sp>
        <p:nvSpPr>
          <p:cNvPr id="3" name="Content Placeholder 2"/>
          <p:cNvSpPr>
            <a:spLocks noGrp="1"/>
          </p:cNvSpPr>
          <p:nvPr>
            <p:ph idx="1"/>
          </p:nvPr>
        </p:nvSpPr>
        <p:spPr>
          <a:xfrm>
            <a:off x="0" y="1274164"/>
            <a:ext cx="11984182" cy="5583835"/>
          </a:xfrm>
        </p:spPr>
        <p:txBody>
          <a:bodyPr>
            <a:normAutofit/>
          </a:bodyPr>
          <a:lstStyle/>
          <a:p>
            <a:pPr marL="0" indent="0" algn="ctr">
              <a:buNone/>
            </a:pPr>
            <a:r>
              <a:rPr lang="ar-SA" sz="5400" dirty="0" smtClean="0">
                <a:solidFill>
                  <a:srgbClr val="0070C0"/>
                </a:solidFill>
              </a:rPr>
              <a:t>قد خرج خالد من البيت - </a:t>
            </a:r>
            <a:endParaRPr lang="en-US" sz="5400" dirty="0">
              <a:solidFill>
                <a:srgbClr val="0070C0"/>
              </a:solidFill>
            </a:endParaRPr>
          </a:p>
        </p:txBody>
      </p:sp>
    </p:spTree>
    <p:extLst>
      <p:ext uri="{BB962C8B-B14F-4D97-AF65-F5344CB8AC3E}">
        <p14:creationId xmlns:p14="http://schemas.microsoft.com/office/powerpoint/2010/main" val="2665204170"/>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8"/>
            <a:ext cx="8589364" cy="1311275"/>
          </a:xfrm>
          <a:solidFill>
            <a:srgbClr val="C00000"/>
          </a:solidFill>
        </p:spPr>
        <p:txBody>
          <a:bodyPr>
            <a:noAutofit/>
          </a:bodyPr>
          <a:lstStyle/>
          <a:p>
            <a:pPr algn="ctr"/>
            <a:r>
              <a:rPr lang="ar-SA" sz="7200" dirty="0" smtClean="0">
                <a:solidFill>
                  <a:schemeClr val="bg1"/>
                </a:solidFill>
                <a:latin typeface="NikoshBAN" pitchFamily="2" charset="0"/>
              </a:rPr>
              <a:t>نَتِيْجَة ُالدَّرْسِ</a:t>
            </a:r>
            <a:r>
              <a:rPr lang="en-US" sz="7200" dirty="0" smtClean="0">
                <a:solidFill>
                  <a:schemeClr val="bg1"/>
                </a:solidFill>
                <a:latin typeface="NikoshBAN" pitchFamily="2" charset="0"/>
                <a:cs typeface="NikoshBAN" pitchFamily="2" charset="0"/>
              </a:rPr>
              <a:t> (</a:t>
            </a:r>
            <a:r>
              <a:rPr lang="en-US" sz="7200" dirty="0" err="1" smtClean="0">
                <a:solidFill>
                  <a:schemeClr val="bg1"/>
                </a:solidFill>
                <a:latin typeface="NikoshBAN" pitchFamily="2" charset="0"/>
                <a:cs typeface="NikoshBAN" pitchFamily="2" charset="0"/>
              </a:rPr>
              <a:t>শিখন</a:t>
            </a:r>
            <a:r>
              <a:rPr lang="en-US" sz="7200" dirty="0" smtClean="0">
                <a:solidFill>
                  <a:schemeClr val="bg1"/>
                </a:solidFill>
                <a:latin typeface="NikoshBAN" pitchFamily="2" charset="0"/>
                <a:cs typeface="NikoshBAN" pitchFamily="2" charset="0"/>
              </a:rPr>
              <a:t> </a:t>
            </a:r>
            <a:r>
              <a:rPr lang="en-US" sz="7200" dirty="0" err="1" smtClean="0">
                <a:solidFill>
                  <a:schemeClr val="bg1"/>
                </a:solidFill>
                <a:latin typeface="NikoshBAN" pitchFamily="2" charset="0"/>
                <a:cs typeface="NikoshBAN" pitchFamily="2" charset="0"/>
              </a:rPr>
              <a:t>ফল</a:t>
            </a:r>
            <a:r>
              <a:rPr lang="en-US" sz="7200" dirty="0" smtClean="0">
                <a:solidFill>
                  <a:schemeClr val="bg1"/>
                </a:solidFill>
                <a:latin typeface="NikoshBAN" pitchFamily="2" charset="0"/>
                <a:cs typeface="NikoshBAN" pitchFamily="2" charset="0"/>
              </a:rPr>
              <a:t>)</a:t>
            </a:r>
            <a:endParaRPr lang="en-US" sz="7200"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0" y="1364106"/>
            <a:ext cx="12192000" cy="5493894"/>
          </a:xfrm>
          <a:solidFill>
            <a:schemeClr val="accent4">
              <a:lumMod val="75000"/>
            </a:schemeClr>
          </a:solidFill>
        </p:spPr>
        <p:txBody>
          <a:bodyPr>
            <a:noAutofit/>
          </a:bodyPr>
          <a:lstStyle/>
          <a:p>
            <a:pPr marL="0" indent="0" algn="ctr">
              <a:buNone/>
            </a:pPr>
            <a:r>
              <a:rPr lang="ar-SA" sz="3600" dirty="0" smtClean="0">
                <a:solidFill>
                  <a:srgbClr val="FF0000"/>
                </a:solidFill>
              </a:rPr>
              <a:t> </a:t>
            </a:r>
            <a:r>
              <a:rPr lang="ar-SA" sz="3600" u="sng" dirty="0" smtClean="0">
                <a:solidFill>
                  <a:srgbClr val="FF0000"/>
                </a:solidFill>
                <a:latin typeface="NikoshBAN" pitchFamily="2" charset="0"/>
              </a:rPr>
              <a:t>ان يقول الطلاب من هذا الدرس </a:t>
            </a:r>
            <a:r>
              <a:rPr lang="ar-SA" sz="3600" dirty="0" smtClean="0">
                <a:solidFill>
                  <a:srgbClr val="FF0000"/>
                </a:solidFill>
                <a:latin typeface="NikoshBAN" pitchFamily="2" charset="0"/>
              </a:rPr>
              <a:t>–</a:t>
            </a:r>
            <a:r>
              <a:rPr lang="en-US" sz="3600" dirty="0" smtClean="0">
                <a:solidFill>
                  <a:srgbClr val="FF0000"/>
                </a:solidFill>
                <a:latin typeface="NikoshBAN" pitchFamily="2" charset="0"/>
                <a:cs typeface="NikoshBAN" pitchFamily="2" charset="0"/>
              </a:rPr>
              <a:t> </a:t>
            </a:r>
          </a:p>
          <a:p>
            <a:pPr marL="0" indent="0" algn="ctr">
              <a:buNone/>
            </a:pPr>
            <a:r>
              <a:rPr lang="en-US" sz="3600" dirty="0" smtClean="0">
                <a:solidFill>
                  <a:srgbClr val="FF0000"/>
                </a:solidFill>
                <a:latin typeface="NikoshBAN" pitchFamily="2" charset="0"/>
                <a:cs typeface="NikoshBAN" pitchFamily="2" charset="0"/>
              </a:rPr>
              <a:t>(এ </a:t>
            </a:r>
            <a:r>
              <a:rPr lang="en-US" sz="3600" dirty="0" err="1" smtClean="0">
                <a:solidFill>
                  <a:srgbClr val="FF0000"/>
                </a:solidFill>
                <a:latin typeface="NikoshBAN" pitchFamily="2" charset="0"/>
                <a:cs typeface="NikoshBAN" pitchFamily="2" charset="0"/>
              </a:rPr>
              <a:t>পাঠ</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থেকে</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শিক্ষার্থীরা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বলতে</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পারবে</a:t>
            </a:r>
            <a:r>
              <a:rPr lang="en-US" sz="3600" dirty="0" smtClean="0">
                <a:solidFill>
                  <a:srgbClr val="FF0000"/>
                </a:solidFill>
                <a:latin typeface="NikoshBAN" pitchFamily="2" charset="0"/>
                <a:cs typeface="NikoshBAN" pitchFamily="2" charset="0"/>
              </a:rPr>
              <a:t>)</a:t>
            </a:r>
            <a:endParaRPr lang="ar-SA" sz="3600" dirty="0" smtClean="0">
              <a:solidFill>
                <a:srgbClr val="FF0000"/>
              </a:solidFill>
              <a:latin typeface="NikoshBAN" pitchFamily="2" charset="0"/>
            </a:endParaRPr>
          </a:p>
          <a:p>
            <a:pPr marL="0" indent="0" algn="r">
              <a:buNone/>
            </a:pPr>
            <a:r>
              <a:rPr lang="ar-SA" sz="3600" dirty="0">
                <a:solidFill>
                  <a:srgbClr val="FF0000"/>
                </a:solidFill>
              </a:rPr>
              <a:t> </a:t>
            </a:r>
            <a:r>
              <a:rPr lang="ar-SA" sz="3600" dirty="0" smtClean="0">
                <a:solidFill>
                  <a:srgbClr val="FF0000"/>
                </a:solidFill>
              </a:rPr>
              <a:t>(1) ان يفصل الطلاب منها فى تعريف فعل الماضى  –</a:t>
            </a:r>
          </a:p>
          <a:p>
            <a:pPr marL="0" indent="0" algn="r">
              <a:buNone/>
            </a:pPr>
            <a:r>
              <a:rPr lang="ar-SA" sz="3600" dirty="0">
                <a:solidFill>
                  <a:srgbClr val="FF0000"/>
                </a:solidFill>
              </a:rPr>
              <a:t> </a:t>
            </a:r>
            <a:r>
              <a:rPr lang="ar-SA" sz="3600" dirty="0" smtClean="0">
                <a:solidFill>
                  <a:srgbClr val="FF0000"/>
                </a:solidFill>
              </a:rPr>
              <a:t>(2) </a:t>
            </a:r>
            <a:r>
              <a:rPr lang="ar-SA" sz="3600" dirty="0">
                <a:solidFill>
                  <a:srgbClr val="FF0000"/>
                </a:solidFill>
              </a:rPr>
              <a:t>ان يفصل الطلاب منها </a:t>
            </a:r>
            <a:r>
              <a:rPr lang="ar-SA" sz="3600" dirty="0" smtClean="0">
                <a:solidFill>
                  <a:srgbClr val="FF0000"/>
                </a:solidFill>
              </a:rPr>
              <a:t>فى ماضى مطلق –</a:t>
            </a:r>
          </a:p>
          <a:p>
            <a:pPr marL="0" indent="0" algn="r">
              <a:buNone/>
            </a:pPr>
            <a:r>
              <a:rPr lang="ar-SA" sz="3600" dirty="0" smtClean="0">
                <a:solidFill>
                  <a:srgbClr val="FF0000"/>
                </a:solidFill>
              </a:rPr>
              <a:t> (3) </a:t>
            </a:r>
            <a:r>
              <a:rPr lang="ar-SA" sz="3600" dirty="0">
                <a:solidFill>
                  <a:srgbClr val="FF0000"/>
                </a:solidFill>
              </a:rPr>
              <a:t>ان يفصل الطلاب </a:t>
            </a:r>
            <a:r>
              <a:rPr lang="ar-SA" sz="3600" dirty="0" smtClean="0">
                <a:solidFill>
                  <a:srgbClr val="FF0000"/>
                </a:solidFill>
              </a:rPr>
              <a:t>منها فى ماضى قريب – </a:t>
            </a:r>
          </a:p>
          <a:p>
            <a:pPr marL="0" indent="0" algn="r">
              <a:buNone/>
            </a:pPr>
            <a:r>
              <a:rPr lang="ar-SA" sz="3600" dirty="0" smtClean="0">
                <a:solidFill>
                  <a:srgbClr val="FF0000"/>
                </a:solidFill>
              </a:rPr>
              <a:t>(4) </a:t>
            </a:r>
            <a:r>
              <a:rPr lang="ar-SA" sz="3600" dirty="0">
                <a:solidFill>
                  <a:srgbClr val="FF0000"/>
                </a:solidFill>
              </a:rPr>
              <a:t>ان يفصل الطلاب منها </a:t>
            </a:r>
            <a:r>
              <a:rPr lang="ar-SA" sz="3600" dirty="0" smtClean="0">
                <a:solidFill>
                  <a:srgbClr val="FF0000"/>
                </a:solidFill>
              </a:rPr>
              <a:t> فى وضع ماضى بعيد واستمرارى –</a:t>
            </a:r>
          </a:p>
          <a:p>
            <a:pPr marL="0" indent="0" algn="r">
              <a:buNone/>
            </a:pPr>
            <a:r>
              <a:rPr lang="ar-SA" sz="3600" dirty="0">
                <a:solidFill>
                  <a:srgbClr val="FF0000"/>
                </a:solidFill>
              </a:rPr>
              <a:t>(5) ان يفصل الطلاب منها </a:t>
            </a:r>
            <a:r>
              <a:rPr lang="ar-SA" sz="3600" dirty="0" smtClean="0">
                <a:solidFill>
                  <a:srgbClr val="FF0000"/>
                </a:solidFill>
              </a:rPr>
              <a:t>فى الاحتمالى و التمنى مفصلا - </a:t>
            </a:r>
            <a:endParaRPr lang="en-US" sz="3600" dirty="0">
              <a:solidFill>
                <a:srgbClr val="FF0000"/>
              </a:solidFill>
            </a:endParaRPr>
          </a:p>
        </p:txBody>
      </p:sp>
    </p:spTree>
    <p:extLst>
      <p:ext uri="{BB962C8B-B14F-4D97-AF65-F5344CB8AC3E}">
        <p14:creationId xmlns:p14="http://schemas.microsoft.com/office/powerpoint/2010/main" val="2472491464"/>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ppt_w</p:attrName>
                                        </p:attrNameLst>
                                      </p:cBhvr>
                                      <p:tavLst>
                                        <p:tav tm="0" fmla="#ppt_w*sin(2.5*pi*$)">
                                          <p:val>
                                            <p:fltVal val="0"/>
                                          </p:val>
                                        </p:tav>
                                        <p:tav tm="100000">
                                          <p:val>
                                            <p:fltVal val="1"/>
                                          </p:val>
                                        </p:tav>
                                      </p:tavLst>
                                    </p:anim>
                                    <p:anim calcmode="lin" valueType="num">
                                      <p:cBhvr>
                                        <p:cTn id="16"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anim calcmode="lin" valueType="num">
                                      <p:cBhvr>
                                        <p:cTn id="2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anim calcmode="lin" valueType="num">
                                      <p:cBhvr>
                                        <p:cTn id="2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anim calcmode="lin" valueType="num">
                                      <p:cBhvr>
                                        <p:cTn id="3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2000"/>
                                        <p:tgtEl>
                                          <p:spTgt spid="3">
                                            <p:txEl>
                                              <p:pRg st="3" end="3"/>
                                            </p:txEl>
                                          </p:spTgt>
                                        </p:tgtEl>
                                      </p:cBhvr>
                                    </p:animEffect>
                                    <p:anim calcmode="lin" valueType="num">
                                      <p:cBhvr>
                                        <p:cTn id="4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2000"/>
                                        <p:tgtEl>
                                          <p:spTgt spid="3">
                                            <p:txEl>
                                              <p:pRg st="4" end="4"/>
                                            </p:txEl>
                                          </p:spTgt>
                                        </p:tgtEl>
                                      </p:cBhvr>
                                    </p:animEffect>
                                    <p:anim calcmode="lin" valueType="num">
                                      <p:cBhvr>
                                        <p:cTn id="5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2000"/>
                                        <p:tgtEl>
                                          <p:spTgt spid="3">
                                            <p:txEl>
                                              <p:pRg st="5" end="5"/>
                                            </p:txEl>
                                          </p:spTgt>
                                        </p:tgtEl>
                                      </p:cBhvr>
                                    </p:animEffect>
                                    <p:anim calcmode="lin" valueType="num">
                                      <p:cBhvr>
                                        <p:cTn id="57"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2000"/>
                                        <p:tgtEl>
                                          <p:spTgt spid="3">
                                            <p:txEl>
                                              <p:pRg st="6" end="6"/>
                                            </p:txEl>
                                          </p:spTgt>
                                        </p:tgtEl>
                                      </p:cBhvr>
                                    </p:animEffect>
                                    <p:anim calcmode="lin" valueType="num">
                                      <p:cBhvr>
                                        <p:cTn id="64"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65"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87345" cy="1325563"/>
          </a:xfrm>
          <a:solidFill>
            <a:srgbClr val="FFC000"/>
          </a:solidFill>
        </p:spPr>
        <p:txBody>
          <a:bodyPr>
            <a:noAutofit/>
          </a:bodyPr>
          <a:lstStyle/>
          <a:p>
            <a:pPr algn="ctr"/>
            <a:r>
              <a:rPr lang="ar-SA" sz="7200" dirty="0" smtClean="0">
                <a:latin typeface="NikoshBAN" pitchFamily="2" charset="0"/>
              </a:rPr>
              <a:t>اِسْتِحْضَارُ الْقِرَأةِ</a:t>
            </a:r>
            <a:r>
              <a:rPr lang="en-US" sz="7200" dirty="0" smtClean="0">
                <a:latin typeface="NikoshBAN" pitchFamily="2" charset="0"/>
                <a:cs typeface="NikoshBAN" pitchFamily="2" charset="0"/>
              </a:rPr>
              <a:t> (</a:t>
            </a:r>
            <a:r>
              <a:rPr lang="en-US" sz="7200" dirty="0" err="1" smtClean="0">
                <a:latin typeface="NikoshBAN" pitchFamily="2" charset="0"/>
                <a:cs typeface="NikoshBAN" pitchFamily="2" charset="0"/>
              </a:rPr>
              <a:t>পাঠ</a:t>
            </a:r>
            <a:r>
              <a:rPr lang="en-US" sz="7200" dirty="0" smtClean="0">
                <a:latin typeface="NikoshBAN" pitchFamily="2" charset="0"/>
                <a:cs typeface="NikoshBAN" pitchFamily="2" charset="0"/>
              </a:rPr>
              <a:t> </a:t>
            </a:r>
            <a:r>
              <a:rPr lang="en-US" sz="7200" dirty="0" err="1" smtClean="0">
                <a:latin typeface="NikoshBAN" pitchFamily="2" charset="0"/>
                <a:cs typeface="NikoshBAN" pitchFamily="2" charset="0"/>
              </a:rPr>
              <a:t>উপস্থাপনা</a:t>
            </a:r>
            <a:r>
              <a:rPr lang="en-US" sz="7200" dirty="0" smtClean="0">
                <a:latin typeface="NikoshBAN" pitchFamily="2" charset="0"/>
                <a:cs typeface="NikoshBAN" pitchFamily="2" charset="0"/>
              </a:rPr>
              <a:t>)</a:t>
            </a:r>
            <a:endParaRPr lang="en-US" sz="7200" dirty="0">
              <a:latin typeface="NikoshBAN" pitchFamily="2" charset="0"/>
              <a:cs typeface="NikoshBAN" pitchFamily="2" charset="0"/>
            </a:endParaRPr>
          </a:p>
        </p:txBody>
      </p:sp>
      <p:sp>
        <p:nvSpPr>
          <p:cNvPr id="3" name="Content Placeholder 2"/>
          <p:cNvSpPr>
            <a:spLocks noGrp="1"/>
          </p:cNvSpPr>
          <p:nvPr>
            <p:ph idx="1"/>
          </p:nvPr>
        </p:nvSpPr>
        <p:spPr>
          <a:xfrm>
            <a:off x="0" y="1330036"/>
            <a:ext cx="12192000" cy="5792658"/>
          </a:xfrm>
          <a:solidFill>
            <a:schemeClr val="accent2">
              <a:lumMod val="75000"/>
            </a:schemeClr>
          </a:solidFill>
        </p:spPr>
        <p:txBody>
          <a:bodyPr>
            <a:normAutofit/>
          </a:bodyPr>
          <a:lstStyle/>
          <a:p>
            <a:pPr marL="0" indent="0" algn="r">
              <a:buNone/>
            </a:pPr>
            <a:r>
              <a:rPr lang="ar-SA" sz="4400" dirty="0">
                <a:solidFill>
                  <a:schemeClr val="bg1"/>
                </a:solidFill>
              </a:rPr>
              <a:t> </a:t>
            </a:r>
            <a:r>
              <a:rPr lang="ar-SA" sz="4400" dirty="0" smtClean="0">
                <a:solidFill>
                  <a:schemeClr val="bg1"/>
                </a:solidFill>
              </a:rPr>
              <a:t> 1- فعل ماضى مطلق , 2- فعل ماضى قريب , </a:t>
            </a:r>
          </a:p>
          <a:p>
            <a:pPr marL="0" indent="0" algn="r">
              <a:buNone/>
            </a:pPr>
            <a:r>
              <a:rPr lang="ar-SA" sz="4400" dirty="0" smtClean="0">
                <a:solidFill>
                  <a:schemeClr val="bg1"/>
                </a:solidFill>
              </a:rPr>
              <a:t>3- </a:t>
            </a:r>
            <a:r>
              <a:rPr lang="ar-SA" sz="4400" dirty="0">
                <a:solidFill>
                  <a:schemeClr val="bg1"/>
                </a:solidFill>
              </a:rPr>
              <a:t>فعل </a:t>
            </a:r>
            <a:r>
              <a:rPr lang="ar-SA" sz="4400" dirty="0" smtClean="0">
                <a:solidFill>
                  <a:schemeClr val="bg1"/>
                </a:solidFill>
              </a:rPr>
              <a:t>ماضى بعيد , 4- </a:t>
            </a:r>
            <a:r>
              <a:rPr lang="ar-SA" sz="4400" dirty="0">
                <a:solidFill>
                  <a:schemeClr val="bg1"/>
                </a:solidFill>
              </a:rPr>
              <a:t>فعل </a:t>
            </a:r>
            <a:r>
              <a:rPr lang="ar-SA" sz="4400" dirty="0" smtClean="0">
                <a:solidFill>
                  <a:schemeClr val="bg1"/>
                </a:solidFill>
              </a:rPr>
              <a:t>ماضى استمرارى , </a:t>
            </a:r>
          </a:p>
          <a:p>
            <a:pPr marL="0" indent="0" algn="r">
              <a:buNone/>
            </a:pPr>
            <a:r>
              <a:rPr lang="ar-SA" sz="4400" dirty="0" smtClean="0">
                <a:solidFill>
                  <a:schemeClr val="bg1"/>
                </a:solidFill>
              </a:rPr>
              <a:t>4- </a:t>
            </a:r>
            <a:r>
              <a:rPr lang="ar-SA" sz="4400" dirty="0">
                <a:solidFill>
                  <a:schemeClr val="bg1"/>
                </a:solidFill>
              </a:rPr>
              <a:t>فعل </a:t>
            </a:r>
            <a:r>
              <a:rPr lang="ar-SA" sz="4400" dirty="0" smtClean="0">
                <a:solidFill>
                  <a:schemeClr val="bg1"/>
                </a:solidFill>
              </a:rPr>
              <a:t>ماضى احتمالى , 5- </a:t>
            </a:r>
            <a:r>
              <a:rPr lang="ar-SA" sz="4400" dirty="0">
                <a:solidFill>
                  <a:schemeClr val="bg1"/>
                </a:solidFill>
              </a:rPr>
              <a:t>فعل </a:t>
            </a:r>
            <a:r>
              <a:rPr lang="ar-SA" sz="4400" dirty="0" smtClean="0">
                <a:solidFill>
                  <a:schemeClr val="bg1"/>
                </a:solidFill>
              </a:rPr>
              <a:t>ماضى تمنى -   </a:t>
            </a:r>
            <a:endParaRPr lang="en-US" sz="44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35" y="3794760"/>
            <a:ext cx="11942619" cy="3063240"/>
          </a:xfrm>
          <a:prstGeom prst="rect">
            <a:avLst/>
          </a:prstGeom>
        </p:spPr>
      </p:pic>
    </p:spTree>
    <p:extLst>
      <p:ext uri="{BB962C8B-B14F-4D97-AF65-F5344CB8AC3E}">
        <p14:creationId xmlns:p14="http://schemas.microsoft.com/office/powerpoint/2010/main" val="2644852941"/>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bg/>
                                          </p:spTgt>
                                        </p:tgtEl>
                                        <p:attrNameLst>
                                          <p:attrName>style.visibility</p:attrName>
                                        </p:attrNameLst>
                                      </p:cBhvr>
                                      <p:to>
                                        <p:strVal val="visible"/>
                                      </p:to>
                                    </p:set>
                                    <p:animEffect transition="in" filter="randombar(horizontal)">
                                      <p:cBhvr>
                                        <p:cTn id="33" dur="500"/>
                                        <p:tgtEl>
                                          <p:spTgt spid="3">
                                            <p:bg/>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iterate type="lt">
                                    <p:tmPct val="10000"/>
                                  </p:iterate>
                                  <p:childTnLst>
                                    <p:set>
                                      <p:cBhvr>
                                        <p:cTn id="3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iterate type="lt">
                                    <p:tmPct val="10000"/>
                                  </p:iterate>
                                  <p:childTnLst>
                                    <p:set>
                                      <p:cBhvr>
                                        <p:cTn id="4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iterate type="lt">
                                    <p:tmPct val="10000"/>
                                  </p:iterate>
                                  <p:childTnLst>
                                    <p:set>
                                      <p:cBhvr>
                                        <p:cTn id="4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238"/>
            <a:ext cx="10515600" cy="1330924"/>
          </a:xfrm>
          <a:solidFill>
            <a:schemeClr val="accent4">
              <a:lumMod val="75000"/>
            </a:schemeClr>
          </a:solidFill>
        </p:spPr>
        <p:txBody>
          <a:bodyPr>
            <a:noAutofit/>
          </a:bodyPr>
          <a:lstStyle/>
          <a:p>
            <a:pPr algn="ctr"/>
            <a:r>
              <a:rPr lang="ar-SA" sz="6600" dirty="0" smtClean="0">
                <a:solidFill>
                  <a:schemeClr val="bg1"/>
                </a:solidFill>
              </a:rPr>
              <a:t> وضع الفعل الماضى المطلق - </a:t>
            </a:r>
            <a:endParaRPr lang="en-US" sz="66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782" y="1440873"/>
            <a:ext cx="10155382" cy="5417127"/>
          </a:xfrm>
        </p:spPr>
      </p:pic>
    </p:spTree>
    <p:extLst>
      <p:ext uri="{BB962C8B-B14F-4D97-AF65-F5344CB8AC3E}">
        <p14:creationId xmlns:p14="http://schemas.microsoft.com/office/powerpoint/2010/main" val="4008191666"/>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iterate type="lt">
                                    <p:tmPct val="10000"/>
                                  </p:iterate>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241964"/>
          </a:xfrm>
          <a:solidFill>
            <a:schemeClr val="accent6">
              <a:lumMod val="75000"/>
            </a:schemeClr>
          </a:solidFill>
        </p:spPr>
        <p:txBody>
          <a:bodyPr>
            <a:noAutofit/>
          </a:bodyPr>
          <a:lstStyle/>
          <a:p>
            <a:r>
              <a:rPr lang="en-US" sz="4400" dirty="0" err="1" smtClean="0">
                <a:solidFill>
                  <a:schemeClr val="bg1"/>
                </a:solidFill>
                <a:latin typeface="NikoshBAN" pitchFamily="2" charset="0"/>
                <a:cs typeface="NikoshBAN" pitchFamily="2" charset="0"/>
              </a:rPr>
              <a:t>মাসদার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থেকে</a:t>
            </a:r>
            <a:r>
              <a:rPr lang="en-US" sz="4400" dirty="0" smtClean="0">
                <a:solidFill>
                  <a:schemeClr val="bg1"/>
                </a:solidFill>
                <a:latin typeface="NikoshBAN" pitchFamily="2" charset="0"/>
                <a:cs typeface="NikoshBAN" pitchFamily="2" charset="0"/>
              </a:rPr>
              <a:t> </a:t>
            </a:r>
            <a:r>
              <a:rPr lang="ar-SA" sz="4400" dirty="0">
                <a:solidFill>
                  <a:schemeClr val="bg1"/>
                </a:solidFill>
                <a:latin typeface="NikoshBAN" pitchFamily="2" charset="0"/>
              </a:rPr>
              <a:t>فعل ماضى </a:t>
            </a:r>
            <a:r>
              <a:rPr lang="ar-SA" sz="4400" dirty="0" smtClean="0">
                <a:solidFill>
                  <a:schemeClr val="bg1"/>
                </a:solidFill>
                <a:latin typeface="NikoshBAN" pitchFamily="2" charset="0"/>
              </a:rPr>
              <a:t>مطلق</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ছিগাহ</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গঠিত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হয়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মূল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তিন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অক্ষর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বিশিষ্ট্য</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ফেল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ফা</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কালেমায়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ফাতাহ</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যবর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আইন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কালেমায়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বাব</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অনুযায়ী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যুম্মা</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ফাতাহ</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কাসরা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যবর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পেশ</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এবং</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লাম</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কালেমায়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একটি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ফাতাহ</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যবর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দিলেই</a:t>
            </a:r>
            <a:r>
              <a:rPr lang="en-US" sz="4400" dirty="0" smtClean="0">
                <a:solidFill>
                  <a:schemeClr val="bg1"/>
                </a:solidFill>
                <a:latin typeface="NikoshBAN" pitchFamily="2" charset="0"/>
                <a:cs typeface="NikoshBAN" pitchFamily="2" charset="0"/>
              </a:rPr>
              <a:t> </a:t>
            </a:r>
            <a:r>
              <a:rPr lang="ar-SA" sz="4400" dirty="0">
                <a:solidFill>
                  <a:schemeClr val="bg1"/>
                </a:solidFill>
                <a:latin typeface="NikoshBAN" pitchFamily="2" charset="0"/>
              </a:rPr>
              <a:t>فعل ماضى </a:t>
            </a:r>
            <a:r>
              <a:rPr lang="ar-SA" sz="4400" dirty="0" smtClean="0">
                <a:solidFill>
                  <a:schemeClr val="bg1"/>
                </a:solidFill>
                <a:latin typeface="NikoshBAN" pitchFamily="2" charset="0"/>
              </a:rPr>
              <a:t>مطلق</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ছিগাহ</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গঠিত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হয়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যথাঃ</a:t>
            </a:r>
            <a:r>
              <a:rPr lang="en-US" sz="4400" dirty="0" smtClean="0">
                <a:solidFill>
                  <a:schemeClr val="bg1"/>
                </a:solidFill>
                <a:latin typeface="NikoshBAN" pitchFamily="2" charset="0"/>
                <a:cs typeface="NikoshBAN" pitchFamily="2" charset="0"/>
              </a:rPr>
              <a:t>- </a:t>
            </a:r>
            <a:r>
              <a:rPr lang="ar-SA" sz="4400" dirty="0" smtClean="0">
                <a:solidFill>
                  <a:schemeClr val="bg1"/>
                </a:solidFill>
                <a:latin typeface="NikoshBAN" pitchFamily="2" charset="0"/>
                <a:cs typeface="NikoshBAN" pitchFamily="2" charset="0"/>
              </a:rPr>
              <a:t>الفعل – فعل , النصر – نصر , الضرب – ضرب -</a:t>
            </a:r>
            <a:r>
              <a:rPr lang="en-US" sz="4400" dirty="0" smtClean="0">
                <a:solidFill>
                  <a:schemeClr val="bg1"/>
                </a:solidFill>
                <a:latin typeface="NikoshBAN" pitchFamily="2" charset="0"/>
                <a:cs typeface="NikoshBAN" pitchFamily="2" charset="0"/>
              </a:rPr>
              <a:t>     </a:t>
            </a:r>
            <a:endParaRPr lang="en-US" sz="4400" dirty="0">
              <a:solidFill>
                <a:schemeClr val="bg1"/>
              </a:solidFill>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20182" y="3200400"/>
            <a:ext cx="5971818"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29" y="3241964"/>
            <a:ext cx="5875020" cy="3616035"/>
          </a:xfrm>
          <a:prstGeom prst="rect">
            <a:avLst/>
          </a:prstGeom>
        </p:spPr>
      </p:pic>
    </p:spTree>
    <p:extLst>
      <p:ext uri="{BB962C8B-B14F-4D97-AF65-F5344CB8AC3E}">
        <p14:creationId xmlns:p14="http://schemas.microsoft.com/office/powerpoint/2010/main" val="3260667449"/>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353</TotalTime>
  <Words>463</Words>
  <Application>Microsoft Office PowerPoint</Application>
  <PresentationFormat>Custom</PresentationFormat>
  <Paragraphs>56</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اَهْلاًوَسَهْلًا السلام عليكم ورحمة الله وبركاته   مَرْحَباً لَّكُمْ يَااَيُّهَا الطُّلاَبُ ! لِحُضُوْرِكُمُ الْيَوْمَ فِىْ هذَا الصَّفِّ -</vt:lpstr>
      <vt:lpstr>اَلتَّعْرِيْفُ الْمُدَرِّسُ (শিক্ষক পরিচিতি)</vt:lpstr>
      <vt:lpstr>مَعْرِفَةُ الدَّرْسِ  (পাঠ পরিচিতি)</vt:lpstr>
      <vt:lpstr>طَلَبَةُ الْعِلْمِ قَبْلَهُ  (পূর্ব জ্ঞান যাচাই)</vt:lpstr>
      <vt:lpstr>اَلْمُقَدَّمَةُ الْقِرَأةُ  (উপস্থাপনা)</vt:lpstr>
      <vt:lpstr>نَتِيْجَة ُالدَّرْسِ (শিখন ফল)</vt:lpstr>
      <vt:lpstr>اِسْتِحْضَارُ الْقِرَأةِ (পাঠ উপস্থাপনা)</vt:lpstr>
      <vt:lpstr> وضع الفعل الماضى المطلق - </vt:lpstr>
      <vt:lpstr>মাসদার থেকে فعل ماضى مطلق এর ছিগাহ গঠিত হয়। মূল তিন অক্ষর বিশিষ্ট্য ফেল এর ফা কালেমায় ফাতাহ বা যবর, আইন কালেমায় বাব অনুযায়ী যুম্মা, ফাতাহ, কাসরা (যবর, যের, পেশ) এবং লাম কালেমায় একটি ফাতাহ বা যবর দিলেই فعل ماضى مطلق এর ছিগাহ গঠিত হয়। যথাঃ- الفعل – فعل , النصر – نصر , الضرب – ضرب -     </vt:lpstr>
      <vt:lpstr>اَلْعَمَلُ الْمُفْرَدُ (একক কাজ)</vt:lpstr>
      <vt:lpstr>اَلْعَمَلُ الْمُثَنَّى (জোড়ায় কাজ)</vt:lpstr>
      <vt:lpstr>اَلْعَمَلُ الْاِجْتِمَاعِ (দলীয় কাজ)</vt:lpstr>
      <vt:lpstr>اَخِيْرُ الدَّرْسِ (সার সংক্ষেপ)</vt:lpstr>
      <vt:lpstr>اَلْاِمْتِحَانُ الدَّرْسِ (পাঠ মূল্যায়ন)</vt:lpstr>
      <vt:lpstr>اَلْوَاجِبُ الْمَنْزِلِىْ (বাড়ির কাজ)</vt:lpstr>
      <vt:lpstr>شُكْرًا وِدَاعًا (ধন্যবাদ  ---  বিদায়)فَرَغْتُ الدَّرْسَ لَلْيَوْمِ الْاَنِ مِنْ صَفِّكُمْ خَيْراً</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User</cp:lastModifiedBy>
  <cp:revision>163</cp:revision>
  <dcterms:created xsi:type="dcterms:W3CDTF">2016-06-22T08:38:04Z</dcterms:created>
  <dcterms:modified xsi:type="dcterms:W3CDTF">2021-04-14T02:09:44Z</dcterms:modified>
</cp:coreProperties>
</file>