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7200" dirty="0" smtClean="0"/>
            <a:t>الدرس الخامس</a:t>
          </a:r>
          <a:endParaRPr lang="en-US" sz="72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 sz="1600"/>
        </a:p>
      </dgm:t>
    </dgm:pt>
    <dgm:pt modelId="{F8301BEF-C328-4B3B-8BDA-7894C1B0B88E}" type="sibTrans" cxnId="{A5184C41-D29A-4446-A1EB-92377FD30486}">
      <dgm:prSet custT="1"/>
      <dgm:spPr/>
      <dgm:t>
        <a:bodyPr/>
        <a:lstStyle/>
        <a:p>
          <a:endParaRPr lang="en-US" sz="3200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4800" dirty="0" smtClean="0">
              <a:solidFill>
                <a:srgbClr val="FF0000"/>
              </a:solidFill>
            </a:rPr>
            <a:t>الفعل المضارع واقسامه وتصريفه </a:t>
          </a:r>
          <a:endParaRPr lang="en-US" sz="48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 sz="1600"/>
        </a:p>
      </dgm:t>
    </dgm:pt>
    <dgm:pt modelId="{494114BA-1A40-47FF-920B-74F6631D2C95}" type="sibTrans" cxnId="{6B44EA43-668B-4233-B79C-A7A65C81C993}">
      <dgm:prSet custT="1"/>
      <dgm:spPr/>
      <dgm:t>
        <a:bodyPr/>
        <a:lstStyle/>
        <a:p>
          <a:endParaRPr lang="en-US" sz="3200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000" dirty="0" smtClean="0"/>
            <a:t>للصف السابع من الداخل </a:t>
          </a:r>
          <a:endParaRPr lang="en-US" sz="40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 sz="1600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 sz="1600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7200" kern="1200" dirty="0" smtClean="0"/>
            <a:t>الدرس الخامس</a:t>
          </a:r>
          <a:endParaRPr lang="en-US" sz="72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solidFill>
                <a:srgbClr val="FF0000"/>
              </a:solidFill>
            </a:rPr>
            <a:t>الفعل المضارع واقسامه وتصريفه </a:t>
          </a:r>
          <a:endParaRPr lang="en-US" sz="48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للصف السابع من الداخل </a:t>
          </a:r>
          <a:endParaRPr lang="en-US" sz="40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831782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كيفية الوضع ل</a:t>
            </a:r>
            <a:r>
              <a:rPr lang="ar-SA" sz="8000" dirty="0" smtClean="0">
                <a:solidFill>
                  <a:schemeClr val="tx1"/>
                </a:solidFill>
                <a:latin typeface="NikoshBAN" pitchFamily="2" charset="0"/>
              </a:rPr>
              <a:t>فعل </a:t>
            </a:r>
            <a:r>
              <a:rPr lang="ar-SA" sz="8000" dirty="0">
                <a:solidFill>
                  <a:schemeClr val="tx1"/>
                </a:solidFill>
                <a:latin typeface="NikoshBAN" pitchFamily="2" charset="0"/>
              </a:rPr>
              <a:t>المضارع 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মাযীর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আলামতে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মুযারে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কালিমায়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কালিমায়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NikoshBAN" pitchFamily="2" charset="0"/>
              </a:rPr>
              <a:t>فعل المضارع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ছিগাহ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فعل – يفعل , نصر – ينصر, ضرب – يضرب ,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1" y="3372787"/>
            <a:ext cx="6192718" cy="329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تعريف </a:t>
            </a:r>
            <a:r>
              <a:rPr lang="ar-SA" sz="6600" dirty="0">
                <a:solidFill>
                  <a:schemeClr val="tx1"/>
                </a:solidFill>
                <a:latin typeface="NikoshBAN" pitchFamily="2" charset="0"/>
              </a:rPr>
              <a:t>فعل المضارع</a:t>
            </a:r>
            <a:r>
              <a:rPr lang="ar-SA" sz="6600" dirty="0" smtClean="0"/>
              <a:t> -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اكتب 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 علامت </a:t>
            </a:r>
            <a:r>
              <a:rPr lang="ar-SA" sz="4000" dirty="0">
                <a:solidFill>
                  <a:schemeClr val="tx1"/>
                </a:solidFill>
                <a:latin typeface="NikoshBAN" pitchFamily="2" charset="0"/>
              </a:rPr>
              <a:t>فعل المضارع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 بالمثال </a:t>
            </a:r>
            <a:r>
              <a:rPr lang="ar-SA" sz="4000" dirty="0" smtClean="0">
                <a:solidFill>
                  <a:schemeClr val="tx1"/>
                </a:solidFill>
              </a:rPr>
              <a:t>-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tx1"/>
                </a:solidFill>
              </a:rPr>
              <a:t>تباحثوا فى  صيغ </a:t>
            </a:r>
            <a:r>
              <a:rPr lang="ar-SA" sz="6600" dirty="0">
                <a:solidFill>
                  <a:schemeClr val="tx1"/>
                </a:solidFill>
                <a:latin typeface="NikoshBAN" pitchFamily="2" charset="0"/>
              </a:rPr>
              <a:t>فعل </a:t>
            </a:r>
            <a:r>
              <a:rPr lang="ar-SA" sz="6600" dirty="0" smtClean="0">
                <a:solidFill>
                  <a:schemeClr val="tx1"/>
                </a:solidFill>
                <a:latin typeface="NikoshBAN" pitchFamily="2" charset="0"/>
              </a:rPr>
              <a:t>المضارع -  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(1) </a:t>
            </a:r>
            <a:r>
              <a:rPr lang="ar-SA" sz="5400" dirty="0" smtClean="0">
                <a:solidFill>
                  <a:srgbClr val="002060"/>
                </a:solidFill>
                <a:latin typeface="NikoshBAN" pitchFamily="2" charset="0"/>
              </a:rPr>
              <a:t>بحثت فيها فعل </a:t>
            </a: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المضارع </a:t>
            </a:r>
            <a:r>
              <a:rPr lang="ar-SA" sz="5400" dirty="0" smtClean="0">
                <a:solidFill>
                  <a:srgbClr val="002060"/>
                </a:solidFill>
                <a:latin typeface="NikoshBAN" pitchFamily="2" charset="0"/>
              </a:rPr>
              <a:t>- </a:t>
            </a:r>
            <a:endParaRPr lang="ar-SA" sz="5400" dirty="0">
              <a:solidFill>
                <a:srgbClr val="00206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(2) بحثت فيها </a:t>
            </a:r>
            <a:r>
              <a:rPr lang="ar-SA" sz="5400" dirty="0" smtClean="0">
                <a:solidFill>
                  <a:srgbClr val="002060"/>
                </a:solidFill>
                <a:latin typeface="NikoshBAN" pitchFamily="2" charset="0"/>
              </a:rPr>
              <a:t> فى </a:t>
            </a: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كم قسما له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(3) بحثت فيها </a:t>
            </a:r>
            <a:r>
              <a:rPr lang="ar-SA" sz="5400" dirty="0" smtClean="0">
                <a:solidFill>
                  <a:srgbClr val="00206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علامت فعل المضارع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(4) بحثت فيها </a:t>
            </a:r>
            <a:r>
              <a:rPr lang="ar-SA" sz="5400" dirty="0" smtClean="0">
                <a:solidFill>
                  <a:srgbClr val="00206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وضع فعل المضارع 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(5) بحثت فيها </a:t>
            </a:r>
            <a:r>
              <a:rPr lang="ar-SA" sz="5400" dirty="0" smtClean="0">
                <a:solidFill>
                  <a:srgbClr val="00206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2060"/>
                </a:solidFill>
                <a:latin typeface="NikoshBAN" pitchFamily="2" charset="0"/>
              </a:rPr>
              <a:t>تصريف فعل المضارع</a:t>
            </a:r>
            <a:r>
              <a:rPr lang="ar-SA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1- ما هى علامت </a:t>
            </a:r>
            <a:r>
              <a:rPr lang="ar-SA" sz="4400" dirty="0" smtClean="0">
                <a:solidFill>
                  <a:schemeClr val="bg1"/>
                </a:solidFill>
                <a:latin typeface="NikoshBAN" pitchFamily="2" charset="0"/>
              </a:rPr>
              <a:t>فعل المضارع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  <a:latin typeface="NikoshBAN" pitchFamily="2" charset="0"/>
              </a:rPr>
              <a:t>2- بين كيفية الوضع </a:t>
            </a:r>
            <a:r>
              <a:rPr lang="ar-SA" sz="4400" dirty="0">
                <a:solidFill>
                  <a:schemeClr val="bg1"/>
                </a:solidFill>
                <a:latin typeface="NikoshBAN" pitchFamily="2" charset="0"/>
              </a:rPr>
              <a:t>فعل </a:t>
            </a:r>
            <a:r>
              <a:rPr lang="ar-SA" sz="4400" dirty="0" smtClean="0">
                <a:solidFill>
                  <a:schemeClr val="bg1"/>
                </a:solidFill>
                <a:latin typeface="NikoshBAN" pitchFamily="2" charset="0"/>
              </a:rPr>
              <a:t>المضارع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  <a:latin typeface="NikoshBAN" pitchFamily="2" charset="0"/>
              </a:rPr>
              <a:t>3- ما هى نون اعرابى ؟  </a:t>
            </a:r>
            <a:r>
              <a:rPr lang="ar-SA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12053455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C0000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1- بين </a:t>
            </a:r>
            <a:r>
              <a:rPr lang="ar-SA" sz="7200" dirty="0">
                <a:solidFill>
                  <a:schemeClr val="bg1"/>
                </a:solidFill>
                <a:latin typeface="NikoshBAN" pitchFamily="2" charset="0"/>
              </a:rPr>
              <a:t>فعل 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المضارع من التاكيد بلن –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2- بين الصيغ التى فى الاخر ضمة - </a:t>
            </a:r>
            <a:r>
              <a:rPr lang="ar-SA" sz="7200" dirty="0" smtClean="0">
                <a:solidFill>
                  <a:schemeClr val="bg1"/>
                </a:solidFill>
              </a:rPr>
              <a:t>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smtClean="0">
                <a:solidFill>
                  <a:schemeClr val="tx1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دكهين, ساندفور 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725847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8758" y="69030"/>
            <a:ext cx="4708340" cy="193899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lvl="0"/>
            <a:r>
              <a:rPr lang="ar-SA" sz="6000" dirty="0">
                <a:solidFill>
                  <a:srgbClr val="FF0000"/>
                </a:solidFill>
              </a:rPr>
              <a:t>الفعل المضارع </a:t>
            </a:r>
            <a:endParaRPr lang="ar-SA" sz="6000" dirty="0" smtClean="0">
              <a:solidFill>
                <a:srgbClr val="FF0000"/>
              </a:solidFill>
            </a:endParaRPr>
          </a:p>
          <a:p>
            <a:pPr lvl="0"/>
            <a:r>
              <a:rPr lang="ar-SA" sz="6000" dirty="0" smtClean="0">
                <a:solidFill>
                  <a:srgbClr val="FF0000"/>
                </a:solidFill>
              </a:rPr>
              <a:t>واقسامه </a:t>
            </a:r>
            <a:r>
              <a:rPr lang="ar-SA" sz="6000" dirty="0">
                <a:solidFill>
                  <a:srgbClr val="FF0000"/>
                </a:solidFill>
              </a:rPr>
              <a:t>وتصريفه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تقديم القراة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</a:rPr>
              <a:t> -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تعريف فعل المضارع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মুযারের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هو فعل المضارع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قسما له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</a:t>
            </a:r>
            <a:r>
              <a:rPr lang="ar-SA" sz="4000" dirty="0">
                <a:solidFill>
                  <a:schemeClr val="tx1"/>
                </a:solidFill>
                <a:latin typeface="NikoshBAN" pitchFamily="2" charset="0"/>
              </a:rPr>
              <a:t>علامت فعل المضارع – </a:t>
            </a:r>
            <a:endParaRPr lang="ar-SA" sz="4000" dirty="0" smtClean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</a:t>
            </a:r>
            <a:r>
              <a:rPr lang="ar-SA" sz="4000" dirty="0">
                <a:solidFill>
                  <a:schemeClr val="tx1"/>
                </a:solidFill>
                <a:latin typeface="NikoshBAN" pitchFamily="2" charset="0"/>
              </a:rPr>
              <a:t>وضع فعل المضارع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</a:t>
            </a:r>
            <a:r>
              <a:rPr lang="ar-SA" sz="4000" dirty="0">
                <a:solidFill>
                  <a:schemeClr val="tx1"/>
                </a:solidFill>
                <a:latin typeface="NikoshBAN" pitchFamily="2" charset="0"/>
              </a:rPr>
              <a:t>تصريف فعل المضارع </a:t>
            </a: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2355" y="660088"/>
            <a:ext cx="5095559" cy="73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</a:rPr>
              <a:t>تعريف </a:t>
            </a:r>
            <a:r>
              <a:rPr lang="ar-SA" sz="8000" dirty="0">
                <a:solidFill>
                  <a:srgbClr val="0070C0"/>
                </a:solidFill>
                <a:latin typeface="NikoshBAN" pitchFamily="2" charset="0"/>
              </a:rPr>
              <a:t>فعل المضارع 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7200" dirty="0">
                <a:solidFill>
                  <a:schemeClr val="tx1"/>
                </a:solidFill>
                <a:latin typeface="NikoshBAN" pitchFamily="2" charset="0"/>
              </a:rPr>
              <a:t>فعل المضارع 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ar-SA" sz="7200" dirty="0" smtClean="0">
              <a:latin typeface="NikoshBAN" pitchFamily="2" charset="0"/>
            </a:endParaRPr>
          </a:p>
          <a:p>
            <a:pPr marL="3657600" lvl="8" indent="0" algn="r">
              <a:buNone/>
            </a:pP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8570740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</a:rPr>
              <a:t>علامت </a:t>
            </a:r>
            <a:r>
              <a:rPr lang="ar-SA" sz="8000" dirty="0">
                <a:solidFill>
                  <a:srgbClr val="0070C0"/>
                </a:solidFill>
                <a:latin typeface="NikoshBAN" pitchFamily="2" charset="0"/>
              </a:rPr>
              <a:t>فعل المضارع 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304144"/>
            <a:ext cx="1172367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اربعة علامت </a:t>
            </a:r>
            <a:r>
              <a:rPr lang="ar-SA" sz="6000" dirty="0">
                <a:solidFill>
                  <a:schemeClr val="bg1"/>
                </a:solidFill>
                <a:latin typeface="NikoshBAN" pitchFamily="2" charset="0"/>
              </a:rPr>
              <a:t>فعل المضارع </a:t>
            </a:r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– نحو: ا ت ى ن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</TotalTime>
  <Words>360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تعريف فعل المضارع </vt:lpstr>
      <vt:lpstr>علامت فعل المضارع </vt:lpstr>
      <vt:lpstr>كيفية الوضع لفعل المضارع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226</cp:revision>
  <dcterms:created xsi:type="dcterms:W3CDTF">2016-06-03T04:25:56Z</dcterms:created>
  <dcterms:modified xsi:type="dcterms:W3CDTF">2021-04-14T02:10:46Z</dcterms:modified>
</cp:coreProperties>
</file>