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5" r:id="rId10"/>
    <p:sldId id="264"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3"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B08A-8CEA-4EB2-8070-B5B5EA99C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C304F-03C4-4EFF-8DA3-F9E2F736E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D88540-D83A-4C6F-8110-79B8D149F01B}"/>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5" name="Footer Placeholder 4">
            <a:extLst>
              <a:ext uri="{FF2B5EF4-FFF2-40B4-BE49-F238E27FC236}">
                <a16:creationId xmlns:a16="http://schemas.microsoft.com/office/drawing/2014/main" id="{E10CCFDF-3F5A-4631-8473-0D65FF2C9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0A57B-7021-4AE5-85D5-59DAD026ED58}"/>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294413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2261-5D76-4F41-BE71-D97CC462AB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A946F0-CAA0-4E68-BDF0-41753A0D4A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2E749-AE06-4465-86EE-2D67B4A86C25}"/>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5" name="Footer Placeholder 4">
            <a:extLst>
              <a:ext uri="{FF2B5EF4-FFF2-40B4-BE49-F238E27FC236}">
                <a16:creationId xmlns:a16="http://schemas.microsoft.com/office/drawing/2014/main" id="{7C68ED15-93F4-4810-94AF-E08B83963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2A45B-C5DC-445C-908A-4D3D85879DF2}"/>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173671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181D1-94A6-445C-A53A-13488F424A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8DFF5D-6391-4229-B643-DC5373FC1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CC2BB-3517-4A89-B99A-0B969AB4734A}"/>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5" name="Footer Placeholder 4">
            <a:extLst>
              <a:ext uri="{FF2B5EF4-FFF2-40B4-BE49-F238E27FC236}">
                <a16:creationId xmlns:a16="http://schemas.microsoft.com/office/drawing/2014/main" id="{E62F23C9-795A-4700-B180-13039F93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CD85B-3733-4882-B33B-A8A988011A80}"/>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384407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5521-EDCB-4B0F-AF7B-65DE0A62F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36151-2093-4C86-B2D2-AEE5C6BF81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0A8A7-971F-4DA9-87D4-CFDBD01E1FC4}"/>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5" name="Footer Placeholder 4">
            <a:extLst>
              <a:ext uri="{FF2B5EF4-FFF2-40B4-BE49-F238E27FC236}">
                <a16:creationId xmlns:a16="http://schemas.microsoft.com/office/drawing/2014/main" id="{12796312-2EA2-4910-8FE5-4FFF6DCA7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A2979-D9A0-4487-B6FA-43FF9BBE2FBE}"/>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425946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665C-A152-4F60-BE3A-11A2D61B6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714C0-508A-4111-9E8C-914407C20A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87E3E-01B1-4981-B306-72170795D1FC}"/>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5" name="Footer Placeholder 4">
            <a:extLst>
              <a:ext uri="{FF2B5EF4-FFF2-40B4-BE49-F238E27FC236}">
                <a16:creationId xmlns:a16="http://schemas.microsoft.com/office/drawing/2014/main" id="{C5BB6EE4-C390-42B1-8A79-EFDDCCDA2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33211-0B9D-482C-9C94-9E73D2C875C1}"/>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7492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DCE5-D513-4DBD-9DC7-BB24F2DA1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35415-1EB8-4803-A15D-276C652D3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684EC1-F79B-4AAD-BDD9-02DDC4F566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4D5808-99D3-4986-82A0-815ADE817696}"/>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6" name="Footer Placeholder 5">
            <a:extLst>
              <a:ext uri="{FF2B5EF4-FFF2-40B4-BE49-F238E27FC236}">
                <a16:creationId xmlns:a16="http://schemas.microsoft.com/office/drawing/2014/main" id="{C701FB21-2211-4101-9FFB-24106C1BE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1A7F4-7860-4D67-BE70-24941B4000E6}"/>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131690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F342-208B-430D-B3A3-041503C50B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5BD63-4456-4951-886F-8E66ED954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6436B-3DD1-4F61-9182-8F42D288D1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FA491-B626-4F57-8A59-498B7AD29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DCB128-8A33-4100-9654-828FCE0C9B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2E96CE-9DA7-41AD-8D9A-35923B765FCB}"/>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8" name="Footer Placeholder 7">
            <a:extLst>
              <a:ext uri="{FF2B5EF4-FFF2-40B4-BE49-F238E27FC236}">
                <a16:creationId xmlns:a16="http://schemas.microsoft.com/office/drawing/2014/main" id="{9F481FB9-8C12-46E5-8A2D-37FC1BF3DB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D1808D-D364-4DD7-9D94-131C5479E4BB}"/>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382872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22CA-06B8-4DB7-B499-C54D269AB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D2913-D108-4A27-9A0F-15E1BC3A8692}"/>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4" name="Footer Placeholder 3">
            <a:extLst>
              <a:ext uri="{FF2B5EF4-FFF2-40B4-BE49-F238E27FC236}">
                <a16:creationId xmlns:a16="http://schemas.microsoft.com/office/drawing/2014/main" id="{A7922116-9399-4BDA-9483-D4E6BC3B1F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79A89-5EDF-44D4-B12D-CCAD47E2196C}"/>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276439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8F528-672C-41C1-948F-9FE98118468C}"/>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3" name="Footer Placeholder 2">
            <a:extLst>
              <a:ext uri="{FF2B5EF4-FFF2-40B4-BE49-F238E27FC236}">
                <a16:creationId xmlns:a16="http://schemas.microsoft.com/office/drawing/2014/main" id="{3AE4467B-1A43-44B9-BE88-405754BDFE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A8C2CA-BDA8-455B-A953-61D32677EC0F}"/>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195666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84E4-D2FD-452F-80C1-63EE64C52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A530A1-A7D3-469A-AA88-8F9734F8C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EC238-02AC-480F-885E-9038AB5C6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DE5E2-0327-4EBA-A287-6D33E0F31442}"/>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6" name="Footer Placeholder 5">
            <a:extLst>
              <a:ext uri="{FF2B5EF4-FFF2-40B4-BE49-F238E27FC236}">
                <a16:creationId xmlns:a16="http://schemas.microsoft.com/office/drawing/2014/main" id="{4CB2CE67-0D85-4BB0-BAC5-F8DD6260F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46E96-C829-435E-83CA-89AD91DA4354}"/>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127037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A2D1-F4E2-4C29-8636-C5EEA0EFA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FDDF36-4DAD-45A8-963D-36ECECD3F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1C404-2929-4D2F-AD7C-C208064AE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A2C53-916C-41F4-83D3-2733469245CC}"/>
              </a:ext>
            </a:extLst>
          </p:cNvPr>
          <p:cNvSpPr>
            <a:spLocks noGrp="1"/>
          </p:cNvSpPr>
          <p:nvPr>
            <p:ph type="dt" sz="half" idx="10"/>
          </p:nvPr>
        </p:nvSpPr>
        <p:spPr/>
        <p:txBody>
          <a:bodyPr/>
          <a:lstStyle/>
          <a:p>
            <a:fld id="{D17646AD-0B54-4008-A184-D4001169E555}" type="datetimeFigureOut">
              <a:rPr lang="en-US" smtClean="0"/>
              <a:t>4/14/2021</a:t>
            </a:fld>
            <a:endParaRPr lang="en-US"/>
          </a:p>
        </p:txBody>
      </p:sp>
      <p:sp>
        <p:nvSpPr>
          <p:cNvPr id="6" name="Footer Placeholder 5">
            <a:extLst>
              <a:ext uri="{FF2B5EF4-FFF2-40B4-BE49-F238E27FC236}">
                <a16:creationId xmlns:a16="http://schemas.microsoft.com/office/drawing/2014/main" id="{C5AE74DD-0D1C-4D00-B0B3-FCA6C8109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151EA-A03F-44D7-9830-CF162B1471CF}"/>
              </a:ext>
            </a:extLst>
          </p:cNvPr>
          <p:cNvSpPr>
            <a:spLocks noGrp="1"/>
          </p:cNvSpPr>
          <p:nvPr>
            <p:ph type="sldNum" sz="quarter" idx="12"/>
          </p:nvPr>
        </p:nvSpPr>
        <p:spPr/>
        <p:txBody>
          <a:bodyPr/>
          <a:lstStyle/>
          <a:p>
            <a:fld id="{DD1EFD87-A825-4E18-8BBB-004975A4EEE9}" type="slidenum">
              <a:rPr lang="en-US" smtClean="0"/>
              <a:t>‹#›</a:t>
            </a:fld>
            <a:endParaRPr lang="en-US"/>
          </a:p>
        </p:txBody>
      </p:sp>
    </p:spTree>
    <p:extLst>
      <p:ext uri="{BB962C8B-B14F-4D97-AF65-F5344CB8AC3E}">
        <p14:creationId xmlns:p14="http://schemas.microsoft.com/office/powerpoint/2010/main" val="260721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60398-D94B-402F-AC2A-AFFA44C72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0C33-6C25-4C42-BB74-BB4528088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623D8-8C5F-48B5-B9A6-3DC92C6A0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646AD-0B54-4008-A184-D4001169E555}" type="datetimeFigureOut">
              <a:rPr lang="en-US" smtClean="0"/>
              <a:t>4/14/2021</a:t>
            </a:fld>
            <a:endParaRPr lang="en-US"/>
          </a:p>
        </p:txBody>
      </p:sp>
      <p:sp>
        <p:nvSpPr>
          <p:cNvPr id="5" name="Footer Placeholder 4">
            <a:extLst>
              <a:ext uri="{FF2B5EF4-FFF2-40B4-BE49-F238E27FC236}">
                <a16:creationId xmlns:a16="http://schemas.microsoft.com/office/drawing/2014/main" id="{770BA171-0F8A-4A96-AA71-5A6220BF8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CEF816-4CF3-490A-BD4E-406AFDCBB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EFD87-A825-4E18-8BBB-004975A4EEE9}" type="slidenum">
              <a:rPr lang="en-US" smtClean="0"/>
              <a:t>‹#›</a:t>
            </a:fld>
            <a:endParaRPr lang="en-US"/>
          </a:p>
        </p:txBody>
      </p:sp>
    </p:spTree>
    <p:extLst>
      <p:ext uri="{BB962C8B-B14F-4D97-AF65-F5344CB8AC3E}">
        <p14:creationId xmlns:p14="http://schemas.microsoft.com/office/powerpoint/2010/main" val="468032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1876-94B4-41DE-AD5C-66FBF0233246}"/>
              </a:ext>
            </a:extLst>
          </p:cNvPr>
          <p:cNvSpPr>
            <a:spLocks noGrp="1"/>
          </p:cNvSpPr>
          <p:nvPr>
            <p:ph type="ctrTitle"/>
          </p:nvPr>
        </p:nvSpPr>
        <p:spPr>
          <a:xfrm>
            <a:off x="337930" y="459824"/>
            <a:ext cx="11516139" cy="1435238"/>
          </a:xfrm>
        </p:spPr>
        <p:txBody>
          <a:bodyPr>
            <a:normAutofit/>
          </a:bodyPr>
          <a:lstStyle/>
          <a:p>
            <a:r>
              <a:rPr lang="bn-IN" sz="8800" dirty="0">
                <a:latin typeface="NikoshBAN" panose="02000000000000000000" pitchFamily="2" charset="0"/>
                <a:cs typeface="NikoshBAN" panose="02000000000000000000" pitchFamily="2" charset="0"/>
              </a:rPr>
              <a:t>অন-লাইন ক্লাসে সবাইকে স্বাগতম </a:t>
            </a:r>
            <a:endParaRPr lang="en-US" sz="8800" dirty="0">
              <a:latin typeface="NikoshBAN" panose="02000000000000000000" pitchFamily="2" charset="0"/>
              <a:cs typeface="NikoshBAN" panose="02000000000000000000" pitchFamily="2" charset="0"/>
            </a:endParaRPr>
          </a:p>
        </p:txBody>
      </p:sp>
      <p:sp>
        <p:nvSpPr>
          <p:cNvPr id="3" name="Subtitle 2">
            <a:extLst>
              <a:ext uri="{FF2B5EF4-FFF2-40B4-BE49-F238E27FC236}">
                <a16:creationId xmlns:a16="http://schemas.microsoft.com/office/drawing/2014/main" id="{97E500C5-A67E-40B9-845B-477353F17F92}"/>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F12BB1CA-D6DD-472A-B940-00A2F58EA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688" y="1895062"/>
            <a:ext cx="10027163" cy="4320208"/>
          </a:xfrm>
          <a:prstGeom prst="rect">
            <a:avLst/>
          </a:prstGeom>
        </p:spPr>
      </p:pic>
    </p:spTree>
    <p:extLst>
      <p:ext uri="{BB962C8B-B14F-4D97-AF65-F5344CB8AC3E}">
        <p14:creationId xmlns:p14="http://schemas.microsoft.com/office/powerpoint/2010/main" val="3671322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5D96B8-C1C5-4851-BF06-E881D3567A97}"/>
              </a:ext>
            </a:extLst>
          </p:cNvPr>
          <p:cNvSpPr>
            <a:spLocks noGrp="1"/>
          </p:cNvSpPr>
          <p:nvPr>
            <p:ph type="title"/>
          </p:nvPr>
        </p:nvSpPr>
        <p:spPr>
          <a:xfrm rot="10800000" flipV="1">
            <a:off x="838200" y="185530"/>
            <a:ext cx="10515600" cy="1828800"/>
          </a:xfrm>
        </p:spPr>
        <p:txBody>
          <a:bodyPr>
            <a:normAutofit/>
          </a:bodyPr>
          <a:lstStyle/>
          <a:p>
            <a:pPr algn="ctr"/>
            <a:r>
              <a:rPr lang="ar-SA" dirty="0"/>
              <a:t>العمل الانفردي         </a:t>
            </a:r>
            <a:endParaRPr lang="en-US" dirty="0"/>
          </a:p>
        </p:txBody>
      </p:sp>
      <p:graphicFrame>
        <p:nvGraphicFramePr>
          <p:cNvPr id="11" name="Table 11">
            <a:extLst>
              <a:ext uri="{FF2B5EF4-FFF2-40B4-BE49-F238E27FC236}">
                <a16:creationId xmlns:a16="http://schemas.microsoft.com/office/drawing/2014/main" id="{6D110243-3D12-448A-A50B-71D72C94B122}"/>
              </a:ext>
            </a:extLst>
          </p:cNvPr>
          <p:cNvGraphicFramePr>
            <a:graphicFrameLocks noGrp="1"/>
          </p:cNvGraphicFramePr>
          <p:nvPr>
            <p:extLst>
              <p:ext uri="{D42A27DB-BD31-4B8C-83A1-F6EECF244321}">
                <p14:modId xmlns:p14="http://schemas.microsoft.com/office/powerpoint/2010/main" val="474177020"/>
              </p:ext>
            </p:extLst>
          </p:nvPr>
        </p:nvGraphicFramePr>
        <p:xfrm>
          <a:off x="1338471" y="1643271"/>
          <a:ext cx="8574156" cy="5727125"/>
        </p:xfrm>
        <a:graphic>
          <a:graphicData uri="http://schemas.openxmlformats.org/drawingml/2006/table">
            <a:tbl>
              <a:tblPr firstRow="1" bandRow="1">
                <a:tableStyleId>{5C22544A-7EE6-4342-B048-85BDC9FD1C3A}</a:tableStyleId>
              </a:tblPr>
              <a:tblGrid>
                <a:gridCol w="8574156">
                  <a:extLst>
                    <a:ext uri="{9D8B030D-6E8A-4147-A177-3AD203B41FA5}">
                      <a16:colId xmlns:a16="http://schemas.microsoft.com/office/drawing/2014/main" val="2370135468"/>
                    </a:ext>
                  </a:extLst>
                </a:gridCol>
              </a:tblGrid>
              <a:tr h="551058">
                <a:tc>
                  <a:txBody>
                    <a:bodyPr/>
                    <a:lstStyle/>
                    <a:p>
                      <a:endParaRPr lang="en-US" dirty="0"/>
                    </a:p>
                  </a:txBody>
                  <a:tcPr/>
                </a:tc>
                <a:extLst>
                  <a:ext uri="{0D108BD9-81ED-4DB2-BD59-A6C34878D82A}">
                    <a16:rowId xmlns:a16="http://schemas.microsoft.com/office/drawing/2014/main" val="3790190798"/>
                  </a:ext>
                </a:extLst>
              </a:tr>
              <a:tr h="551058">
                <a:tc>
                  <a:txBody>
                    <a:bodyPr/>
                    <a:lstStyle/>
                    <a:p>
                      <a:endParaRPr lang="en-US" dirty="0"/>
                    </a:p>
                  </a:txBody>
                  <a:tcPr/>
                </a:tc>
                <a:extLst>
                  <a:ext uri="{0D108BD9-81ED-4DB2-BD59-A6C34878D82A}">
                    <a16:rowId xmlns:a16="http://schemas.microsoft.com/office/drawing/2014/main" val="332440712"/>
                  </a:ext>
                </a:extLst>
              </a:tr>
              <a:tr h="551058">
                <a:tc>
                  <a:txBody>
                    <a:bodyPr/>
                    <a:lstStyle/>
                    <a:p>
                      <a:endParaRPr lang="en-US" dirty="0"/>
                    </a:p>
                  </a:txBody>
                  <a:tcPr/>
                </a:tc>
                <a:extLst>
                  <a:ext uri="{0D108BD9-81ED-4DB2-BD59-A6C34878D82A}">
                    <a16:rowId xmlns:a16="http://schemas.microsoft.com/office/drawing/2014/main" val="3080344371"/>
                  </a:ext>
                </a:extLst>
              </a:tr>
              <a:tr h="879974">
                <a:tc>
                  <a:txBody>
                    <a:bodyPr/>
                    <a:lstStyle/>
                    <a:p>
                      <a:pPr algn="r"/>
                      <a:r>
                        <a:rPr lang="ar-SA" sz="2800" b="1" dirty="0">
                          <a:latin typeface="NikoshBAN" panose="02000000000000000000" pitchFamily="2" charset="0"/>
                        </a:rPr>
                        <a:t>1-قبلة</a:t>
                      </a:r>
                      <a:r>
                        <a:rPr lang="ar-SA" sz="2000" dirty="0">
                          <a:latin typeface="NikoshBAN" panose="02000000000000000000" pitchFamily="2" charset="0"/>
                        </a:rPr>
                        <a:t>    ------------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555590657"/>
                  </a:ext>
                </a:extLst>
              </a:tr>
              <a:tr h="814790">
                <a:tc>
                  <a:txBody>
                    <a:bodyPr/>
                    <a:lstStyle/>
                    <a:p>
                      <a:pPr algn="r"/>
                      <a:r>
                        <a:rPr lang="ar-SA" sz="2000" dirty="0">
                          <a:latin typeface="NikoshBAN" panose="02000000000000000000" pitchFamily="2" charset="0"/>
                        </a:rPr>
                        <a:t>2</a:t>
                      </a:r>
                      <a:r>
                        <a:rPr lang="ar-SA" sz="2400" b="1" dirty="0">
                          <a:latin typeface="NikoshBAN" panose="02000000000000000000" pitchFamily="2" charset="0"/>
                        </a:rPr>
                        <a:t>-المساجد</a:t>
                      </a:r>
                      <a:r>
                        <a:rPr lang="ar-SA" sz="2000" dirty="0">
                          <a:latin typeface="NikoshBAN" panose="02000000000000000000" pitchFamily="2" charset="0"/>
                        </a:rPr>
                        <a:t> -----------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49683440"/>
                  </a:ext>
                </a:extLst>
              </a:tr>
              <a:tr h="814790">
                <a:tc>
                  <a:txBody>
                    <a:bodyPr/>
                    <a:lstStyle/>
                    <a:p>
                      <a:pPr algn="r"/>
                      <a:r>
                        <a:rPr lang="ar-SA" sz="2400" b="1" dirty="0">
                          <a:latin typeface="NikoshBAN" panose="02000000000000000000" pitchFamily="2" charset="0"/>
                        </a:rPr>
                        <a:t>3-الصلاة</a:t>
                      </a:r>
                      <a:r>
                        <a:rPr lang="ar-SA" sz="2000" dirty="0">
                          <a:latin typeface="NikoshBAN" panose="02000000000000000000" pitchFamily="2" charset="0"/>
                        </a:rPr>
                        <a:t> -----------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293593257"/>
                  </a:ext>
                </a:extLst>
              </a:tr>
              <a:tr h="749607">
                <a:tc>
                  <a:txBody>
                    <a:bodyPr/>
                    <a:lstStyle/>
                    <a:p>
                      <a:pPr algn="r"/>
                      <a:r>
                        <a:rPr lang="ar-SA" sz="2000" dirty="0">
                          <a:latin typeface="NikoshBAN" panose="02000000000000000000" pitchFamily="2" charset="0"/>
                        </a:rPr>
                        <a:t>4</a:t>
                      </a:r>
                      <a:r>
                        <a:rPr lang="ar-SA" sz="2000" b="1" dirty="0">
                          <a:latin typeface="NikoshBAN" panose="02000000000000000000" pitchFamily="2" charset="0"/>
                        </a:rPr>
                        <a:t>-البراق</a:t>
                      </a:r>
                      <a:r>
                        <a:rPr lang="ar-SA" sz="2000" dirty="0">
                          <a:latin typeface="NikoshBAN" panose="02000000000000000000" pitchFamily="2" charset="0"/>
                        </a:rPr>
                        <a:t> ------------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48576775"/>
                  </a:ext>
                </a:extLst>
              </a:tr>
              <a:tr h="814790">
                <a:tc>
                  <a:txBody>
                    <a:bodyPr/>
                    <a:lstStyle/>
                    <a:p>
                      <a:pPr algn="r"/>
                      <a:r>
                        <a:rPr lang="ar-SA" sz="2000" dirty="0">
                          <a:latin typeface="NikoshBAN" panose="02000000000000000000" pitchFamily="2" charset="0"/>
                        </a:rPr>
                        <a:t>5</a:t>
                      </a:r>
                      <a:r>
                        <a:rPr lang="ar-SA" sz="2400" b="1" dirty="0">
                          <a:latin typeface="NikoshBAN" panose="02000000000000000000" pitchFamily="2" charset="0"/>
                        </a:rPr>
                        <a:t>- الخليفة </a:t>
                      </a:r>
                      <a:r>
                        <a:rPr lang="ar-SA" sz="2000" dirty="0">
                          <a:latin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948202656"/>
                  </a:ext>
                </a:extLst>
              </a:tr>
            </a:tbl>
          </a:graphicData>
        </a:graphic>
      </p:graphicFrame>
      <p:sp>
        <p:nvSpPr>
          <p:cNvPr id="13" name="TextBox 12">
            <a:extLst>
              <a:ext uri="{FF2B5EF4-FFF2-40B4-BE49-F238E27FC236}">
                <a16:creationId xmlns:a16="http://schemas.microsoft.com/office/drawing/2014/main" id="{414B6E6B-D78A-4C06-89BF-2244DC462DCA}"/>
              </a:ext>
            </a:extLst>
          </p:cNvPr>
          <p:cNvSpPr txBox="1"/>
          <p:nvPr/>
        </p:nvSpPr>
        <p:spPr>
          <a:xfrm>
            <a:off x="1285461" y="2305878"/>
            <a:ext cx="9568068" cy="830997"/>
          </a:xfrm>
          <a:prstGeom prst="rect">
            <a:avLst/>
          </a:prstGeom>
          <a:noFill/>
        </p:spPr>
        <p:txBody>
          <a:bodyPr wrap="square" rtlCol="0">
            <a:spAutoFit/>
          </a:bodyPr>
          <a:lstStyle/>
          <a:p>
            <a:r>
              <a:rPr lang="ar-SA" sz="4800" dirty="0">
                <a:solidFill>
                  <a:srgbClr val="FF0000"/>
                </a:solidFill>
                <a:latin typeface="NikoshBAN" panose="02000000000000000000" pitchFamily="2" charset="0"/>
              </a:rPr>
              <a:t>هات جملا مفيدة با لكالمات التالية من عندك  </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6283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by="(-#ppt_w*2)" calcmode="lin" valueType="num">
                                      <p:cBhvr rctx="PPT">
                                        <p:cTn id="14" dur="500" autoRev="1" fill="hold">
                                          <p:stCondLst>
                                            <p:cond delay="0"/>
                                          </p:stCondLst>
                                        </p:cTn>
                                        <p:tgtEl>
                                          <p:spTgt spid="13"/>
                                        </p:tgtEl>
                                        <p:attrNameLst>
                                          <p:attrName>ppt_w</p:attrName>
                                        </p:attrNameLst>
                                      </p:cBhvr>
                                    </p:anim>
                                    <p:anim by="(#ppt_w*0.50)" calcmode="lin" valueType="num">
                                      <p:cBhvr>
                                        <p:cTn id="15" dur="500" decel="50000" autoRev="1" fill="hold">
                                          <p:stCondLst>
                                            <p:cond delay="0"/>
                                          </p:stCondLst>
                                        </p:cTn>
                                        <p:tgtEl>
                                          <p:spTgt spid="13"/>
                                        </p:tgtEl>
                                        <p:attrNameLst>
                                          <p:attrName>ppt_x</p:attrName>
                                        </p:attrNameLst>
                                      </p:cBhvr>
                                    </p:anim>
                                    <p:anim from="(-#ppt_h/2)" to="(#ppt_y)" calcmode="lin" valueType="num">
                                      <p:cBhvr>
                                        <p:cTn id="16" dur="1000" fill="hold">
                                          <p:stCondLst>
                                            <p:cond delay="0"/>
                                          </p:stCondLst>
                                        </p:cTn>
                                        <p:tgtEl>
                                          <p:spTgt spid="13"/>
                                        </p:tgtEl>
                                        <p:attrNameLst>
                                          <p:attrName>ppt_y</p:attrName>
                                        </p:attrNameLst>
                                      </p:cBhvr>
                                    </p:anim>
                                    <p:animRot by="21600000">
                                      <p:cBhvr>
                                        <p:cTn id="17"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3843-A9F7-42CF-867E-B0005CCBBDD5}"/>
              </a:ext>
            </a:extLst>
          </p:cNvPr>
          <p:cNvSpPr>
            <a:spLocks noGrp="1"/>
          </p:cNvSpPr>
          <p:nvPr>
            <p:ph type="title"/>
          </p:nvPr>
        </p:nvSpPr>
        <p:spPr>
          <a:xfrm>
            <a:off x="838200" y="497647"/>
            <a:ext cx="10515600" cy="1325563"/>
          </a:xfrm>
        </p:spPr>
        <p:txBody>
          <a:bodyPr/>
          <a:lstStyle/>
          <a:p>
            <a:pPr algn="ctr"/>
            <a:r>
              <a:rPr lang="ar-SA" dirty="0"/>
              <a:t>واجب المنزل </a:t>
            </a:r>
            <a:endParaRPr lang="en-US" dirty="0"/>
          </a:p>
        </p:txBody>
      </p:sp>
      <p:sp>
        <p:nvSpPr>
          <p:cNvPr id="3" name="Content Placeholder 2">
            <a:extLst>
              <a:ext uri="{FF2B5EF4-FFF2-40B4-BE49-F238E27FC236}">
                <a16:creationId xmlns:a16="http://schemas.microsoft.com/office/drawing/2014/main" id="{E321990D-6BCB-4791-96B4-8F07449212F1}"/>
              </a:ext>
            </a:extLst>
          </p:cNvPr>
          <p:cNvSpPr>
            <a:spLocks noGrp="1"/>
          </p:cNvSpPr>
          <p:nvPr>
            <p:ph idx="1"/>
          </p:nvPr>
        </p:nvSpPr>
        <p:spPr>
          <a:xfrm>
            <a:off x="4996070" y="2623930"/>
            <a:ext cx="6639338" cy="3553032"/>
          </a:xfrm>
        </p:spPr>
        <p:txBody>
          <a:bodyPr>
            <a:normAutofit/>
          </a:bodyPr>
          <a:lstStyle/>
          <a:p>
            <a:pPr algn="r"/>
            <a:r>
              <a:rPr lang="ar-SA" sz="4800" dirty="0">
                <a:solidFill>
                  <a:srgbClr val="FF0000"/>
                </a:solidFill>
              </a:rPr>
              <a:t>1- ماهو اول قبلة المسلمين؟</a:t>
            </a:r>
          </a:p>
          <a:p>
            <a:pPr algn="r"/>
            <a:r>
              <a:rPr lang="ar-SA" sz="4800" dirty="0">
                <a:solidFill>
                  <a:srgbClr val="FF0000"/>
                </a:solidFill>
              </a:rPr>
              <a:t>2- كم مدة صلى النبي (ص) نحو المسجد الا قصى؟ </a:t>
            </a:r>
            <a:endParaRPr lang="en-US" sz="4800" dirty="0">
              <a:solidFill>
                <a:srgbClr val="FF0000"/>
              </a:solidFill>
            </a:endParaRPr>
          </a:p>
        </p:txBody>
      </p:sp>
      <p:pic>
        <p:nvPicPr>
          <p:cNvPr id="5" name="Picture 4">
            <a:extLst>
              <a:ext uri="{FF2B5EF4-FFF2-40B4-BE49-F238E27FC236}">
                <a16:creationId xmlns:a16="http://schemas.microsoft.com/office/drawing/2014/main" id="{0A3F4158-B7F8-4B2F-9F90-49A66D1AB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3" y="1690688"/>
            <a:ext cx="4876798" cy="4802187"/>
          </a:xfrm>
          <a:prstGeom prst="rect">
            <a:avLst/>
          </a:prstGeom>
        </p:spPr>
      </p:pic>
    </p:spTree>
    <p:extLst>
      <p:ext uri="{BB962C8B-B14F-4D97-AF65-F5344CB8AC3E}">
        <p14:creationId xmlns:p14="http://schemas.microsoft.com/office/powerpoint/2010/main" val="99775060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800" decel="100000"/>
                                        <p:tgtEl>
                                          <p:spTgt spid="3">
                                            <p:txEl>
                                              <p:pRg st="1" end="1"/>
                                            </p:txEl>
                                          </p:spTgt>
                                        </p:tgtEl>
                                      </p:cBhvr>
                                    </p:animEffect>
                                    <p:anim calcmode="lin" valueType="num">
                                      <p:cBhvr>
                                        <p:cTn id="2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F4AC-4D03-4FD1-B6C1-EC2D8F9A3D87}"/>
              </a:ext>
            </a:extLst>
          </p:cNvPr>
          <p:cNvSpPr>
            <a:spLocks noGrp="1"/>
          </p:cNvSpPr>
          <p:nvPr>
            <p:ph type="title"/>
          </p:nvPr>
        </p:nvSpPr>
        <p:spPr/>
        <p:txBody>
          <a:bodyPr>
            <a:normAutofit/>
          </a:bodyPr>
          <a:lstStyle/>
          <a:p>
            <a:pPr algn="ctr"/>
            <a:r>
              <a:rPr lang="ar-SA" sz="5400" b="1" dirty="0"/>
              <a:t>شكرا ولى القاء مع السلامة </a:t>
            </a:r>
            <a:endParaRPr lang="en-US" sz="5400" b="1" dirty="0"/>
          </a:p>
        </p:txBody>
      </p:sp>
      <p:sp>
        <p:nvSpPr>
          <p:cNvPr id="3" name="Content Placeholder 2">
            <a:extLst>
              <a:ext uri="{FF2B5EF4-FFF2-40B4-BE49-F238E27FC236}">
                <a16:creationId xmlns:a16="http://schemas.microsoft.com/office/drawing/2014/main" id="{64C6DA6B-35A0-4273-88E8-097BD78DB9B7}"/>
              </a:ext>
            </a:extLst>
          </p:cNvPr>
          <p:cNvSpPr>
            <a:spLocks noGrp="1"/>
          </p:cNvSpPr>
          <p:nvPr>
            <p:ph idx="1"/>
          </p:nvPr>
        </p:nvSpPr>
        <p:spPr/>
        <p:txBody>
          <a:bodyPr>
            <a:normAutofit fontScale="92500"/>
          </a:bodyPr>
          <a:lstStyle/>
          <a:p>
            <a:r>
              <a:rPr lang="ar-SA" sz="28700" b="1" dirty="0">
                <a:solidFill>
                  <a:srgbClr val="FFFF00"/>
                </a:solidFill>
              </a:rPr>
              <a:t>الله حافظ</a:t>
            </a:r>
            <a:endParaRPr lang="en-US" sz="28700" b="1" dirty="0">
              <a:solidFill>
                <a:srgbClr val="FFFF00"/>
              </a:solidFill>
            </a:endParaRPr>
          </a:p>
        </p:txBody>
      </p:sp>
    </p:spTree>
    <p:extLst>
      <p:ext uri="{BB962C8B-B14F-4D97-AF65-F5344CB8AC3E}">
        <p14:creationId xmlns:p14="http://schemas.microsoft.com/office/powerpoint/2010/main" val="2773352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6" presetClass="emph" presetSubtype="0" fill="hold" grpId="0" nodeType="clickEffect">
                                  <p:stCondLst>
                                    <p:cond delay="0"/>
                                  </p:stCondLst>
                                  <p:iterate type="lt">
                                    <p:tmPct val="10000"/>
                                  </p:iterate>
                                  <p:childTnLst>
                                    <p:animScale>
                                      <p:cBhvr>
                                        <p:cTn id="16" dur="250" autoRev="1" fill="hold">
                                          <p:stCondLst>
                                            <p:cond delay="0"/>
                                          </p:stCondLst>
                                        </p:cTn>
                                        <p:tgtEl>
                                          <p:spTgt spid="3">
                                            <p:txEl>
                                              <p:pRg st="0" end="0"/>
                                            </p:txEl>
                                          </p:spTgt>
                                        </p:tgtEl>
                                      </p:cBhvr>
                                      <p:to x="80000" y="100000"/>
                                    </p:animScale>
                                    <p:anim by="(#ppt_w*0.10)" calcmode="lin" valueType="num">
                                      <p:cBhvr>
                                        <p:cTn id="17" dur="250" autoRev="1" fill="hold">
                                          <p:stCondLst>
                                            <p:cond delay="0"/>
                                          </p:stCondLst>
                                        </p:cTn>
                                        <p:tgtEl>
                                          <p:spTgt spid="3">
                                            <p:txEl>
                                              <p:pRg st="0" end="0"/>
                                            </p:txEl>
                                          </p:spTgt>
                                        </p:tgtEl>
                                        <p:attrNameLst>
                                          <p:attrName>ppt_x</p:attrName>
                                        </p:attrNameLst>
                                      </p:cBhvr>
                                    </p:anim>
                                    <p:anim by="(-#ppt_w*0.10)" calcmode="lin" valueType="num">
                                      <p:cBhvr>
                                        <p:cTn id="18" dur="250" autoRev="1" fill="hold">
                                          <p:stCondLst>
                                            <p:cond delay="0"/>
                                          </p:stCondLst>
                                        </p:cTn>
                                        <p:tgtEl>
                                          <p:spTgt spid="3">
                                            <p:txEl>
                                              <p:pRg st="0" end="0"/>
                                            </p:txEl>
                                          </p:spTgt>
                                        </p:tgtEl>
                                        <p:attrNameLst>
                                          <p:attrName>ppt_y</p:attrName>
                                        </p:attrNameLst>
                                      </p:cBhvr>
                                    </p:anim>
                                    <p:animRot by="-480000">
                                      <p:cBhvr>
                                        <p:cTn id="19" dur="250" autoRev="1"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0EE-4FCC-4A3E-BE6A-82AE48B788B7}"/>
              </a:ext>
            </a:extLst>
          </p:cNvPr>
          <p:cNvSpPr>
            <a:spLocks noGrp="1"/>
          </p:cNvSpPr>
          <p:nvPr>
            <p:ph type="title"/>
          </p:nvPr>
        </p:nvSpPr>
        <p:spPr>
          <a:xfrm>
            <a:off x="1565564" y="365125"/>
            <a:ext cx="9788236" cy="1048039"/>
          </a:xfrm>
        </p:spPr>
        <p:txBody>
          <a:bodyPr>
            <a:normAutofit/>
          </a:bodyPr>
          <a:lstStyle/>
          <a:p>
            <a:pPr algn="ctr"/>
            <a:r>
              <a:rPr lang="ar-SA" sz="6600" dirty="0">
                <a:latin typeface="NikoshBAN" panose="02000000000000000000" pitchFamily="2" charset="0"/>
                <a:cs typeface="NikoshBAN" panose="02000000000000000000" pitchFamily="2" charset="0"/>
              </a:rPr>
              <a:t>               </a:t>
            </a:r>
            <a:r>
              <a:rPr lang="bn-IN" sz="6600" dirty="0">
                <a:latin typeface="NikoshBAN" panose="02000000000000000000" pitchFamily="2" charset="0"/>
                <a:cs typeface="NikoshBAN" panose="02000000000000000000" pitchFamily="2" charset="0"/>
              </a:rPr>
              <a:t>শিক্ষক পরিচিতি </a:t>
            </a:r>
            <a:endParaRPr lang="en-US" sz="6600" dirty="0">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CE261633-77AB-4E90-9F7F-F2DF6F943795}"/>
              </a:ext>
            </a:extLst>
          </p:cNvPr>
          <p:cNvSpPr>
            <a:spLocks noGrp="1"/>
          </p:cNvSpPr>
          <p:nvPr>
            <p:ph idx="1"/>
          </p:nvPr>
        </p:nvSpPr>
        <p:spPr>
          <a:xfrm>
            <a:off x="838200" y="2120347"/>
            <a:ext cx="5072270" cy="4056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bn-IN" sz="4000" dirty="0">
                <a:latin typeface="NikoshBAN" panose="02000000000000000000" pitchFamily="2" charset="0"/>
                <a:cs typeface="NikoshBAN" panose="02000000000000000000" pitchFamily="2" charset="0"/>
              </a:rPr>
              <a:t>মোঃ মুরশিদুর রহমান </a:t>
            </a:r>
          </a:p>
          <a:p>
            <a:pPr algn="ctr"/>
            <a:r>
              <a:rPr lang="bn-IN" sz="4000" dirty="0">
                <a:latin typeface="NikoshBAN" panose="02000000000000000000" pitchFamily="2" charset="0"/>
                <a:cs typeface="NikoshBAN" panose="02000000000000000000" pitchFamily="2" charset="0"/>
              </a:rPr>
              <a:t>ইবতেদায়ি ক্বারি </a:t>
            </a:r>
          </a:p>
          <a:p>
            <a:pPr algn="ctr"/>
            <a:r>
              <a:rPr lang="bn-IN" sz="4000" dirty="0">
                <a:latin typeface="NikoshBAN" panose="02000000000000000000" pitchFamily="2" charset="0"/>
                <a:cs typeface="NikoshBAN" panose="02000000000000000000" pitchFamily="2" charset="0"/>
              </a:rPr>
              <a:t>খিলবাইছা রাহমানিয়া ফাজিল মাদ্রাসা </a:t>
            </a:r>
          </a:p>
          <a:p>
            <a:pPr algn="ctr"/>
            <a:r>
              <a:rPr lang="bn-IN" sz="4000" dirty="0">
                <a:latin typeface="NikoshBAN" panose="02000000000000000000" pitchFamily="2" charset="0"/>
                <a:cs typeface="NikoshBAN" panose="02000000000000000000" pitchFamily="2" charset="0"/>
              </a:rPr>
              <a:t>সদর লক্ষ্মীপুর </a:t>
            </a:r>
            <a:endParaRPr lang="en-US" sz="40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F3C22170-6557-4D9F-A5E6-AEE1951E7F6A}"/>
              </a:ext>
            </a:extLst>
          </p:cNvPr>
          <p:cNvSpPr/>
          <p:nvPr/>
        </p:nvSpPr>
        <p:spPr>
          <a:xfrm>
            <a:off x="6718852" y="2252870"/>
            <a:ext cx="4634948" cy="3034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70B0614-1FF9-4539-BB2A-AB18ECA93675}"/>
              </a:ext>
            </a:extLst>
          </p:cNvPr>
          <p:cNvPicPr>
            <a:picLocks noChangeAspect="1"/>
          </p:cNvPicPr>
          <p:nvPr/>
        </p:nvPicPr>
        <p:blipFill rotWithShape="1">
          <a:blip r:embed="rId2">
            <a:extLst>
              <a:ext uri="{28A0092B-C50C-407E-A947-70E740481C1C}">
                <a14:useLocalDpi xmlns:a14="http://schemas.microsoft.com/office/drawing/2010/main" val="0"/>
              </a:ext>
            </a:extLst>
          </a:blip>
          <a:srcRect t="25493"/>
          <a:stretch/>
        </p:blipFill>
        <p:spPr>
          <a:xfrm>
            <a:off x="6718852" y="1875183"/>
            <a:ext cx="4833990" cy="4802187"/>
          </a:xfrm>
          <a:prstGeom prst="rect">
            <a:avLst/>
          </a:prstGeom>
        </p:spPr>
      </p:pic>
      <p:sp>
        <p:nvSpPr>
          <p:cNvPr id="6" name="Subtitle 4">
            <a:extLst>
              <a:ext uri="{FF2B5EF4-FFF2-40B4-BE49-F238E27FC236}">
                <a16:creationId xmlns:a16="http://schemas.microsoft.com/office/drawing/2014/main" id="{57943B7D-A6A5-498A-8CB5-32C108E39131}"/>
              </a:ext>
            </a:extLst>
          </p:cNvPr>
          <p:cNvSpPr txBox="1">
            <a:spLocks/>
          </p:cNvSpPr>
          <p:nvPr/>
        </p:nvSpPr>
        <p:spPr>
          <a:xfrm>
            <a:off x="838200" y="2120346"/>
            <a:ext cx="4833990" cy="4056615"/>
          </a:xfrm>
          <a:prstGeom prst="rect">
            <a:avLst/>
          </a:prstGeom>
          <a:ln/>
        </p:spPr>
        <p:style>
          <a:lnRef idx="1">
            <a:schemeClr val="accent2"/>
          </a:lnRef>
          <a:fillRef idx="2">
            <a:schemeClr val="accent2"/>
          </a:fillRef>
          <a:effectRef idx="1">
            <a:schemeClr val="accent2"/>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ar-SA" sz="4400" dirty="0">
                <a:solidFill>
                  <a:srgbClr val="FF0000"/>
                </a:solidFill>
              </a:rPr>
              <a:t> اسم:محمد مرشدالرحمن</a:t>
            </a:r>
          </a:p>
          <a:p>
            <a:pPr marL="0" indent="0" algn="r">
              <a:buNone/>
            </a:pPr>
            <a:r>
              <a:rPr lang="ar-SA" sz="4400" dirty="0">
                <a:solidFill>
                  <a:srgbClr val="FF0000"/>
                </a:solidFill>
              </a:rPr>
              <a:t>معين المعلم </a:t>
            </a:r>
          </a:p>
          <a:p>
            <a:pPr marL="0" indent="0" algn="r">
              <a:buNone/>
            </a:pPr>
            <a:r>
              <a:rPr lang="ar-SA" sz="4400" dirty="0">
                <a:solidFill>
                  <a:srgbClr val="FF0000"/>
                </a:solidFill>
              </a:rPr>
              <a:t>خل باءسة رحمانيةفاضل مدرسة</a:t>
            </a:r>
          </a:p>
          <a:p>
            <a:pPr marL="0" indent="0" algn="r">
              <a:buNone/>
            </a:pPr>
            <a:r>
              <a:rPr lang="ar-SA" sz="4400" dirty="0">
                <a:solidFill>
                  <a:srgbClr val="FF0000"/>
                </a:solidFill>
              </a:rPr>
              <a:t>لكهي فور شدر</a:t>
            </a:r>
          </a:p>
        </p:txBody>
      </p:sp>
      <p:sp>
        <p:nvSpPr>
          <p:cNvPr id="8" name="Title 1">
            <a:extLst>
              <a:ext uri="{FF2B5EF4-FFF2-40B4-BE49-F238E27FC236}">
                <a16:creationId xmlns:a16="http://schemas.microsoft.com/office/drawing/2014/main" id="{21343C89-D999-498C-860D-D0EB0728B303}"/>
              </a:ext>
            </a:extLst>
          </p:cNvPr>
          <p:cNvSpPr txBox="1">
            <a:spLocks/>
          </p:cNvSpPr>
          <p:nvPr/>
        </p:nvSpPr>
        <p:spPr>
          <a:xfrm>
            <a:off x="782782" y="681038"/>
            <a:ext cx="4551218" cy="1224478"/>
          </a:xfrm>
          <a:prstGeom prst="rect">
            <a:avLst/>
          </a:prstGeom>
          <a:solidFill>
            <a:srgbClr val="FFC000"/>
          </a:solidFill>
          <a:ln w="76200">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6000" dirty="0">
                <a:solidFill>
                  <a:srgbClr val="FF0000"/>
                </a:solidFill>
              </a:rPr>
              <a:t>تعريف المدرس </a:t>
            </a:r>
            <a:endParaRPr lang="en-US" sz="6000" dirty="0">
              <a:solidFill>
                <a:srgbClr val="FF0000"/>
              </a:solidFill>
            </a:endParaRPr>
          </a:p>
        </p:txBody>
      </p:sp>
    </p:spTree>
    <p:extLst>
      <p:ext uri="{BB962C8B-B14F-4D97-AF65-F5344CB8AC3E}">
        <p14:creationId xmlns:p14="http://schemas.microsoft.com/office/powerpoint/2010/main" val="412308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71735-5F98-44F3-9887-153C33E9DF5C}"/>
              </a:ext>
            </a:extLst>
          </p:cNvPr>
          <p:cNvSpPr>
            <a:spLocks noGrp="1"/>
          </p:cNvSpPr>
          <p:nvPr>
            <p:ph idx="1"/>
          </p:nvPr>
        </p:nvSpPr>
        <p:spPr>
          <a:xfrm>
            <a:off x="838200" y="1867189"/>
            <a:ext cx="10515600" cy="4351338"/>
          </a:xfrm>
        </p:spPr>
        <p:txBody>
          <a:bodyPr/>
          <a:lstStyle/>
          <a:p>
            <a:pPr marL="0" indent="0">
              <a:buNone/>
            </a:pPr>
            <a:endParaRPr lang="bn-IN" dirty="0"/>
          </a:p>
          <a:p>
            <a:pPr marL="0" indent="0">
              <a:buNone/>
            </a:pPr>
            <a:r>
              <a:rPr lang="bn-IN" dirty="0"/>
              <a:t> </a:t>
            </a:r>
          </a:p>
          <a:p>
            <a:pPr marL="0" indent="0">
              <a:buNone/>
            </a:pPr>
            <a:r>
              <a:rPr lang="bn-IN" dirty="0"/>
              <a:t> </a:t>
            </a:r>
          </a:p>
          <a:p>
            <a:pPr marL="0" indent="0">
              <a:buNone/>
            </a:pPr>
            <a:endParaRPr lang="en-US" dirty="0"/>
          </a:p>
        </p:txBody>
      </p:sp>
      <p:sp>
        <p:nvSpPr>
          <p:cNvPr id="5" name="Title 4">
            <a:extLst>
              <a:ext uri="{FF2B5EF4-FFF2-40B4-BE49-F238E27FC236}">
                <a16:creationId xmlns:a16="http://schemas.microsoft.com/office/drawing/2014/main" id="{C2460051-209E-426B-ACA2-6A32D155FE7F}"/>
              </a:ext>
            </a:extLst>
          </p:cNvPr>
          <p:cNvSpPr>
            <a:spLocks noGrp="1"/>
          </p:cNvSpPr>
          <p:nvPr>
            <p:ph type="title"/>
          </p:nvPr>
        </p:nvSpPr>
        <p:spPr/>
        <p:txBody>
          <a:bodyPr/>
          <a:lstStyle/>
          <a:p>
            <a:r>
              <a:rPr lang="ar-SA" b="1" dirty="0">
                <a:latin typeface="NikoshBAN" panose="02000000000000000000" pitchFamily="2" charset="0"/>
              </a:rPr>
              <a:t>تعريف الدرس     </a:t>
            </a:r>
            <a:r>
              <a:rPr lang="bn-IN" b="1" dirty="0">
                <a:latin typeface="NikoshBAN" panose="02000000000000000000" pitchFamily="2" charset="0"/>
                <a:cs typeface="NikoshBAN" panose="02000000000000000000" pitchFamily="2" charset="0"/>
              </a:rPr>
              <a:t> </a:t>
            </a:r>
            <a:r>
              <a:rPr lang="bn-IN" sz="8000" dirty="0">
                <a:latin typeface="NikoshBAN" panose="02000000000000000000" pitchFamily="2" charset="0"/>
                <a:cs typeface="NikoshBAN" panose="02000000000000000000" pitchFamily="2" charset="0"/>
              </a:rPr>
              <a:t>পাঠ পরিচিতি </a:t>
            </a:r>
            <a:endParaRPr lang="en-US"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8D2071A3-AC4A-4892-9258-DBDBD20B531E}"/>
              </a:ext>
            </a:extLst>
          </p:cNvPr>
          <p:cNvSpPr/>
          <p:nvPr/>
        </p:nvSpPr>
        <p:spPr>
          <a:xfrm>
            <a:off x="4655127" y="2008909"/>
            <a:ext cx="7259782" cy="5070763"/>
          </a:xfrm>
          <a:prstGeom prst="rect">
            <a:avLst/>
          </a:prstGeom>
          <a:solidFill>
            <a:srgbClr val="92D050"/>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6000" b="1" dirty="0">
                <a:ln w="0"/>
                <a:solidFill>
                  <a:srgbClr val="FF000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الصف: الخامس</a:t>
            </a:r>
          </a:p>
          <a:p>
            <a:pPr algn="r"/>
            <a:r>
              <a:rPr lang="ar-SA" sz="6000" b="1" dirty="0">
                <a:ln w="0"/>
                <a:solidFill>
                  <a:srgbClr val="FF000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المادّة : الدروس العربيعة والقواعد </a:t>
            </a:r>
          </a:p>
          <a:p>
            <a:pPr algn="r"/>
            <a:r>
              <a:rPr lang="ar-SA" sz="6000" b="1" dirty="0">
                <a:ln w="0"/>
                <a:solidFill>
                  <a:srgbClr val="FF000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الدرس العامة:الدرس الرابع عشر </a:t>
            </a:r>
          </a:p>
          <a:p>
            <a:pPr algn="r"/>
            <a:r>
              <a:rPr lang="ar-SA" sz="6000" b="1" dirty="0">
                <a:ln w="0"/>
                <a:solidFill>
                  <a:srgbClr val="FF000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الدرس الخاصة : </a:t>
            </a:r>
            <a:r>
              <a:rPr lang="ar-SA" sz="6000" b="1" dirty="0">
                <a:solidFill>
                  <a:srgbClr val="FF0000"/>
                </a:solidFill>
                <a:latin typeface="Arabic Typesetting" panose="03020402040406030203" pitchFamily="66" charset="-78"/>
                <a:cs typeface="Arabic Typesetting" panose="03020402040406030203" pitchFamily="66" charset="-78"/>
              </a:rPr>
              <a:t>النثر (المسجد الاقصى )</a:t>
            </a:r>
            <a:endParaRPr lang="ar-SA" sz="7200" b="1" dirty="0">
              <a:solidFill>
                <a:srgbClr val="FF0000"/>
              </a:solidFill>
              <a:latin typeface="Arabic Typesetting" panose="03020402040406030203" pitchFamily="66" charset="-78"/>
              <a:cs typeface="Arabic Typesetting" panose="03020402040406030203" pitchFamily="66" charset="-78"/>
            </a:endParaRPr>
          </a:p>
          <a:p>
            <a:pPr algn="r"/>
            <a:r>
              <a:rPr lang="ar-SA" sz="6000" b="1" dirty="0">
                <a:ln w="0"/>
                <a:solidFill>
                  <a:srgbClr val="FF000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الحصّة : الاولي</a:t>
            </a:r>
          </a:p>
          <a:p>
            <a:pPr algn="r"/>
            <a:r>
              <a:rPr lang="ar-SA" sz="6000" b="1" dirty="0">
                <a:ln w="0"/>
                <a:solidFill>
                  <a:srgbClr val="FF000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 </a:t>
            </a:r>
            <a:endParaRPr lang="en-US" sz="6000" b="1" dirty="0">
              <a:ln w="0"/>
              <a:solidFill>
                <a:srgbClr val="FF000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pic>
        <p:nvPicPr>
          <p:cNvPr id="7" name="Picture 6" descr="Ibtedaie - 2018 - Class-5 Arabic PDF Web.pdf - Adobe Reader">
            <a:extLst>
              <a:ext uri="{FF2B5EF4-FFF2-40B4-BE49-F238E27FC236}">
                <a16:creationId xmlns:a16="http://schemas.microsoft.com/office/drawing/2014/main" id="{B3F81BF8-1F67-4683-BC69-9E11E61A6BF6}"/>
              </a:ext>
            </a:extLst>
          </p:cNvPr>
          <p:cNvPicPr>
            <a:picLocks noChangeAspect="1"/>
          </p:cNvPicPr>
          <p:nvPr/>
        </p:nvPicPr>
        <p:blipFill rotWithShape="1">
          <a:blip r:embed="rId2">
            <a:extLst>
              <a:ext uri="{28A0092B-C50C-407E-A947-70E740481C1C}">
                <a14:useLocalDpi xmlns:a14="http://schemas.microsoft.com/office/drawing/2010/main" val="0"/>
              </a:ext>
            </a:extLst>
          </a:blip>
          <a:srcRect l="26984" t="12776" r="43016" b="14692"/>
          <a:stretch/>
        </p:blipFill>
        <p:spPr>
          <a:xfrm>
            <a:off x="709440" y="1867189"/>
            <a:ext cx="3689379" cy="4802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7665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arn(inVertical)">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arn(inVertical)">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24B78-CBAD-488D-833F-8BB0E6EB91EB}"/>
              </a:ext>
            </a:extLst>
          </p:cNvPr>
          <p:cNvSpPr>
            <a:spLocks noGrp="1"/>
          </p:cNvSpPr>
          <p:nvPr>
            <p:ph type="title"/>
          </p:nvPr>
        </p:nvSpPr>
        <p:spPr>
          <a:xfrm>
            <a:off x="838200" y="365125"/>
            <a:ext cx="10515600" cy="13255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4400" b="1" dirty="0">
                <a:solidFill>
                  <a:srgbClr val="C00000"/>
                </a:solidFill>
              </a:rPr>
              <a:t>ماذا تنظرون فى هذه الصورة الاتية ؟</a:t>
            </a:r>
            <a:endParaRPr lang="en-US" sz="4400" b="1" dirty="0">
              <a:solidFill>
                <a:srgbClr val="C00000"/>
              </a:solidFill>
            </a:endParaRPr>
          </a:p>
        </p:txBody>
      </p:sp>
      <p:pic>
        <p:nvPicPr>
          <p:cNvPr id="1026" name="Picture 2" descr="আল-আকসা মসজিদ - উইকিপিডিয়া">
            <a:extLst>
              <a:ext uri="{FF2B5EF4-FFF2-40B4-BE49-F238E27FC236}">
                <a16:creationId xmlns:a16="http://schemas.microsoft.com/office/drawing/2014/main" id="{292C10B9-ABA9-4F06-A106-E0350C528C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6490" y="2055813"/>
            <a:ext cx="4283987" cy="4437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আল-আকসা মসজিদ - উইকিপিডিয়া">
            <a:extLst>
              <a:ext uri="{FF2B5EF4-FFF2-40B4-BE49-F238E27FC236}">
                <a16:creationId xmlns:a16="http://schemas.microsoft.com/office/drawing/2014/main" id="{77969216-26C5-4668-8E41-EAC5DC42D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64" y="2055813"/>
            <a:ext cx="3781425" cy="1821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আল-আকসা মসজিদ - উইকিপিডিয়া">
            <a:extLst>
              <a:ext uri="{FF2B5EF4-FFF2-40B4-BE49-F238E27FC236}">
                <a16:creationId xmlns:a16="http://schemas.microsoft.com/office/drawing/2014/main" id="{BC8A3492-7722-48A1-886C-3B5BE4B25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64" y="4084926"/>
            <a:ext cx="3781425" cy="26206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মসজিদুল আকসা রক্ষায় বিশ্বের সব মুসলিম দেশকে ঐক্য হওয়ার আহব্বান -  probashbarta24 | Probashbarta24">
            <a:extLst>
              <a:ext uri="{FF2B5EF4-FFF2-40B4-BE49-F238E27FC236}">
                <a16:creationId xmlns:a16="http://schemas.microsoft.com/office/drawing/2014/main" id="{DB515137-2728-4B86-9989-8FF754F18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453" y="2230582"/>
            <a:ext cx="2248073" cy="426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8)">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heel(1)">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1)">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 calcmode="lin" valueType="num">
                                      <p:cBhvr additive="base">
                                        <p:cTn id="27" dur="500" fill="hold"/>
                                        <p:tgtEl>
                                          <p:spTgt spid="1032"/>
                                        </p:tgtEl>
                                        <p:attrNameLst>
                                          <p:attrName>ppt_x</p:attrName>
                                        </p:attrNameLst>
                                      </p:cBhvr>
                                      <p:tavLst>
                                        <p:tav tm="0">
                                          <p:val>
                                            <p:strVal val="#ppt_x"/>
                                          </p:val>
                                        </p:tav>
                                        <p:tav tm="100000">
                                          <p:val>
                                            <p:strVal val="#ppt_x"/>
                                          </p:val>
                                        </p:tav>
                                      </p:tavLst>
                                    </p:anim>
                                    <p:anim calcmode="lin" valueType="num">
                                      <p:cBhvr additive="base">
                                        <p:cTn id="2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831F-DC43-4CF8-A77C-E53FB21BDD7D}"/>
              </a:ext>
            </a:extLst>
          </p:cNvPr>
          <p:cNvSpPr>
            <a:spLocks noGrp="1"/>
          </p:cNvSpPr>
          <p:nvPr>
            <p:ph type="title"/>
          </p:nvPr>
        </p:nvSpPr>
        <p:spPr/>
        <p:txBody>
          <a:bodyPr>
            <a:normAutofit/>
          </a:bodyPr>
          <a:lstStyle/>
          <a:p>
            <a:pPr algn="ctr"/>
            <a:r>
              <a:rPr lang="ar-SA" sz="8800" dirty="0"/>
              <a:t>درس اليوم </a:t>
            </a:r>
            <a:endParaRPr lang="en-US" sz="8800" dirty="0"/>
          </a:p>
        </p:txBody>
      </p:sp>
      <p:sp>
        <p:nvSpPr>
          <p:cNvPr id="5" name="TextBox 4">
            <a:extLst>
              <a:ext uri="{FF2B5EF4-FFF2-40B4-BE49-F238E27FC236}">
                <a16:creationId xmlns:a16="http://schemas.microsoft.com/office/drawing/2014/main" id="{97A15935-876A-48D6-945E-3BB30F8305D8}"/>
              </a:ext>
            </a:extLst>
          </p:cNvPr>
          <p:cNvSpPr txBox="1"/>
          <p:nvPr/>
        </p:nvSpPr>
        <p:spPr>
          <a:xfrm>
            <a:off x="1634836" y="2429102"/>
            <a:ext cx="8243455" cy="2215991"/>
          </a:xfrm>
          <a:prstGeom prst="rect">
            <a:avLst/>
          </a:prstGeom>
          <a:noFill/>
        </p:spPr>
        <p:txBody>
          <a:bodyPr wrap="square" rtlCol="0">
            <a:spAutoFit/>
          </a:bodyPr>
          <a:lstStyle/>
          <a:p>
            <a:r>
              <a:rPr lang="ar-SA" sz="13800" dirty="0">
                <a:solidFill>
                  <a:srgbClr val="FF0000"/>
                </a:solidFill>
              </a:rPr>
              <a:t>ا</a:t>
            </a:r>
            <a:r>
              <a:rPr lang="ar-SA" sz="11500" b="1" dirty="0">
                <a:solidFill>
                  <a:srgbClr val="FF0000"/>
                </a:solidFill>
              </a:rPr>
              <a:t>لمسجد الاقصى </a:t>
            </a:r>
            <a:endParaRPr lang="en-US" sz="11500" b="1" dirty="0">
              <a:solidFill>
                <a:srgbClr val="FF0000"/>
              </a:solidFill>
            </a:endParaRPr>
          </a:p>
        </p:txBody>
      </p:sp>
    </p:spTree>
    <p:extLst>
      <p:ext uri="{BB962C8B-B14F-4D97-AF65-F5344CB8AC3E}">
        <p14:creationId xmlns:p14="http://schemas.microsoft.com/office/powerpoint/2010/main" val="4217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60FD246E-5991-40FC-AEE8-52A2D7C5FE25}"/>
              </a:ext>
            </a:extLst>
          </p:cNvPr>
          <p:cNvSpPr>
            <a:spLocks noGrp="1"/>
          </p:cNvSpPr>
          <p:nvPr>
            <p:ph idx="1"/>
          </p:nvPr>
        </p:nvSpPr>
        <p:spPr>
          <a:xfrm>
            <a:off x="838200" y="1865381"/>
            <a:ext cx="10515600" cy="4351338"/>
          </a:xfrm>
          <a:prstGeom prst="roundRect">
            <a:avLst/>
          </a:prstGeom>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rtlCol="0" anchor="ctr"/>
          <a:lstStyle/>
          <a:p>
            <a:pPr algn="r"/>
            <a:r>
              <a:rPr lang="ar-SA" sz="4800" b="1" u="sng" dirty="0">
                <a:solidFill>
                  <a:srgbClr val="FF0000"/>
                </a:solidFill>
                <a:latin typeface="Arabic Typesetting" panose="03020402040406030203" pitchFamily="66" charset="-78"/>
                <a:cs typeface="Arabic Typesetting" panose="03020402040406030203" pitchFamily="66" charset="-78"/>
              </a:rPr>
              <a:t>يستطيع الطلاب بعد نهاية هذا الدرس</a:t>
            </a:r>
            <a:r>
              <a:rPr lang="ar-SA" sz="4800" b="1" dirty="0">
                <a:solidFill>
                  <a:srgbClr val="FF0000"/>
                </a:solidFill>
                <a:latin typeface="Arabic Typesetting" panose="03020402040406030203" pitchFamily="66" charset="-78"/>
                <a:cs typeface="Arabic Typesetting" panose="03020402040406030203" pitchFamily="66" charset="-78"/>
              </a:rPr>
              <a:t>:-</a:t>
            </a:r>
          </a:p>
          <a:p>
            <a:pPr algn="r"/>
            <a:r>
              <a:rPr lang="ar-SA" sz="4800" b="1" dirty="0">
                <a:solidFill>
                  <a:srgbClr val="002060"/>
                </a:solidFill>
                <a:latin typeface="Arabic Typesetting" panose="03020402040406030203" pitchFamily="66" charset="-78"/>
                <a:cs typeface="Arabic Typesetting" panose="03020402040406030203" pitchFamily="66" charset="-78"/>
              </a:rPr>
              <a:t> يمكن ان يقول الترجمة مع التلفظ</a:t>
            </a:r>
          </a:p>
          <a:p>
            <a:pPr algn="r"/>
            <a:r>
              <a:rPr lang="ar-SA" sz="4800" b="1" dirty="0">
                <a:solidFill>
                  <a:srgbClr val="002060"/>
                </a:solidFill>
                <a:latin typeface="Arabic Typesetting" panose="03020402040406030203" pitchFamily="66" charset="-78"/>
                <a:cs typeface="Arabic Typesetting" panose="03020402040406030203" pitchFamily="66" charset="-78"/>
              </a:rPr>
              <a:t>يعلموا الا شياء المختلفة بالتدريات </a:t>
            </a:r>
          </a:p>
          <a:p>
            <a:pPr algn="r"/>
            <a:r>
              <a:rPr lang="ar-SA" sz="4800" b="1" dirty="0">
                <a:solidFill>
                  <a:srgbClr val="002060"/>
                </a:solidFill>
                <a:latin typeface="Arabic Typesetting" panose="03020402040406030203" pitchFamily="66" charset="-78"/>
                <a:cs typeface="Arabic Typesetting" panose="03020402040406030203" pitchFamily="66" charset="-78"/>
              </a:rPr>
              <a:t>ان يعلمومعنى المفردات.</a:t>
            </a:r>
          </a:p>
        </p:txBody>
      </p:sp>
      <p:sp>
        <p:nvSpPr>
          <p:cNvPr id="5" name="Title 3">
            <a:extLst>
              <a:ext uri="{FF2B5EF4-FFF2-40B4-BE49-F238E27FC236}">
                <a16:creationId xmlns:a16="http://schemas.microsoft.com/office/drawing/2014/main" id="{E9F75003-D830-4833-A1F9-2FD94B644349}"/>
              </a:ext>
            </a:extLst>
          </p:cNvPr>
          <p:cNvSpPr>
            <a:spLocks noGrp="1"/>
          </p:cNvSpPr>
          <p:nvPr>
            <p:ph type="title"/>
          </p:nvPr>
        </p:nvSpPr>
        <p:spPr>
          <a:xfrm>
            <a:off x="838200" y="365125"/>
            <a:ext cx="10515600" cy="1325563"/>
          </a:xfrm>
          <a:prstGeom prst="ellipse">
            <a:avLst/>
          </a:prstGeom>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000" b="1" dirty="0"/>
              <a:t>استفادة الدرس</a:t>
            </a:r>
            <a:endParaRPr lang="en-US" sz="4000" b="1" dirty="0"/>
          </a:p>
        </p:txBody>
      </p:sp>
    </p:spTree>
    <p:extLst>
      <p:ext uri="{BB962C8B-B14F-4D97-AF65-F5344CB8AC3E}">
        <p14:creationId xmlns:p14="http://schemas.microsoft.com/office/powerpoint/2010/main" val="584459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71BAA-C858-4724-B0FC-7E237F9616C6}"/>
              </a:ext>
            </a:extLst>
          </p:cNvPr>
          <p:cNvSpPr>
            <a:spLocks noGrp="1"/>
          </p:cNvSpPr>
          <p:nvPr>
            <p:ph idx="1"/>
          </p:nvPr>
        </p:nvSpPr>
        <p:spPr/>
        <p:txBody>
          <a:bodyPr>
            <a:normAutofit fontScale="92500"/>
          </a:bodyPr>
          <a:lstStyle/>
          <a:p>
            <a:pPr algn="r"/>
            <a:r>
              <a:rPr lang="ar-SA" sz="4000" dirty="0"/>
              <a:t>المسجد الاقصى هواول قبلة صلى نحوها النبى (ص) ستة عشر اوسبعة عشرشهرا –وثالث افضل  المساجد ثوبا بعد المسجد الحرام والمسجد النبوى فثواب الركعة الواحدة فيه يساوى ثواب خمس ماةركعة فى غير هذه المسجد الثلاثة –وقد امر النبى(ص) المسلمين بزيارته واداء الصلاة فيه ومن هذا المسجدعرج ا لنبى(ص) الى السماءوفيه (ص) بالانبياء –وربط فى حاءطه دابته البرق فسمى( حاءط البرق) وبناه سيدنا ابراهيم بعد ان بنى المسجد الحرام ثم اعاد بناءه الخليفة الواليدبن عبد المالك </a:t>
            </a:r>
            <a:endParaRPr lang="en-US" sz="4000" dirty="0"/>
          </a:p>
        </p:txBody>
      </p:sp>
      <p:sp>
        <p:nvSpPr>
          <p:cNvPr id="4" name="Title 3">
            <a:extLst>
              <a:ext uri="{FF2B5EF4-FFF2-40B4-BE49-F238E27FC236}">
                <a16:creationId xmlns:a16="http://schemas.microsoft.com/office/drawing/2014/main" id="{9AA81D87-DCD0-4C3C-A493-04A41E524719}"/>
              </a:ext>
            </a:extLst>
          </p:cNvPr>
          <p:cNvSpPr>
            <a:spLocks noGrp="1"/>
          </p:cNvSpPr>
          <p:nvPr>
            <p:ph type="title"/>
          </p:nvPr>
        </p:nvSpPr>
        <p:spPr>
          <a:xfrm>
            <a:off x="838200" y="365125"/>
            <a:ext cx="10515600" cy="132556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4400" b="1" dirty="0">
                <a:solidFill>
                  <a:srgbClr val="FF0000"/>
                </a:solidFill>
              </a:rPr>
              <a:t>القراءة الجهرية</a:t>
            </a:r>
            <a:endParaRPr lang="en-US" sz="4400" b="1" dirty="0">
              <a:solidFill>
                <a:srgbClr val="FF0000"/>
              </a:solidFill>
            </a:endParaRPr>
          </a:p>
        </p:txBody>
      </p:sp>
    </p:spTree>
    <p:extLst>
      <p:ext uri="{BB962C8B-B14F-4D97-AF65-F5344CB8AC3E}">
        <p14:creationId xmlns:p14="http://schemas.microsoft.com/office/powerpoint/2010/main" val="1847295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F1F2-CFF8-4609-99A6-1EB0839184F8}"/>
              </a:ext>
            </a:extLst>
          </p:cNvPr>
          <p:cNvSpPr>
            <a:spLocks noGrp="1"/>
          </p:cNvSpPr>
          <p:nvPr>
            <p:ph type="title"/>
          </p:nvPr>
        </p:nvSpPr>
        <p:spPr/>
        <p:txBody>
          <a:bodyPr>
            <a:normAutofit fontScale="90000"/>
          </a:bodyPr>
          <a:lstStyle/>
          <a:p>
            <a:pPr algn="ctr"/>
            <a:r>
              <a:rPr lang="bn-IN" sz="8800" b="1" dirty="0">
                <a:latin typeface="NikoshBAN" panose="02000000000000000000" pitchFamily="2" charset="0"/>
                <a:cs typeface="NikoshBAN" panose="02000000000000000000" pitchFamily="2" charset="0"/>
              </a:rPr>
              <a:t>অনুবাদ </a:t>
            </a:r>
            <a:endParaRPr lang="en-US" sz="8800" b="1"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EFD2B75-4B2E-4062-AB74-8A35F30F0D01}"/>
              </a:ext>
            </a:extLst>
          </p:cNvPr>
          <p:cNvSpPr>
            <a:spLocks noGrp="1"/>
          </p:cNvSpPr>
          <p:nvPr>
            <p:ph idx="1"/>
          </p:nvPr>
        </p:nvSpPr>
        <p:spPr>
          <a:xfrm>
            <a:off x="583097" y="1825625"/>
            <a:ext cx="11502886" cy="4667250"/>
          </a:xfrm>
        </p:spPr>
        <p:txBody>
          <a:bodyPr>
            <a:normAutofit lnSpcReduction="10000"/>
          </a:bodyPr>
          <a:lstStyle/>
          <a:p>
            <a:r>
              <a:rPr lang="bn-IN" sz="4000" b="1" dirty="0">
                <a:latin typeface="NikoshBAN" panose="02000000000000000000" pitchFamily="2" charset="0"/>
                <a:cs typeface="NikoshBAN" panose="02000000000000000000" pitchFamily="2" charset="0"/>
              </a:rPr>
              <a:t>মসজিদে আকসা প্রথম কিবলা ।নবি(সঃ) সেই দিকে ফিরে ষোল /সতেরো মাস নামাজ আদায় করেন ।পূর্নের দিকদিয়ে তা মসজিদে হারাম ও মসজিদে নববির পরে । তৃতীয় সন্মানিত মসজিদ ।এতে এক রাকাতের সওয়াব মসজিদে হারাম ব্যাতীত  অন্যান্য মসজিদের পাঁচশ রাকাতের সওয়াবের সমতূল্য । নবি করিম (সঃ) তা পরিদর্শন ও তাতে নামাজ আদায়ের নির্দেশ দিয়েছেন । এ মসজিদ থেকেই নবি (সঃ) কে মিরাজ করানো হয়েছে ।এতে অন্যান্য নবিগন নামাজ আদায় করেছেন । এর দেওয়ালে তার বাহন বুরাক বেঁধেছেন । যে কারনে একে বুরাকের দেওয়াল বলা হয়।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3425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455" fill="hold">
                                          <p:stCondLst>
                                            <p:cond delay="0"/>
                                          </p:stCondLst>
                                        </p:cTn>
                                        <p:tgtEl>
                                          <p:spTgt spid="3">
                                            <p:txEl>
                                              <p:pRg st="0" end="0"/>
                                            </p:txEl>
                                          </p:spTgt>
                                        </p:tgtEl>
                                        <p:attrNameLst>
                                          <p:attrName>style.rotation</p:attrName>
                                        </p:attrNameLst>
                                      </p:cBhvr>
                                      <p:to>
                                        <p:strVal val="-45.0"/>
                                      </p:to>
                                    </p:set>
                                    <p:anim calcmode="lin" valueType="num">
                                      <p:cBhvr>
                                        <p:cTn id="16"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08E20C5E-1361-4A2E-BB80-D87C8999A2ED}"/>
              </a:ext>
            </a:extLst>
          </p:cNvPr>
          <p:cNvGraphicFramePr>
            <a:graphicFrameLocks noGrp="1"/>
          </p:cNvGraphicFramePr>
          <p:nvPr>
            <p:ph idx="1"/>
            <p:extLst>
              <p:ext uri="{D42A27DB-BD31-4B8C-83A1-F6EECF244321}">
                <p14:modId xmlns:p14="http://schemas.microsoft.com/office/powerpoint/2010/main" val="126275417"/>
              </p:ext>
            </p:extLst>
          </p:nvPr>
        </p:nvGraphicFramePr>
        <p:xfrm>
          <a:off x="689113" y="1939060"/>
          <a:ext cx="9884783" cy="5303520"/>
        </p:xfrm>
        <a:graphic>
          <a:graphicData uri="http://schemas.openxmlformats.org/drawingml/2006/table">
            <a:tbl>
              <a:tblPr firstRow="1" bandRow="1">
                <a:tableStyleId>{5C22544A-7EE6-4342-B048-85BDC9FD1C3A}</a:tableStyleId>
              </a:tblPr>
              <a:tblGrid>
                <a:gridCol w="2645465">
                  <a:extLst>
                    <a:ext uri="{9D8B030D-6E8A-4147-A177-3AD203B41FA5}">
                      <a16:colId xmlns:a16="http://schemas.microsoft.com/office/drawing/2014/main" val="1130773907"/>
                    </a:ext>
                  </a:extLst>
                </a:gridCol>
                <a:gridCol w="2628900">
                  <a:extLst>
                    <a:ext uri="{9D8B030D-6E8A-4147-A177-3AD203B41FA5}">
                      <a16:colId xmlns:a16="http://schemas.microsoft.com/office/drawing/2014/main" val="1380713150"/>
                    </a:ext>
                  </a:extLst>
                </a:gridCol>
                <a:gridCol w="1981518">
                  <a:extLst>
                    <a:ext uri="{9D8B030D-6E8A-4147-A177-3AD203B41FA5}">
                      <a16:colId xmlns:a16="http://schemas.microsoft.com/office/drawing/2014/main" val="11956887"/>
                    </a:ext>
                  </a:extLst>
                </a:gridCol>
                <a:gridCol w="2628900">
                  <a:extLst>
                    <a:ext uri="{9D8B030D-6E8A-4147-A177-3AD203B41FA5}">
                      <a16:colId xmlns:a16="http://schemas.microsoft.com/office/drawing/2014/main" val="2704015325"/>
                    </a:ext>
                  </a:extLst>
                </a:gridCol>
              </a:tblGrid>
              <a:tr h="370840">
                <a:tc>
                  <a:txBody>
                    <a:bodyPr/>
                    <a:lstStyle/>
                    <a:p>
                      <a:r>
                        <a:rPr lang="ar-SA" sz="2400" b="1" dirty="0">
                          <a:solidFill>
                            <a:srgbClr val="FF0000"/>
                          </a:solidFill>
                        </a:rPr>
                        <a:t>معنى</a:t>
                      </a:r>
                      <a:endParaRPr lang="en-US" sz="2400" b="1" dirty="0">
                        <a:solidFill>
                          <a:srgbClr val="FF0000"/>
                        </a:solidFill>
                      </a:endParaRPr>
                    </a:p>
                  </a:txBody>
                  <a:tcPr/>
                </a:tc>
                <a:tc>
                  <a:txBody>
                    <a:bodyPr/>
                    <a:lstStyle/>
                    <a:p>
                      <a:r>
                        <a:rPr lang="ar-SA" sz="2800" dirty="0">
                          <a:solidFill>
                            <a:srgbClr val="FF0000"/>
                          </a:solidFill>
                        </a:rPr>
                        <a:t>الكلمة</a:t>
                      </a:r>
                      <a:endParaRPr lang="en-US" sz="2800" dirty="0">
                        <a:solidFill>
                          <a:srgbClr val="FF0000"/>
                        </a:solidFill>
                      </a:endParaRPr>
                    </a:p>
                  </a:txBody>
                  <a:tcPr/>
                </a:tc>
                <a:tc>
                  <a:txBody>
                    <a:bodyPr/>
                    <a:lstStyle/>
                    <a:p>
                      <a:r>
                        <a:rPr lang="ar-SA" sz="2400" b="1" dirty="0">
                          <a:solidFill>
                            <a:srgbClr val="FF0000"/>
                          </a:solidFill>
                        </a:rPr>
                        <a:t>معنى</a:t>
                      </a:r>
                      <a:endParaRPr lang="en-US" sz="2400" b="1" dirty="0">
                        <a:solidFill>
                          <a:srgbClr val="FF0000"/>
                        </a:solidFill>
                      </a:endParaRPr>
                    </a:p>
                  </a:txBody>
                  <a:tcPr/>
                </a:tc>
                <a:tc>
                  <a:txBody>
                    <a:bodyPr/>
                    <a:lstStyle/>
                    <a:p>
                      <a:r>
                        <a:rPr lang="ar-SA" sz="2800" dirty="0">
                          <a:solidFill>
                            <a:srgbClr val="FF0000"/>
                          </a:solidFill>
                        </a:rPr>
                        <a:t>الكلمة</a:t>
                      </a:r>
                      <a:r>
                        <a:rPr lang="ar-SA" dirty="0"/>
                        <a:t> </a:t>
                      </a:r>
                      <a:endParaRPr lang="en-US" dirty="0"/>
                    </a:p>
                  </a:txBody>
                  <a:tcPr/>
                </a:tc>
                <a:extLst>
                  <a:ext uri="{0D108BD9-81ED-4DB2-BD59-A6C34878D82A}">
                    <a16:rowId xmlns:a16="http://schemas.microsoft.com/office/drawing/2014/main" val="755851189"/>
                  </a:ext>
                </a:extLst>
              </a:tr>
              <a:tr h="370840">
                <a:tc>
                  <a:txBody>
                    <a:bodyPr/>
                    <a:lstStyle/>
                    <a:p>
                      <a:r>
                        <a:rPr lang="bn-IN" sz="2800" dirty="0">
                          <a:latin typeface="NikoshBAN" panose="02000000000000000000" pitchFamily="2" charset="0"/>
                          <a:cs typeface="NikoshBAN" panose="02000000000000000000" pitchFamily="2" charset="0"/>
                        </a:rPr>
                        <a:t>উপরে উঠিয়ে নেন </a:t>
                      </a:r>
                      <a:endParaRPr lang="en-US" sz="2800" dirty="0">
                        <a:latin typeface="NikoshBAN" panose="02000000000000000000" pitchFamily="2" charset="0"/>
                        <a:cs typeface="NikoshBAN" panose="02000000000000000000" pitchFamily="2" charset="0"/>
                      </a:endParaRPr>
                    </a:p>
                  </a:txBody>
                  <a:tcPr/>
                </a:tc>
                <a:tc>
                  <a:txBody>
                    <a:bodyPr/>
                    <a:lstStyle/>
                    <a:p>
                      <a:r>
                        <a:rPr lang="ar-SA" sz="3200" b="1" dirty="0">
                          <a:latin typeface="NikoshBAN" panose="02000000000000000000" pitchFamily="2" charset="0"/>
                        </a:rPr>
                        <a:t>عرج</a:t>
                      </a:r>
                      <a:endParaRPr lang="en-US" sz="3200" b="1" dirty="0">
                        <a:latin typeface="NikoshBAN" panose="02000000000000000000" pitchFamily="2" charset="0"/>
                        <a:cs typeface="NikoshBAN" panose="02000000000000000000" pitchFamily="2" charset="0"/>
                      </a:endParaRPr>
                    </a:p>
                  </a:txBody>
                  <a:tcPr/>
                </a:tc>
                <a:tc>
                  <a:txBody>
                    <a:bodyPr/>
                    <a:lstStyle/>
                    <a:p>
                      <a:r>
                        <a:rPr lang="bn-IN" sz="2800" dirty="0">
                          <a:latin typeface="NikoshBAN" panose="02000000000000000000" pitchFamily="2" charset="0"/>
                          <a:cs typeface="NikoshBAN" panose="02000000000000000000" pitchFamily="2" charset="0"/>
                        </a:rPr>
                        <a:t>সওয়াবের দিক </a:t>
                      </a:r>
                      <a:endParaRPr lang="en-US" sz="2800" dirty="0">
                        <a:latin typeface="NikoshBAN" panose="02000000000000000000" pitchFamily="2" charset="0"/>
                        <a:cs typeface="NikoshBAN" panose="02000000000000000000" pitchFamily="2" charset="0"/>
                      </a:endParaRPr>
                    </a:p>
                  </a:txBody>
                  <a:tcPr/>
                </a:tc>
                <a:tc>
                  <a:txBody>
                    <a:bodyPr/>
                    <a:lstStyle/>
                    <a:p>
                      <a:r>
                        <a:rPr lang="ar-SA" sz="3600" b="1" dirty="0">
                          <a:latin typeface="NikoshBAN" panose="02000000000000000000" pitchFamily="2" charset="0"/>
                        </a:rPr>
                        <a:t>ثوابا </a:t>
                      </a:r>
                      <a:endParaRPr lang="en-US" sz="3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9201134"/>
                  </a:ext>
                </a:extLst>
              </a:tr>
              <a:tr h="370840">
                <a:tc>
                  <a:txBody>
                    <a:bodyPr/>
                    <a:lstStyle/>
                    <a:p>
                      <a:r>
                        <a:rPr lang="bn-IN" sz="2800" dirty="0">
                          <a:latin typeface="NikoshBAN" panose="02000000000000000000" pitchFamily="2" charset="0"/>
                          <a:cs typeface="NikoshBAN" panose="02000000000000000000" pitchFamily="2" charset="0"/>
                        </a:rPr>
                        <a:t>নবিগনের সাথে </a:t>
                      </a:r>
                      <a:endParaRPr lang="en-US" sz="2800" dirty="0">
                        <a:latin typeface="NikoshBAN" panose="02000000000000000000" pitchFamily="2" charset="0"/>
                        <a:cs typeface="NikoshBAN" panose="02000000000000000000" pitchFamily="2" charset="0"/>
                      </a:endParaRPr>
                    </a:p>
                  </a:txBody>
                  <a:tcPr/>
                </a:tc>
                <a:tc>
                  <a:txBody>
                    <a:bodyPr/>
                    <a:lstStyle/>
                    <a:p>
                      <a:r>
                        <a:rPr lang="ar-SA" sz="3200" b="1" dirty="0">
                          <a:latin typeface="NikoshBAN" panose="02000000000000000000" pitchFamily="2" charset="0"/>
                        </a:rPr>
                        <a:t>بالانبياء</a:t>
                      </a:r>
                      <a:endParaRPr lang="en-US" sz="3200" b="1" dirty="0">
                        <a:latin typeface="NikoshBAN" panose="02000000000000000000" pitchFamily="2" charset="0"/>
                        <a:cs typeface="NikoshBAN" panose="02000000000000000000" pitchFamily="2" charset="0"/>
                      </a:endParaRPr>
                    </a:p>
                  </a:txBody>
                  <a:tcPr/>
                </a:tc>
                <a:tc>
                  <a:txBody>
                    <a:bodyPr/>
                    <a:lstStyle/>
                    <a:p>
                      <a:r>
                        <a:rPr lang="bn-IN" sz="2800" dirty="0">
                          <a:latin typeface="NikoshBAN" panose="02000000000000000000" pitchFamily="2" charset="0"/>
                          <a:cs typeface="NikoshBAN" panose="02000000000000000000" pitchFamily="2" charset="0"/>
                        </a:rPr>
                        <a:t>উহা পরিদর্শনের </a:t>
                      </a:r>
                      <a:endParaRPr lang="en-US" sz="2800" dirty="0">
                        <a:latin typeface="NikoshBAN" panose="02000000000000000000" pitchFamily="2" charset="0"/>
                        <a:cs typeface="NikoshBAN" panose="02000000000000000000" pitchFamily="2" charset="0"/>
                      </a:endParaRPr>
                    </a:p>
                  </a:txBody>
                  <a:tcPr/>
                </a:tc>
                <a:tc>
                  <a:txBody>
                    <a:bodyPr/>
                    <a:lstStyle/>
                    <a:p>
                      <a:r>
                        <a:rPr lang="ar-SA" sz="3600" b="1" dirty="0">
                          <a:latin typeface="NikoshBAN" panose="02000000000000000000" pitchFamily="2" charset="0"/>
                        </a:rPr>
                        <a:t>بزيارته</a:t>
                      </a:r>
                      <a:endParaRPr lang="en-US" sz="3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48384398"/>
                  </a:ext>
                </a:extLst>
              </a:tr>
              <a:tr h="370840">
                <a:tc>
                  <a:txBody>
                    <a:bodyPr/>
                    <a:lstStyle/>
                    <a:p>
                      <a:r>
                        <a:rPr lang="bn-IN" sz="2800" dirty="0">
                          <a:latin typeface="NikoshBAN" panose="02000000000000000000" pitchFamily="2" charset="0"/>
                          <a:cs typeface="NikoshBAN" panose="02000000000000000000" pitchFamily="2" charset="0"/>
                        </a:rPr>
                        <a:t>তার বাহন </a:t>
                      </a:r>
                      <a:endParaRPr lang="en-US" sz="2800" dirty="0">
                        <a:latin typeface="NikoshBAN" panose="02000000000000000000" pitchFamily="2" charset="0"/>
                        <a:cs typeface="NikoshBAN" panose="02000000000000000000" pitchFamily="2" charset="0"/>
                      </a:endParaRPr>
                    </a:p>
                  </a:txBody>
                  <a:tcPr/>
                </a:tc>
                <a:tc>
                  <a:txBody>
                    <a:bodyPr/>
                    <a:lstStyle/>
                    <a:p>
                      <a:r>
                        <a:rPr lang="ar-SA" sz="3200" b="1" dirty="0">
                          <a:latin typeface="NikoshBAN" panose="02000000000000000000" pitchFamily="2" charset="0"/>
                        </a:rPr>
                        <a:t>دابته</a:t>
                      </a:r>
                      <a:endParaRPr lang="en-US" sz="3200" b="1" dirty="0">
                        <a:latin typeface="NikoshBAN" panose="02000000000000000000" pitchFamily="2" charset="0"/>
                        <a:cs typeface="NikoshBAN" panose="02000000000000000000" pitchFamily="2" charset="0"/>
                      </a:endParaRPr>
                    </a:p>
                  </a:txBody>
                  <a:tcPr/>
                </a:tc>
                <a:tc>
                  <a:txBody>
                    <a:bodyPr/>
                    <a:lstStyle/>
                    <a:p>
                      <a:r>
                        <a:rPr lang="bn-IN" sz="2800" dirty="0">
                          <a:latin typeface="NikoshBAN" panose="02000000000000000000" pitchFamily="2" charset="0"/>
                          <a:cs typeface="NikoshBAN" panose="02000000000000000000" pitchFamily="2" charset="0"/>
                        </a:rPr>
                        <a:t>উহা নির্মান করেন </a:t>
                      </a:r>
                      <a:endParaRPr lang="en-US" sz="2800" dirty="0">
                        <a:latin typeface="NikoshBAN" panose="02000000000000000000" pitchFamily="2" charset="0"/>
                        <a:cs typeface="NikoshBAN" panose="02000000000000000000" pitchFamily="2" charset="0"/>
                      </a:endParaRPr>
                    </a:p>
                  </a:txBody>
                  <a:tcPr/>
                </a:tc>
                <a:tc>
                  <a:txBody>
                    <a:bodyPr/>
                    <a:lstStyle/>
                    <a:p>
                      <a:r>
                        <a:rPr lang="ar-SA" sz="3600" b="1" dirty="0">
                          <a:latin typeface="NikoshBAN" panose="02000000000000000000" pitchFamily="2" charset="0"/>
                        </a:rPr>
                        <a:t>بناه</a:t>
                      </a:r>
                      <a:endParaRPr lang="en-US" sz="3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770096881"/>
                  </a:ext>
                </a:extLst>
              </a:tr>
              <a:tr h="370840">
                <a:tc>
                  <a:txBody>
                    <a:bodyPr/>
                    <a:lstStyle/>
                    <a:p>
                      <a:r>
                        <a:rPr lang="bn-IN" sz="2800" dirty="0">
                          <a:latin typeface="NikoshBAN" panose="02000000000000000000" pitchFamily="2" charset="0"/>
                          <a:cs typeface="NikoshBAN" panose="02000000000000000000" pitchFamily="2" charset="0"/>
                        </a:rPr>
                        <a:t>পুনঃনির্মান করেন </a:t>
                      </a:r>
                      <a:endParaRPr lang="en-US" sz="2800" dirty="0">
                        <a:latin typeface="NikoshBAN" panose="02000000000000000000" pitchFamily="2" charset="0"/>
                        <a:cs typeface="NikoshBAN" panose="02000000000000000000" pitchFamily="2" charset="0"/>
                      </a:endParaRPr>
                    </a:p>
                  </a:txBody>
                  <a:tcPr/>
                </a:tc>
                <a:tc>
                  <a:txBody>
                    <a:bodyPr/>
                    <a:lstStyle/>
                    <a:p>
                      <a:r>
                        <a:rPr lang="ar-SA" sz="3200" b="1" dirty="0">
                          <a:latin typeface="NikoshBAN" panose="02000000000000000000" pitchFamily="2" charset="0"/>
                        </a:rPr>
                        <a:t>اعاد</a:t>
                      </a:r>
                      <a:endParaRPr lang="en-US" sz="3200" b="1" dirty="0">
                        <a:latin typeface="NikoshBAN" panose="02000000000000000000" pitchFamily="2" charset="0"/>
                        <a:cs typeface="NikoshBAN" panose="02000000000000000000" pitchFamily="2" charset="0"/>
                      </a:endParaRPr>
                    </a:p>
                  </a:txBody>
                  <a:tcPr/>
                </a:tc>
                <a:tc>
                  <a:txBody>
                    <a:bodyPr/>
                    <a:lstStyle/>
                    <a:p>
                      <a:r>
                        <a:rPr lang="bn-IN" sz="2800" dirty="0">
                          <a:latin typeface="NikoshBAN" panose="02000000000000000000" pitchFamily="2" charset="0"/>
                          <a:cs typeface="NikoshBAN" panose="02000000000000000000" pitchFamily="2" charset="0"/>
                        </a:rPr>
                        <a:t>উহার দেওয়াল </a:t>
                      </a:r>
                      <a:endParaRPr lang="en-US" sz="2800" dirty="0">
                        <a:latin typeface="NikoshBAN" panose="02000000000000000000" pitchFamily="2" charset="0"/>
                        <a:cs typeface="NikoshBAN" panose="02000000000000000000" pitchFamily="2" charset="0"/>
                      </a:endParaRPr>
                    </a:p>
                  </a:txBody>
                  <a:tcPr/>
                </a:tc>
                <a:tc>
                  <a:txBody>
                    <a:bodyPr/>
                    <a:lstStyle/>
                    <a:p>
                      <a:r>
                        <a:rPr lang="ar-SA" sz="3600" b="1" dirty="0">
                          <a:latin typeface="NikoshBAN" panose="02000000000000000000" pitchFamily="2" charset="0"/>
                        </a:rPr>
                        <a:t>حاءطه </a:t>
                      </a:r>
                      <a:endParaRPr lang="en-US" sz="3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38571635"/>
                  </a:ext>
                </a:extLst>
              </a:tr>
              <a:tr h="370840">
                <a:tc>
                  <a:txBody>
                    <a:bodyPr/>
                    <a:lstStyle/>
                    <a:p>
                      <a:r>
                        <a:rPr lang="bn-IN" sz="2800" dirty="0">
                          <a:latin typeface="NikoshBAN" panose="02000000000000000000" pitchFamily="2" charset="0"/>
                          <a:cs typeface="NikoshBAN" panose="02000000000000000000" pitchFamily="2" charset="0"/>
                        </a:rPr>
                        <a:t>নাম করন করা হয়েছে </a:t>
                      </a:r>
                      <a:endParaRPr lang="en-US" sz="2800" dirty="0">
                        <a:latin typeface="NikoshBAN" panose="02000000000000000000" pitchFamily="2" charset="0"/>
                        <a:cs typeface="NikoshBAN" panose="02000000000000000000" pitchFamily="2" charset="0"/>
                      </a:endParaRPr>
                    </a:p>
                  </a:txBody>
                  <a:tcPr/>
                </a:tc>
                <a:tc>
                  <a:txBody>
                    <a:bodyPr/>
                    <a:lstStyle/>
                    <a:p>
                      <a:r>
                        <a:rPr lang="ar-SA" sz="3200" b="1" dirty="0">
                          <a:latin typeface="NikoshBAN" panose="02000000000000000000" pitchFamily="2" charset="0"/>
                        </a:rPr>
                        <a:t>سمى</a:t>
                      </a:r>
                      <a:endParaRPr lang="en-US" sz="3200" b="1" dirty="0">
                        <a:latin typeface="NikoshBAN" panose="02000000000000000000" pitchFamily="2" charset="0"/>
                        <a:cs typeface="NikoshBAN" panose="02000000000000000000" pitchFamily="2" charset="0"/>
                      </a:endParaRPr>
                    </a:p>
                  </a:txBody>
                  <a:tcPr/>
                </a:tc>
                <a:tc>
                  <a:txBody>
                    <a:bodyPr/>
                    <a:lstStyle/>
                    <a:p>
                      <a:r>
                        <a:rPr lang="bn-IN" sz="2800" dirty="0">
                          <a:latin typeface="NikoshBAN" panose="02000000000000000000" pitchFamily="2" charset="0"/>
                          <a:cs typeface="NikoshBAN" panose="02000000000000000000" pitchFamily="2" charset="0"/>
                        </a:rPr>
                        <a:t>সমান হবে </a:t>
                      </a:r>
                      <a:endParaRPr lang="en-US" sz="2800" dirty="0">
                        <a:latin typeface="NikoshBAN" panose="02000000000000000000" pitchFamily="2" charset="0"/>
                        <a:cs typeface="NikoshBAN" panose="02000000000000000000" pitchFamily="2" charset="0"/>
                      </a:endParaRPr>
                    </a:p>
                  </a:txBody>
                  <a:tcPr/>
                </a:tc>
                <a:tc>
                  <a:txBody>
                    <a:bodyPr/>
                    <a:lstStyle/>
                    <a:p>
                      <a:r>
                        <a:rPr lang="ar-SA" sz="3600" b="1" dirty="0">
                          <a:latin typeface="NikoshBAN" panose="02000000000000000000" pitchFamily="2" charset="0"/>
                        </a:rPr>
                        <a:t>يساوى</a:t>
                      </a:r>
                      <a:endParaRPr lang="en-US" sz="3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014646463"/>
                  </a:ext>
                </a:extLst>
              </a:tr>
              <a:tr h="370840">
                <a:tc>
                  <a:txBody>
                    <a:bodyPr/>
                    <a:lstStyle/>
                    <a:p>
                      <a:r>
                        <a:rPr lang="bn-IN" sz="2800" dirty="0">
                          <a:latin typeface="NikoshBAN" panose="02000000000000000000" pitchFamily="2" charset="0"/>
                          <a:cs typeface="NikoshBAN" panose="02000000000000000000" pitchFamily="2" charset="0"/>
                        </a:rPr>
                        <a:t>তারা ভয় পেল </a:t>
                      </a:r>
                      <a:endParaRPr lang="en-US" sz="2800" dirty="0">
                        <a:latin typeface="NikoshBAN" panose="02000000000000000000" pitchFamily="2" charset="0"/>
                        <a:cs typeface="NikoshBAN" panose="02000000000000000000" pitchFamily="2" charset="0"/>
                      </a:endParaRPr>
                    </a:p>
                  </a:txBody>
                  <a:tcPr/>
                </a:tc>
                <a:tc>
                  <a:txBody>
                    <a:bodyPr/>
                    <a:lstStyle/>
                    <a:p>
                      <a:r>
                        <a:rPr lang="ar-SA" sz="3200" b="1" dirty="0">
                          <a:latin typeface="NikoshBAN" panose="02000000000000000000" pitchFamily="2" charset="0"/>
                        </a:rPr>
                        <a:t>يخشون </a:t>
                      </a:r>
                      <a:endParaRPr lang="en-US" sz="3200" b="1" dirty="0">
                        <a:latin typeface="NikoshBAN" panose="02000000000000000000" pitchFamily="2" charset="0"/>
                        <a:cs typeface="NikoshBAN" panose="02000000000000000000" pitchFamily="2" charset="0"/>
                      </a:endParaRPr>
                    </a:p>
                  </a:txBody>
                  <a:tcPr/>
                </a:tc>
                <a:tc>
                  <a:txBody>
                    <a:bodyPr/>
                    <a:lstStyle/>
                    <a:p>
                      <a:r>
                        <a:rPr lang="bn-IN" sz="2800" dirty="0">
                          <a:latin typeface="NikoshBAN" panose="02000000000000000000" pitchFamily="2" charset="0"/>
                          <a:cs typeface="NikoshBAN" panose="02000000000000000000" pitchFamily="2" charset="0"/>
                        </a:rPr>
                        <a:t>ধারণাকৃত </a:t>
                      </a:r>
                      <a:endParaRPr lang="en-US" sz="2800" dirty="0">
                        <a:latin typeface="NikoshBAN" panose="02000000000000000000" pitchFamily="2" charset="0"/>
                        <a:cs typeface="NikoshBAN" panose="02000000000000000000" pitchFamily="2" charset="0"/>
                      </a:endParaRPr>
                    </a:p>
                  </a:txBody>
                  <a:tcPr/>
                </a:tc>
                <a:tc>
                  <a:txBody>
                    <a:bodyPr/>
                    <a:lstStyle/>
                    <a:p>
                      <a:r>
                        <a:rPr lang="ar-SA" sz="3600" b="1" dirty="0">
                          <a:latin typeface="NikoshBAN" panose="02000000000000000000" pitchFamily="2" charset="0"/>
                        </a:rPr>
                        <a:t>المزعوم</a:t>
                      </a:r>
                      <a:endParaRPr lang="en-US" sz="3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56388374"/>
                  </a:ext>
                </a:extLst>
              </a:tr>
              <a:tr h="370840">
                <a:tc>
                  <a:txBody>
                    <a:bodyPr/>
                    <a:lstStyle/>
                    <a:p>
                      <a:r>
                        <a:rPr lang="bn-IN" sz="2800" dirty="0">
                          <a:latin typeface="NikoshBAN" panose="02000000000000000000" pitchFamily="2" charset="0"/>
                          <a:cs typeface="NikoshBAN" panose="02000000000000000000" pitchFamily="2" charset="0"/>
                        </a:rPr>
                        <a:t>সংযোগ স্থাপন করেন </a:t>
                      </a:r>
                      <a:endParaRPr lang="en-US" sz="2800" dirty="0">
                        <a:latin typeface="NikoshBAN" panose="02000000000000000000" pitchFamily="2" charset="0"/>
                        <a:cs typeface="NikoshBAN" panose="02000000000000000000" pitchFamily="2" charset="0"/>
                      </a:endParaRPr>
                    </a:p>
                  </a:txBody>
                  <a:tcPr/>
                </a:tc>
                <a:tc>
                  <a:txBody>
                    <a:bodyPr/>
                    <a:lstStyle/>
                    <a:p>
                      <a:r>
                        <a:rPr lang="ar-SA" sz="3200" b="1" dirty="0">
                          <a:latin typeface="NikoshBAN" panose="02000000000000000000" pitchFamily="2" charset="0"/>
                        </a:rPr>
                        <a:t>ربط</a:t>
                      </a:r>
                      <a:endParaRPr lang="en-US" sz="3200" b="1" dirty="0">
                        <a:latin typeface="NikoshBAN" panose="02000000000000000000" pitchFamily="2" charset="0"/>
                        <a:cs typeface="NikoshBAN" panose="02000000000000000000" pitchFamily="2" charset="0"/>
                      </a:endParaRPr>
                    </a:p>
                  </a:txBody>
                  <a:tcPr/>
                </a:tc>
                <a:tc>
                  <a:txBody>
                    <a:bodyPr/>
                    <a:lstStyle/>
                    <a:p>
                      <a:r>
                        <a:rPr lang="bn-IN" dirty="0"/>
                        <a:t>কিবলা </a:t>
                      </a:r>
                      <a:endParaRPr lang="en-US" dirty="0"/>
                    </a:p>
                  </a:txBody>
                  <a:tcPr/>
                </a:tc>
                <a:tc>
                  <a:txBody>
                    <a:bodyPr/>
                    <a:lstStyle/>
                    <a:p>
                      <a:r>
                        <a:rPr lang="ar-SA" sz="3600" b="1" dirty="0">
                          <a:latin typeface="NikoshBAN" panose="02000000000000000000" pitchFamily="2" charset="0"/>
                        </a:rPr>
                        <a:t>قبلة</a:t>
                      </a:r>
                      <a:endParaRPr lang="en-US" sz="36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505208070"/>
                  </a:ext>
                </a:extLst>
              </a:tr>
            </a:tbl>
          </a:graphicData>
        </a:graphic>
      </p:graphicFrame>
      <p:sp>
        <p:nvSpPr>
          <p:cNvPr id="9" name="Title 1">
            <a:extLst>
              <a:ext uri="{FF2B5EF4-FFF2-40B4-BE49-F238E27FC236}">
                <a16:creationId xmlns:a16="http://schemas.microsoft.com/office/drawing/2014/main" id="{ED337F16-1BFB-4160-B0A4-32AB61320B98}"/>
              </a:ext>
            </a:extLst>
          </p:cNvPr>
          <p:cNvSpPr>
            <a:spLocks noGrp="1"/>
          </p:cNvSpPr>
          <p:nvPr>
            <p:ph type="title"/>
          </p:nvPr>
        </p:nvSpPr>
        <p:spPr>
          <a:xfrm>
            <a:off x="838200" y="365125"/>
            <a:ext cx="10515600" cy="1325563"/>
          </a:xfrm>
        </p:spPr>
        <p:txBody>
          <a:bodyPr/>
          <a:lstStyle/>
          <a:p>
            <a:r>
              <a:rPr lang="ar-SA" dirty="0"/>
              <a:t>معني المفردات                 </a:t>
            </a:r>
            <a:endParaRPr lang="en-US" dirty="0"/>
          </a:p>
        </p:txBody>
      </p:sp>
    </p:spTree>
    <p:extLst>
      <p:ext uri="{BB962C8B-B14F-4D97-AF65-F5344CB8AC3E}">
        <p14:creationId xmlns:p14="http://schemas.microsoft.com/office/powerpoint/2010/main" val="3653245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style.rotation</p:attrName>
                                        </p:attrNameLst>
                                      </p:cBhvr>
                                      <p:tavLst>
                                        <p:tav tm="0">
                                          <p:val>
                                            <p:fltVal val="720"/>
                                          </p:val>
                                        </p:tav>
                                        <p:tav tm="100000">
                                          <p:val>
                                            <p:fltVal val="0"/>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391</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Arabic Typesetting</vt:lpstr>
      <vt:lpstr>Arial</vt:lpstr>
      <vt:lpstr>Calibri</vt:lpstr>
      <vt:lpstr>Calibri Light</vt:lpstr>
      <vt:lpstr>NikoshBAN</vt:lpstr>
      <vt:lpstr>Office Theme</vt:lpstr>
      <vt:lpstr>অন-লাইন ক্লাসে সবাইকে স্বাগতম </vt:lpstr>
      <vt:lpstr>               শিক্ষক পরিচিতি </vt:lpstr>
      <vt:lpstr>تعريف الدرس      পাঠ পরিচিতি </vt:lpstr>
      <vt:lpstr>ماذا تنظرون فى هذه الصورة الاتية ؟</vt:lpstr>
      <vt:lpstr>درس اليوم </vt:lpstr>
      <vt:lpstr>استفادة الدرس</vt:lpstr>
      <vt:lpstr>القراءة الجهرية</vt:lpstr>
      <vt:lpstr>অনুবাদ </vt:lpstr>
      <vt:lpstr>معني المفردات                 </vt:lpstr>
      <vt:lpstr>العمل الانفردي         </vt:lpstr>
      <vt:lpstr>واجب المنزل </vt:lpstr>
      <vt:lpstr>شكرا ولى القاء مع السلامة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অন-লাইন ক্লাসে সবাইকে স্বাগতম </dc:title>
  <dc:creator>DOEL</dc:creator>
  <cp:lastModifiedBy>DOEL</cp:lastModifiedBy>
  <cp:revision>51</cp:revision>
  <dcterms:created xsi:type="dcterms:W3CDTF">2021-04-09T09:13:19Z</dcterms:created>
  <dcterms:modified xsi:type="dcterms:W3CDTF">2021-04-14T02:40:19Z</dcterms:modified>
</cp:coreProperties>
</file>