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66" r:id="rId5"/>
    <p:sldId id="273" r:id="rId6"/>
    <p:sldId id="257" r:id="rId7"/>
    <p:sldId id="258" r:id="rId8"/>
    <p:sldId id="260" r:id="rId9"/>
    <p:sldId id="261" r:id="rId10"/>
    <p:sldId id="276" r:id="rId11"/>
    <p:sldId id="277" r:id="rId12"/>
    <p:sldId id="278" r:id="rId13"/>
    <p:sldId id="271" r:id="rId14"/>
    <p:sldId id="27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641" autoAdjust="0"/>
    <p:restoredTop sz="60494" autoAdjust="0"/>
  </p:normalViewPr>
  <p:slideViewPr>
    <p:cSldViewPr>
      <p:cViewPr varScale="1">
        <p:scale>
          <a:sx n="63" d="100"/>
          <a:sy n="63" d="100"/>
        </p:scale>
        <p:origin x="-13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67196-4E81-4C7E-A721-B3D2CF8499D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2B5638-A8A6-4237-B5E0-51C47124A27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Micro Economics</a:t>
          </a:r>
          <a:endParaRPr lang="en-US" dirty="0"/>
        </a:p>
      </dgm:t>
    </dgm:pt>
    <dgm:pt modelId="{4091B4B1-5232-4CEC-B110-57654B2F3860}" type="parTrans" cxnId="{D9FEF7BD-BB57-4BAE-894A-C431D826AF42}">
      <dgm:prSet/>
      <dgm:spPr/>
      <dgm:t>
        <a:bodyPr/>
        <a:lstStyle/>
        <a:p>
          <a:endParaRPr lang="en-US"/>
        </a:p>
      </dgm:t>
    </dgm:pt>
    <dgm:pt modelId="{FCA24BE6-BD17-42B4-8E3D-996F0B871960}" type="sibTrans" cxnId="{D9FEF7BD-BB57-4BAE-894A-C431D826AF42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C439AA8B-5D99-4472-BBCC-836DA327FFB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Macro Economics</a:t>
          </a:r>
          <a:endParaRPr lang="en-US" dirty="0"/>
        </a:p>
      </dgm:t>
    </dgm:pt>
    <dgm:pt modelId="{5BC25461-B5DE-4826-8358-0219FDA916EA}" type="parTrans" cxnId="{9F4612BF-EBE2-4524-AFC7-1318DFA34E49}">
      <dgm:prSet/>
      <dgm:spPr/>
      <dgm:t>
        <a:bodyPr/>
        <a:lstStyle/>
        <a:p>
          <a:endParaRPr lang="en-US"/>
        </a:p>
      </dgm:t>
    </dgm:pt>
    <dgm:pt modelId="{9732B8AC-742E-49E2-8546-3478D388B765}" type="sibTrans" cxnId="{9F4612BF-EBE2-4524-AFC7-1318DFA34E49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/>
        </a:p>
      </dgm:t>
    </dgm:pt>
    <dgm:pt modelId="{C620109E-F44E-4C99-A604-743E8DAED0E5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Statistics</a:t>
          </a:r>
          <a:endParaRPr lang="en-US" dirty="0"/>
        </a:p>
      </dgm:t>
    </dgm:pt>
    <dgm:pt modelId="{D68BEA59-ED31-4D4C-93B7-59107964F6E5}" type="parTrans" cxnId="{830EE08B-9B0B-431D-837A-C13BC6E909AD}">
      <dgm:prSet/>
      <dgm:spPr/>
      <dgm:t>
        <a:bodyPr/>
        <a:lstStyle/>
        <a:p>
          <a:endParaRPr lang="en-US"/>
        </a:p>
      </dgm:t>
    </dgm:pt>
    <dgm:pt modelId="{97FBD75D-F0F1-4A0D-B649-4E40AF55B9DA}" type="sibTrans" cxnId="{830EE08B-9B0B-431D-837A-C13BC6E909AD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DE1069C7-B5C1-40C6-BB9E-E1885997129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E121BB8D-3050-4BD8-B0B4-124B007423A6}" type="parTrans" cxnId="{57D174D2-6A9B-412F-80E5-AE620C08D229}">
      <dgm:prSet/>
      <dgm:spPr/>
      <dgm:t>
        <a:bodyPr/>
        <a:lstStyle/>
        <a:p>
          <a:endParaRPr lang="en-US"/>
        </a:p>
      </dgm:t>
    </dgm:pt>
    <dgm:pt modelId="{A71516C5-F5A8-441B-AB58-48A2C020C1A5}" type="sibTrans" cxnId="{57D174D2-6A9B-412F-80E5-AE620C08D229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901D78F4-E683-4E79-A86B-68CB435C4A48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Mathematics</a:t>
          </a:r>
          <a:endParaRPr lang="en-US" dirty="0"/>
        </a:p>
      </dgm:t>
    </dgm:pt>
    <dgm:pt modelId="{FD178A53-BAE1-4E58-A466-580B3280EDF0}" type="parTrans" cxnId="{78EDDB5A-2949-4ECF-9AFC-4278F6549BAE}">
      <dgm:prSet/>
      <dgm:spPr/>
      <dgm:t>
        <a:bodyPr/>
        <a:lstStyle/>
        <a:p>
          <a:endParaRPr lang="en-US"/>
        </a:p>
      </dgm:t>
    </dgm:pt>
    <dgm:pt modelId="{6F31E5A9-618D-4ECE-8F7B-FE681E5BD50E}" type="sibTrans" cxnId="{78EDDB5A-2949-4ECF-9AFC-4278F6549BA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BB73542C-F4BE-4471-A41C-2B051EFA9246}" type="pres">
      <dgm:prSet presAssocID="{FA267196-4E81-4C7E-A721-B3D2CF8499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81B066-2E0C-49DF-AE21-BBC6550A3C1F}" type="pres">
      <dgm:prSet presAssocID="{6C2B5638-A8A6-4237-B5E0-51C47124A272}" presName="node" presStyleLbl="node1" presStyleIdx="0" presStyleCnt="5" custScaleX="118928" custRadScaleRad="92785" custRadScaleInc="9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888F9-1F76-4AFF-A42D-35647A4FC854}" type="pres">
      <dgm:prSet presAssocID="{FCA24BE6-BD17-42B4-8E3D-996F0B87196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8F4DA42-5076-4ABD-8862-4237DCA6C6B5}" type="pres">
      <dgm:prSet presAssocID="{FCA24BE6-BD17-42B4-8E3D-996F0B87196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FB85DBC-DB78-402D-9FFA-950FDDC439F4}" type="pres">
      <dgm:prSet presAssocID="{C439AA8B-5D99-4472-BBCC-836DA327FF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42A0B-D945-4699-824F-2CED86897882}" type="pres">
      <dgm:prSet presAssocID="{9732B8AC-742E-49E2-8546-3478D388B76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27E9441-D142-4D4C-BCD5-2DFB8F9E3C4B}" type="pres">
      <dgm:prSet presAssocID="{9732B8AC-742E-49E2-8546-3478D388B76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9AEC516-FD52-42FA-ADAE-9566F0209601}" type="pres">
      <dgm:prSet presAssocID="{C620109E-F44E-4C99-A604-743E8DAED0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ED5DE-73AA-498E-A9D8-6E609E44355C}" type="pres">
      <dgm:prSet presAssocID="{97FBD75D-F0F1-4A0D-B649-4E40AF55B9D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EF0300D-9722-48EA-8405-BF384BC5AA69}" type="pres">
      <dgm:prSet presAssocID="{97FBD75D-F0F1-4A0D-B649-4E40AF55B9D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35C58A6-1B5B-4F60-87AA-6CD50C8ABA8B}" type="pres">
      <dgm:prSet presAssocID="{DE1069C7-B5C1-40C6-BB9E-E188599712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867CA-AC9A-433A-8514-33C2C2F8C658}" type="pres">
      <dgm:prSet presAssocID="{A71516C5-F5A8-441B-AB58-48A2C020C1A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756888D-7253-4E34-94B8-0E2A2074E8EE}" type="pres">
      <dgm:prSet presAssocID="{A71516C5-F5A8-441B-AB58-48A2C020C1A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CB23DF8-CE9F-4194-B36A-C1546B450669}" type="pres">
      <dgm:prSet presAssocID="{901D78F4-E683-4E79-A86B-68CB435C4A48}" presName="node" presStyleLbl="node1" presStyleIdx="4" presStyleCnt="5" custRadScaleRad="90589" custRadScaleInc="-3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2ED10-54CF-4F76-A535-6A0CCBEB429E}" type="pres">
      <dgm:prSet presAssocID="{6F31E5A9-618D-4ECE-8F7B-FE681E5BD50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9DE9560-0F95-4A00-A98B-225F0D1478B9}" type="pres">
      <dgm:prSet presAssocID="{6F31E5A9-618D-4ECE-8F7B-FE681E5BD50E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70F56B9-283B-4BF0-BBBE-CD041D1B0094}" type="presOf" srcId="{9732B8AC-742E-49E2-8546-3478D388B765}" destId="{A27E9441-D142-4D4C-BCD5-2DFB8F9E3C4B}" srcOrd="1" destOrd="0" presId="urn:microsoft.com/office/officeart/2005/8/layout/cycle2"/>
    <dgm:cxn modelId="{D9FEF7BD-BB57-4BAE-894A-C431D826AF42}" srcId="{FA267196-4E81-4C7E-A721-B3D2CF8499D8}" destId="{6C2B5638-A8A6-4237-B5E0-51C47124A272}" srcOrd="0" destOrd="0" parTransId="{4091B4B1-5232-4CEC-B110-57654B2F3860}" sibTransId="{FCA24BE6-BD17-42B4-8E3D-996F0B871960}"/>
    <dgm:cxn modelId="{E1784E40-2E2F-4EB0-BD23-BE8705DBC119}" type="presOf" srcId="{A71516C5-F5A8-441B-AB58-48A2C020C1A5}" destId="{0E3867CA-AC9A-433A-8514-33C2C2F8C658}" srcOrd="0" destOrd="0" presId="urn:microsoft.com/office/officeart/2005/8/layout/cycle2"/>
    <dgm:cxn modelId="{301FA93F-2360-4E66-90AD-517A3F830C7E}" type="presOf" srcId="{A71516C5-F5A8-441B-AB58-48A2C020C1A5}" destId="{A756888D-7253-4E34-94B8-0E2A2074E8EE}" srcOrd="1" destOrd="0" presId="urn:microsoft.com/office/officeart/2005/8/layout/cycle2"/>
    <dgm:cxn modelId="{57D174D2-6A9B-412F-80E5-AE620C08D229}" srcId="{FA267196-4E81-4C7E-A721-B3D2CF8499D8}" destId="{DE1069C7-B5C1-40C6-BB9E-E1885997129E}" srcOrd="3" destOrd="0" parTransId="{E121BB8D-3050-4BD8-B0B4-124B007423A6}" sibTransId="{A71516C5-F5A8-441B-AB58-48A2C020C1A5}"/>
    <dgm:cxn modelId="{653954FE-D7AF-4EFC-833E-A491BD72C9C5}" type="presOf" srcId="{FA267196-4E81-4C7E-A721-B3D2CF8499D8}" destId="{BB73542C-F4BE-4471-A41C-2B051EFA9246}" srcOrd="0" destOrd="0" presId="urn:microsoft.com/office/officeart/2005/8/layout/cycle2"/>
    <dgm:cxn modelId="{5162FCA5-321B-4AFA-AC79-C83FC4FDF2A1}" type="presOf" srcId="{DE1069C7-B5C1-40C6-BB9E-E1885997129E}" destId="{735C58A6-1B5B-4F60-87AA-6CD50C8ABA8B}" srcOrd="0" destOrd="0" presId="urn:microsoft.com/office/officeart/2005/8/layout/cycle2"/>
    <dgm:cxn modelId="{1477BF18-88FD-4EB8-9EEA-00E97459FBDD}" type="presOf" srcId="{97FBD75D-F0F1-4A0D-B649-4E40AF55B9DA}" destId="{A39ED5DE-73AA-498E-A9D8-6E609E44355C}" srcOrd="0" destOrd="0" presId="urn:microsoft.com/office/officeart/2005/8/layout/cycle2"/>
    <dgm:cxn modelId="{9F64B1D4-66BB-4025-B5C0-1D808EEEF97F}" type="presOf" srcId="{901D78F4-E683-4E79-A86B-68CB435C4A48}" destId="{6CB23DF8-CE9F-4194-B36A-C1546B450669}" srcOrd="0" destOrd="0" presId="urn:microsoft.com/office/officeart/2005/8/layout/cycle2"/>
    <dgm:cxn modelId="{830EE08B-9B0B-431D-837A-C13BC6E909AD}" srcId="{FA267196-4E81-4C7E-A721-B3D2CF8499D8}" destId="{C620109E-F44E-4C99-A604-743E8DAED0E5}" srcOrd="2" destOrd="0" parTransId="{D68BEA59-ED31-4D4C-93B7-59107964F6E5}" sibTransId="{97FBD75D-F0F1-4A0D-B649-4E40AF55B9DA}"/>
    <dgm:cxn modelId="{F511F3A4-5489-4A5F-8E88-5C52B5EB9BB2}" type="presOf" srcId="{6F31E5A9-618D-4ECE-8F7B-FE681E5BD50E}" destId="{39DE9560-0F95-4A00-A98B-225F0D1478B9}" srcOrd="1" destOrd="0" presId="urn:microsoft.com/office/officeart/2005/8/layout/cycle2"/>
    <dgm:cxn modelId="{6977D83E-A15F-4DB5-BE55-7DF71253047B}" type="presOf" srcId="{9732B8AC-742E-49E2-8546-3478D388B765}" destId="{5FA42A0B-D945-4699-824F-2CED86897882}" srcOrd="0" destOrd="0" presId="urn:microsoft.com/office/officeart/2005/8/layout/cycle2"/>
    <dgm:cxn modelId="{6F3C755C-E3F8-4C2C-BD16-EEEB15FFBF29}" type="presOf" srcId="{C620109E-F44E-4C99-A604-743E8DAED0E5}" destId="{99AEC516-FD52-42FA-ADAE-9566F0209601}" srcOrd="0" destOrd="0" presId="urn:microsoft.com/office/officeart/2005/8/layout/cycle2"/>
    <dgm:cxn modelId="{78EDDB5A-2949-4ECF-9AFC-4278F6549BAE}" srcId="{FA267196-4E81-4C7E-A721-B3D2CF8499D8}" destId="{901D78F4-E683-4E79-A86B-68CB435C4A48}" srcOrd="4" destOrd="0" parTransId="{FD178A53-BAE1-4E58-A466-580B3280EDF0}" sibTransId="{6F31E5A9-618D-4ECE-8F7B-FE681E5BD50E}"/>
    <dgm:cxn modelId="{FB190C97-4EAD-4A3D-8866-5C94016BC272}" type="presOf" srcId="{6F31E5A9-618D-4ECE-8F7B-FE681E5BD50E}" destId="{AEB2ED10-54CF-4F76-A535-6A0CCBEB429E}" srcOrd="0" destOrd="0" presId="urn:microsoft.com/office/officeart/2005/8/layout/cycle2"/>
    <dgm:cxn modelId="{BF23FB8F-A752-4D9B-A85E-7EA0032DA327}" type="presOf" srcId="{FCA24BE6-BD17-42B4-8E3D-996F0B871960}" destId="{215888F9-1F76-4AFF-A42D-35647A4FC854}" srcOrd="0" destOrd="0" presId="urn:microsoft.com/office/officeart/2005/8/layout/cycle2"/>
    <dgm:cxn modelId="{33C8CDCD-8219-4782-882B-77B17E8BF47B}" type="presOf" srcId="{97FBD75D-F0F1-4A0D-B649-4E40AF55B9DA}" destId="{BEF0300D-9722-48EA-8405-BF384BC5AA69}" srcOrd="1" destOrd="0" presId="urn:microsoft.com/office/officeart/2005/8/layout/cycle2"/>
    <dgm:cxn modelId="{7E39927C-01B2-4A98-A9DA-C8C2F319929F}" type="presOf" srcId="{6C2B5638-A8A6-4237-B5E0-51C47124A272}" destId="{6381B066-2E0C-49DF-AE21-BBC6550A3C1F}" srcOrd="0" destOrd="0" presId="urn:microsoft.com/office/officeart/2005/8/layout/cycle2"/>
    <dgm:cxn modelId="{9F4612BF-EBE2-4524-AFC7-1318DFA34E49}" srcId="{FA267196-4E81-4C7E-A721-B3D2CF8499D8}" destId="{C439AA8B-5D99-4472-BBCC-836DA327FFB6}" srcOrd="1" destOrd="0" parTransId="{5BC25461-B5DE-4826-8358-0219FDA916EA}" sibTransId="{9732B8AC-742E-49E2-8546-3478D388B765}"/>
    <dgm:cxn modelId="{705350D7-C85B-45DF-943A-98EA37A3D7C6}" type="presOf" srcId="{C439AA8B-5D99-4472-BBCC-836DA327FFB6}" destId="{DFB85DBC-DB78-402D-9FFA-950FDDC439F4}" srcOrd="0" destOrd="0" presId="urn:microsoft.com/office/officeart/2005/8/layout/cycle2"/>
    <dgm:cxn modelId="{6689E276-3962-4706-8480-9557C4412474}" type="presOf" srcId="{FCA24BE6-BD17-42B4-8E3D-996F0B871960}" destId="{C8F4DA42-5076-4ABD-8862-4237DCA6C6B5}" srcOrd="1" destOrd="0" presId="urn:microsoft.com/office/officeart/2005/8/layout/cycle2"/>
    <dgm:cxn modelId="{B449535A-D8B9-4945-A547-576DAA396C5B}" type="presParOf" srcId="{BB73542C-F4BE-4471-A41C-2B051EFA9246}" destId="{6381B066-2E0C-49DF-AE21-BBC6550A3C1F}" srcOrd="0" destOrd="0" presId="urn:microsoft.com/office/officeart/2005/8/layout/cycle2"/>
    <dgm:cxn modelId="{ADCFC5D2-8DCF-46BC-AC7F-53A3C71431EA}" type="presParOf" srcId="{BB73542C-F4BE-4471-A41C-2B051EFA9246}" destId="{215888F9-1F76-4AFF-A42D-35647A4FC854}" srcOrd="1" destOrd="0" presId="urn:microsoft.com/office/officeart/2005/8/layout/cycle2"/>
    <dgm:cxn modelId="{2B6E9039-AAC3-4067-A36B-9BB0161037DC}" type="presParOf" srcId="{215888F9-1F76-4AFF-A42D-35647A4FC854}" destId="{C8F4DA42-5076-4ABD-8862-4237DCA6C6B5}" srcOrd="0" destOrd="0" presId="urn:microsoft.com/office/officeart/2005/8/layout/cycle2"/>
    <dgm:cxn modelId="{E2284208-FD98-4014-93EA-81809E0D5BF0}" type="presParOf" srcId="{BB73542C-F4BE-4471-A41C-2B051EFA9246}" destId="{DFB85DBC-DB78-402D-9FFA-950FDDC439F4}" srcOrd="2" destOrd="0" presId="urn:microsoft.com/office/officeart/2005/8/layout/cycle2"/>
    <dgm:cxn modelId="{9E7C6C1B-E07A-43FF-8BFD-7B453A7E8AA0}" type="presParOf" srcId="{BB73542C-F4BE-4471-A41C-2B051EFA9246}" destId="{5FA42A0B-D945-4699-824F-2CED86897882}" srcOrd="3" destOrd="0" presId="urn:microsoft.com/office/officeart/2005/8/layout/cycle2"/>
    <dgm:cxn modelId="{CDF652D1-B346-4EF3-B59C-95A774270659}" type="presParOf" srcId="{5FA42A0B-D945-4699-824F-2CED86897882}" destId="{A27E9441-D142-4D4C-BCD5-2DFB8F9E3C4B}" srcOrd="0" destOrd="0" presId="urn:microsoft.com/office/officeart/2005/8/layout/cycle2"/>
    <dgm:cxn modelId="{809F0118-351E-4FE4-BCB9-B73752B206DD}" type="presParOf" srcId="{BB73542C-F4BE-4471-A41C-2B051EFA9246}" destId="{99AEC516-FD52-42FA-ADAE-9566F0209601}" srcOrd="4" destOrd="0" presId="urn:microsoft.com/office/officeart/2005/8/layout/cycle2"/>
    <dgm:cxn modelId="{21EAC6A9-A782-4ECE-BA71-57945082E2A4}" type="presParOf" srcId="{BB73542C-F4BE-4471-A41C-2B051EFA9246}" destId="{A39ED5DE-73AA-498E-A9D8-6E609E44355C}" srcOrd="5" destOrd="0" presId="urn:microsoft.com/office/officeart/2005/8/layout/cycle2"/>
    <dgm:cxn modelId="{CC0E1166-D34E-417A-9A75-CF4CC5167BC0}" type="presParOf" srcId="{A39ED5DE-73AA-498E-A9D8-6E609E44355C}" destId="{BEF0300D-9722-48EA-8405-BF384BC5AA69}" srcOrd="0" destOrd="0" presId="urn:microsoft.com/office/officeart/2005/8/layout/cycle2"/>
    <dgm:cxn modelId="{B11C8746-8DFD-4FE1-BB65-9BA311AAF1FA}" type="presParOf" srcId="{BB73542C-F4BE-4471-A41C-2B051EFA9246}" destId="{735C58A6-1B5B-4F60-87AA-6CD50C8ABA8B}" srcOrd="6" destOrd="0" presId="urn:microsoft.com/office/officeart/2005/8/layout/cycle2"/>
    <dgm:cxn modelId="{09F28CB2-FEE5-4A23-9E15-E3F3B474F4B2}" type="presParOf" srcId="{BB73542C-F4BE-4471-A41C-2B051EFA9246}" destId="{0E3867CA-AC9A-433A-8514-33C2C2F8C658}" srcOrd="7" destOrd="0" presId="urn:microsoft.com/office/officeart/2005/8/layout/cycle2"/>
    <dgm:cxn modelId="{F76A432A-13FD-41F3-A500-5B10E5446A88}" type="presParOf" srcId="{0E3867CA-AC9A-433A-8514-33C2C2F8C658}" destId="{A756888D-7253-4E34-94B8-0E2A2074E8EE}" srcOrd="0" destOrd="0" presId="urn:microsoft.com/office/officeart/2005/8/layout/cycle2"/>
    <dgm:cxn modelId="{2142E6AE-1374-4C5E-91F0-338FAE82C0C3}" type="presParOf" srcId="{BB73542C-F4BE-4471-A41C-2B051EFA9246}" destId="{6CB23DF8-CE9F-4194-B36A-C1546B450669}" srcOrd="8" destOrd="0" presId="urn:microsoft.com/office/officeart/2005/8/layout/cycle2"/>
    <dgm:cxn modelId="{1EC72D4D-F922-44EC-BCDC-B922DD45E006}" type="presParOf" srcId="{BB73542C-F4BE-4471-A41C-2B051EFA9246}" destId="{AEB2ED10-54CF-4F76-A535-6A0CCBEB429E}" srcOrd="9" destOrd="0" presId="urn:microsoft.com/office/officeart/2005/8/layout/cycle2"/>
    <dgm:cxn modelId="{581683A8-1E8C-49D0-9381-39651EE636FC}" type="presParOf" srcId="{AEB2ED10-54CF-4F76-A535-6A0CCBEB429E}" destId="{39DE9560-0F95-4A00-A98B-225F0D1478B9}" srcOrd="0" destOrd="0" presId="urn:microsoft.com/office/officeart/2005/8/layout/cycle2"/>
  </dgm:cxnLst>
  <dgm:bg>
    <a:solidFill>
      <a:schemeClr val="accent1">
        <a:lumMod val="75000"/>
      </a:schemeClr>
    </a:solidFill>
  </dgm:bg>
  <dgm:whole>
    <a:ln>
      <a:solidFill>
        <a:schemeClr val="accent4">
          <a:lumMod val="75000"/>
        </a:schemeClr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B51A-BCC9-42F9-889D-6DCB2BD97758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1DD-A56E-4ECB-BBD1-75198352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B51A-BCC9-42F9-889D-6DCB2BD97758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1DD-A56E-4ECB-BBD1-75198352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B51A-BCC9-42F9-889D-6DCB2BD97758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1DD-A56E-4ECB-BBD1-75198352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B51A-BCC9-42F9-889D-6DCB2BD97758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1DD-A56E-4ECB-BBD1-75198352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B51A-BCC9-42F9-889D-6DCB2BD97758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1DD-A56E-4ECB-BBD1-75198352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B51A-BCC9-42F9-889D-6DCB2BD97758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1DD-A56E-4ECB-BBD1-75198352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B51A-BCC9-42F9-889D-6DCB2BD97758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1DD-A56E-4ECB-BBD1-75198352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B51A-BCC9-42F9-889D-6DCB2BD97758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1DD-A56E-4ECB-BBD1-75198352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B51A-BCC9-42F9-889D-6DCB2BD97758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1DD-A56E-4ECB-BBD1-75198352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B51A-BCC9-42F9-889D-6DCB2BD97758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1DD-A56E-4ECB-BBD1-75198352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B51A-BCC9-42F9-889D-6DCB2BD97758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1DD-A56E-4ECB-BBD1-75198352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BB51A-BCC9-42F9-889D-6DCB2BD97758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9A1DD-A56E-4ECB-BBD1-75198352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7715" y="4"/>
            <a:ext cx="9361714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2943775"/>
            <a:ext cx="6019801" cy="14032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7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7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bn-BD" sz="27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bn-IN" sz="27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  <a:r>
              <a:rPr lang="en-US" sz="27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2700" b="1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218 0.00277 L -0.58034 -0.0393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43604"/>
            <a:ext cx="9144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কেন্দ্রীয় ব্যাংক ঋণের সর্বশেষ আশ্রয়স্থল ব্যাখ্যা কর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0" y="1752600"/>
            <a:ext cx="5867400" cy="3352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36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4775666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কেন্দ্রীয় ব্যাংকের ঋণ নিয়ন্ত্রণ পদ্ধতি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066800"/>
            <a:ext cx="4475905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IN" dirty="0" smtClean="0"/>
              <a:t>১। </a:t>
            </a:r>
            <a:r>
              <a:rPr lang="bn-IN" sz="2400" dirty="0" smtClean="0">
                <a:solidFill>
                  <a:srgbClr val="002060"/>
                </a:solidFill>
              </a:rPr>
              <a:t>পরিমাণগত ঋণ নিয়ন্ত্রণ পদ্ধতি </a:t>
            </a:r>
          </a:p>
          <a:p>
            <a:r>
              <a:rPr lang="bn-IN" sz="2400" dirty="0" smtClean="0">
                <a:solidFill>
                  <a:srgbClr val="002060"/>
                </a:solidFill>
              </a:rPr>
              <a:t>২।গুনগত  ঋণ নিয়ন্ত্রণ পদ্ধতি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762000"/>
            <a:ext cx="484632" cy="228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667000"/>
            <a:ext cx="8382000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</a:rPr>
              <a:t>পরিমাণগত ঋণ নিয়ন্ত্রণ পদ্ধতিঃ </a:t>
            </a:r>
            <a:r>
              <a:rPr lang="bn-IN" sz="2400" dirty="0" smtClean="0"/>
              <a:t>যে সব  প্রক্রিয়ার মাধ্যমে কেন্দ্রীয় ব্যাংক বাণিজ্যিক ব্যাংক কর্তৃক  সৃষ্ট ঋণের পরিমাণের সঙ্কোচন বা সম্প্রসারণ ঘটায় , তাকে পরিমাণগত ঋণ নিয়ন্ত্রণ পদ্ধতি বলে ।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724400"/>
            <a:ext cx="8305800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</a:rPr>
              <a:t>গুনগত ঋণ নিয়ন্ত্রণ পদ্ধতিঃ </a:t>
            </a:r>
            <a:r>
              <a:rPr lang="bn-IN" sz="2400" dirty="0" smtClean="0"/>
              <a:t>যে সব পদ্ধতির দ্বারা কেন্দ্রীয় ব্যাংক অর্থনীতির বিশেষ বিশেষ ক্ষেত্রে এবং বিশেষ উদ্দেশ্যে ঋণ নিয়ন্ত্রণ করে , তাদেরকে গুনগত ঋণ নিয়ন্ত্রণ পদ্ধতি বলে ।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41148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পরিমাণগত ঋণ নিয়ন্ত্রণ পদ্ধতি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381000"/>
            <a:ext cx="4191001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/>
              <a:t>ব্যাংক হারের পরিবর্তন নীতি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খোলা বাজার নীতি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নগদ জমার হার পরিবর্তন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733800"/>
            <a:ext cx="3682418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গুনগত ঋণ নিয়ন্ত্রণ পদ্ধতি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124200"/>
            <a:ext cx="4648200" cy="23083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/>
              <a:t>ঋণের রেশনিং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ভোগকারীর ঋণ নিয়ন্ত্রণ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বন্ধকি ঋণের নগদাংশ পরিবর্তন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নেইতিক প্রোরচনা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প্রত্যক্ষ আদেশ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/>
              <a:t>নির্বাচিত ক্ষেত্রে ঋণ নিয়ন্ত্রণ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762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953000"/>
            <a:ext cx="9144000" cy="190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q"/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 নিয়ন্ত্রণের পরিমাণগত পদ্ধতি গুলো বিশ্লেষণ করো।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9144000" cy="4038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734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27114" y="814316"/>
            <a:ext cx="7012676" cy="1863800"/>
            <a:chOff x="1027112" y="814316"/>
            <a:chExt cx="7012676" cy="1863800"/>
          </a:xfrm>
          <a:solidFill>
            <a:schemeClr val="accent3">
              <a:lumMod val="50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1027113" y="814316"/>
              <a:ext cx="7010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কোনটি গুনগত ঋণ নিয়ন্ত্রণ পদ্ধতি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027113" y="1447800"/>
              <a:ext cx="3289300" cy="6969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(ক)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ব্যাংক জমার হার পরিবর্তন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456113" y="1524000"/>
              <a:ext cx="35814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(খ)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খোলাবাজার নীতি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27112" y="2271713"/>
              <a:ext cx="3277927" cy="4064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(গ)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ঋণের রেশনিং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58388" y="2271713"/>
              <a:ext cx="3581400" cy="40640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(ঘ)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ব্যাংক হার পরিবর্তন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L-Shape 9"/>
          <p:cNvSpPr/>
          <p:nvPr/>
        </p:nvSpPr>
        <p:spPr>
          <a:xfrm rot="19395481">
            <a:off x="1185970" y="2256670"/>
            <a:ext cx="688236" cy="374198"/>
          </a:xfrm>
          <a:prstGeom prst="corner">
            <a:avLst>
              <a:gd name="adj1" fmla="val 19450"/>
              <a:gd name="adj2" fmla="val 251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2" y="189698"/>
            <a:ext cx="7162799" cy="41990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6" name="Group 11"/>
          <p:cNvGrpSpPr/>
          <p:nvPr/>
        </p:nvGrpSpPr>
        <p:grpSpPr>
          <a:xfrm>
            <a:off x="1003230" y="3124200"/>
            <a:ext cx="7012676" cy="2133600"/>
            <a:chOff x="1027112" y="814316"/>
            <a:chExt cx="7012676" cy="1767302"/>
          </a:xfrm>
        </p:grpSpPr>
        <p:sp>
          <p:nvSpPr>
            <p:cNvPr id="13" name="Rectangle 12"/>
            <p:cNvSpPr/>
            <p:nvPr/>
          </p:nvSpPr>
          <p:spPr>
            <a:xfrm>
              <a:off x="1027113" y="814316"/>
              <a:ext cx="7010400" cy="762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কোনটি কেন্দ্রীয় ব্যাংকের কাজ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27113" y="1797863"/>
              <a:ext cx="3289300" cy="34685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(ক)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আমানত গ্রহণ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56113" y="1797863"/>
              <a:ext cx="3581400" cy="3260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(খ))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নোট প্রচলন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27112" y="2271713"/>
              <a:ext cx="3277927" cy="30990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(গ)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ব্যবসায় বিনিয়োগ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388" y="2271713"/>
              <a:ext cx="3581400" cy="30990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(ঘ)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ঋণ আমানত সৃষ্টি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L-Shape 17"/>
          <p:cNvSpPr/>
          <p:nvPr/>
        </p:nvSpPr>
        <p:spPr>
          <a:xfrm rot="19395481">
            <a:off x="4996564" y="4162333"/>
            <a:ext cx="688236" cy="374198"/>
          </a:xfrm>
          <a:prstGeom prst="corner">
            <a:avLst>
              <a:gd name="adj1" fmla="val 19450"/>
              <a:gd name="adj2" fmla="val 251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077200" y="0"/>
            <a:ext cx="10668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987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228600"/>
            <a:ext cx="9144000" cy="6324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609600"/>
            <a:ext cx="55616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F01CB8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F01CB8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Rainbow-butterfly-butterflies-14640863-482-46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447800"/>
            <a:ext cx="45910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9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54215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200400"/>
            <a:ext cx="4495800" cy="3657600"/>
          </a:xfrm>
          <a:solidFill>
            <a:srgbClr val="92D050"/>
          </a:solidFill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সঞ্চালনায়…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জাকির হোসেন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প্রভাষক, অর্থনীতি বিভাগ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গুলশান কলেজ,ঢাকা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মোবাইলঃ০১৭১৭২৭১৪৯৪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zkhlecturer82@gmail.com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95800" y="0"/>
            <a:ext cx="46482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অনলাইন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ক্লাস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304800"/>
          <a:ext cx="3048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" descr="C:\Users\HP\Pictures\YouCam Perfect\2016-04-26-17-21-29-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1944" y="1066800"/>
            <a:ext cx="4642055" cy="5791200"/>
          </a:xfrm>
          <a:prstGeom prst="rect">
            <a:avLst/>
          </a:prstGeom>
          <a:noFill/>
        </p:spPr>
      </p:pic>
      <p:pic>
        <p:nvPicPr>
          <p:cNvPr id="8" name="Picture 7" descr="20201212_1910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4495800" cy="318179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762500" cy="5562600"/>
          </a:xfrm>
          <a:prstGeom prst="rect">
            <a:avLst/>
          </a:prstGeom>
        </p:spPr>
      </p:pic>
      <p:pic>
        <p:nvPicPr>
          <p:cNvPr id="3" name="Picture 2" descr="images (60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19200"/>
            <a:ext cx="4800600" cy="563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নিচের ছবি  গুলো লক্ষ করো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আজকের পাঠ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447800"/>
            <a:ext cx="6858000" cy="2057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</a:rPr>
              <a:t>মুদ্রা ও ব্যাংক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419600"/>
            <a:ext cx="6705600" cy="1295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কেন্দ্রীয় ব্যাংক </a:t>
            </a:r>
            <a:endParaRPr lang="en-US" sz="3600" b="1" dirty="0"/>
          </a:p>
        </p:txBody>
      </p:sp>
      <p:sp>
        <p:nvSpPr>
          <p:cNvPr id="5" name="Down Arrow 4"/>
          <p:cNvSpPr/>
          <p:nvPr/>
        </p:nvSpPr>
        <p:spPr>
          <a:xfrm>
            <a:off x="3962400" y="3581400"/>
            <a:ext cx="838200" cy="838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2743200" cy="4616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শিখন ফল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14600"/>
            <a:ext cx="7772400" cy="156966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400" dirty="0" smtClean="0"/>
              <a:t>কেন্দ্রীয় ব্যাংকের ধারনা ব্যাখ্যা করতে পারবে । </a:t>
            </a:r>
          </a:p>
          <a:p>
            <a:pPr>
              <a:buFont typeface="Wingdings" pitchFamily="2" charset="2"/>
              <a:buChar char="q"/>
            </a:pPr>
            <a:r>
              <a:rPr lang="bn-IN" sz="2400" dirty="0" smtClean="0"/>
              <a:t>কেন্দ্রীয় ব্যাংকের কার্যাবলি বর্ননা করতে পারবে । </a:t>
            </a:r>
          </a:p>
          <a:p>
            <a:pPr>
              <a:buFont typeface="Wingdings" pitchFamily="2" charset="2"/>
              <a:buChar char="q"/>
            </a:pPr>
            <a:r>
              <a:rPr lang="bn-IN" sz="2400" dirty="0" smtClean="0"/>
              <a:t>কেন্দ্রীয় ব্যাংকের ঋণ নিয়ন্ত্রণ পদ্ধতি বিশ্লেষণ করতে পারবে । </a:t>
            </a:r>
            <a:endParaRPr lang="en-US" sz="2400" dirty="0"/>
          </a:p>
        </p:txBody>
      </p:sp>
      <p:pic>
        <p:nvPicPr>
          <p:cNvPr id="5" name="Picture 4" descr="FB_IMG_16139602334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কেন্দ্রীয় ব্যাংক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8458200" cy="16002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যে  ব্যাংককে কেন্দ্র করে দেশের সামগ্রিক ব্যাংক ব্যাবস্থা গড়ে উঠে এবং যে ব্যাংক দেশের সমগ্র ব্যবসায় ও মুদ্রা ব্যবস্থাকে নিয়ন্ত্রণ করে সেই আর্থিক প্রতিস্টহস্ন কে কেন্দ্রীয় ব্যাংক বলে ।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0"/>
            <a:ext cx="8610600" cy="1447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ডি-কক  বলেন , কেন্দ্রীয় ব্যাংক এমন একটি প্রতিষ্ঠান যা মুনাফা অর্জনের জন্য আদৌ কোন খেয়াল না করে সামগ্রিকভাবে জনসাধারণ এবং রাষ্ট্রের কল্যাণের জন্য কাজ করে ।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029200"/>
            <a:ext cx="8610600" cy="9144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অধ্যাপক হট্রে  বলেন ,কেন্দ্রীয় ব্যাংক হলো  ঋণদানের শেষ  আশ্রয়স্থল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IN" sz="3600" dirty="0" smtClean="0"/>
              <a:t>কেন্দ্রীয় ব্যাংকের কার্যাবলি </a:t>
            </a:r>
            <a:endParaRPr lang="en-US" sz="3600" dirty="0"/>
          </a:p>
        </p:txBody>
      </p:sp>
      <p:sp>
        <p:nvSpPr>
          <p:cNvPr id="4" name="Down Arrow 3"/>
          <p:cNvSpPr/>
          <p:nvPr/>
        </p:nvSpPr>
        <p:spPr>
          <a:xfrm>
            <a:off x="3810000" y="914400"/>
            <a:ext cx="914400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00348" y="2967335"/>
            <a:ext cx="4343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Your Text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905006"/>
            <a:ext cx="8610600" cy="258532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/>
            <a:r>
              <a:rPr lang="bn-IN" sz="54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১। সাধারণ কার্যাবলি</a:t>
            </a:r>
          </a:p>
          <a:p>
            <a:pPr lvl="0" algn="ctr"/>
            <a:r>
              <a:rPr lang="bn-IN" sz="36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২। প্রতিনিধিত্বমূলক কার্যাবলি</a:t>
            </a:r>
          </a:p>
          <a:p>
            <a:pPr lvl="0" algn="ctr"/>
            <a:r>
              <a:rPr lang="bn-IN" sz="36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৩। উন্নয়ন মূলক কার্যাবলি </a:t>
            </a:r>
          </a:p>
          <a:p>
            <a:pPr lvl="0" algn="ctr"/>
            <a:r>
              <a:rPr lang="bn-IN" sz="36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৪। অন্যান্য কার্যাবলি   </a:t>
            </a:r>
            <a:endParaRPr lang="en-US" sz="36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3429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সাধারণ কার্যাবলি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304800"/>
            <a:ext cx="4343400" cy="2667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১। নোট প্রচলন করা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২। ঋণ নিয়ন্ত্রণ করা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৩। মুদ্রার মান স্থিতিশীল রাখা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৪। সরকারের ব্যাংক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৫। ঋণের শেষ আশ্রয়স্থল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৬। বেইদেশিক মুদ্রার নিয়ন্ত্রণ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733800" y="1371600"/>
            <a:ext cx="8260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4191000"/>
            <a:ext cx="2971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প্র</a:t>
            </a:r>
            <a:r>
              <a:rPr lang="en-US" sz="2400" dirty="0" smtClean="0">
                <a:solidFill>
                  <a:srgbClr val="002060"/>
                </a:solidFill>
              </a:rPr>
              <a:t>তি</a:t>
            </a:r>
            <a:r>
              <a:rPr lang="bn-IN" sz="2400" dirty="0" smtClean="0">
                <a:solidFill>
                  <a:srgbClr val="002060"/>
                </a:solidFill>
              </a:rPr>
              <a:t>নিধিত্বমুলক কার্যাবলি 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3048000"/>
            <a:ext cx="4953000" cy="2971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১। সরকারের উপদেষ্টা ও প্রতিনিধি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২। তালিকাভক্ত ব্যাংকের অভিভাবক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৩। আন্ত্ররজাতিক সংস্থাসমূহের সাথে সম্পর্ক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৪ বিনিময়ের মাধ্যম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৫। ব্যাংক ব্যবস্থার উন্নয়ন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76600" y="4495800"/>
            <a:ext cx="685800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0"/>
            <a:ext cx="2667000" cy="762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উন্নয়ন মূলক কার্যাবলি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533400"/>
            <a:ext cx="4724400" cy="1905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১। গবেষণা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২। কর্মসন্সথান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৩। অর্থনেইতিক উন্নয়ন 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124200" y="1066800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962400"/>
            <a:ext cx="1905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অন্যান্য কার্যাবলি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667000"/>
            <a:ext cx="6248400" cy="3810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১। সকারের নির্দেশে একস্থান হতে অন্যস্থানে মুদ্রা স্থানান্তর করে ।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২। দেশে ও দেশের বাহিরে ব্যাংকের নতুন শাখা স্থাপনে সহায়তা করে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৩, দেশে ও বিদেশে প্রয়োজনীয় তথ্য সরবরাহ করে ,।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৪। সরকারি সিকিউরিটি বন্ড ইত্যাদি ক্রয় বিক্রয় করে ।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৫। জনগণের নিকট হতে ব্যবহারের অযোগ্য নোটসমুহ ফেরত নেয়।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133600" y="4038600"/>
            <a:ext cx="533400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470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   </vt:lpstr>
      <vt:lpstr>Slide 3</vt:lpstr>
      <vt:lpstr>আজকের পাঠ </vt:lpstr>
      <vt:lpstr>Slide 5</vt:lpstr>
      <vt:lpstr>কেন্দ্রীয় ব্যাংক </vt:lpstr>
      <vt:lpstr>কেন্দ্রীয় ব্যাংকের কার্যাবলি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19</cp:revision>
  <dcterms:created xsi:type="dcterms:W3CDTF">2021-04-02T06:00:51Z</dcterms:created>
  <dcterms:modified xsi:type="dcterms:W3CDTF">2021-04-15T16:29:21Z</dcterms:modified>
</cp:coreProperties>
</file>