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2E06A-ACFF-4850-BBBD-602488E1620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99E30-84B5-43A1-AFB9-7C7C84E41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53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99E30-84B5-43A1-AFB9-7C7C84E413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1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4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6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0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4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9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6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6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2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6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9D56B-076D-453A-9487-A326F71FFB4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63CD-3ACD-46A9-8EF8-06ADE8CE4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0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981200"/>
            <a:ext cx="78867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00B050"/>
                </a:solidFill>
              </a:rPr>
              <a:t>WELCOME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4572000"/>
            <a:ext cx="17145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3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668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Transform the following sentences as directed:</a:t>
            </a:r>
          </a:p>
          <a:p>
            <a:r>
              <a:rPr lang="en-US" dirty="0"/>
              <a:t>1.Liberation war was a great struggle for Bangladesh(Exclamatory)</a:t>
            </a:r>
          </a:p>
          <a:p>
            <a:r>
              <a:rPr lang="en-US" dirty="0"/>
              <a:t>2.What a pity!(Assertive)</a:t>
            </a:r>
          </a:p>
          <a:p>
            <a:r>
              <a:rPr lang="en-US" dirty="0"/>
              <a:t>3.They will never be forgotten by the countrymen(Affirmative)</a:t>
            </a:r>
          </a:p>
          <a:p>
            <a:r>
              <a:rPr lang="en-US" dirty="0"/>
              <a:t>4.Most of the people of our country are living in rural areas(Interrogative)</a:t>
            </a:r>
          </a:p>
          <a:p>
            <a:r>
              <a:rPr lang="en-US" dirty="0" smtClean="0"/>
              <a:t>5.Anger begets only the worst(Negative)</a:t>
            </a:r>
          </a:p>
          <a:p>
            <a:r>
              <a:rPr lang="en-US" dirty="0" smtClean="0"/>
              <a:t>6.My friend invited me to pay a visit to Cox’s Bazar.(Interrogative)</a:t>
            </a:r>
          </a:p>
          <a:p>
            <a:r>
              <a:rPr lang="en-US" dirty="0" smtClean="0"/>
              <a:t>7.I was very glad to see the sea-beach.(Exclamatory)</a:t>
            </a:r>
          </a:p>
          <a:p>
            <a:r>
              <a:rPr lang="en-US" dirty="0" smtClean="0"/>
              <a:t>8.Every one likes him(Interrogative)</a:t>
            </a:r>
          </a:p>
          <a:p>
            <a:r>
              <a:rPr lang="en-US" dirty="0" smtClean="0"/>
              <a:t>9.How nice the scenery of Cox’s Bazar is!(Assertive)</a:t>
            </a:r>
          </a:p>
          <a:p>
            <a:r>
              <a:rPr lang="en-US" dirty="0" smtClean="0"/>
              <a:t>10.Who did not vote him?(Assertive)</a:t>
            </a:r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228600"/>
            <a:ext cx="18757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u="sng" dirty="0">
                <a:solidFill>
                  <a:srgbClr val="FF0000"/>
                </a:solidFill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206037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52525" y="1371600"/>
            <a:ext cx="6781800" cy="32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FFFF00"/>
                </a:solidFill>
              </a:rPr>
              <a:t>Thank you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1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667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IDENTITY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89865"/>
            <a:ext cx="1752600" cy="1581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26809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Mohammad </a:t>
            </a:r>
            <a:r>
              <a:rPr lang="en-US" dirty="0" err="1" smtClean="0">
                <a:solidFill>
                  <a:srgbClr val="7030A0"/>
                </a:solidFill>
              </a:rPr>
              <a:t>Shafiqul</a:t>
            </a:r>
            <a:r>
              <a:rPr lang="en-US" dirty="0" smtClean="0">
                <a:solidFill>
                  <a:srgbClr val="7030A0"/>
                </a:solidFill>
              </a:rPr>
              <a:t> Islam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Lecturer in English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Sreechail</a:t>
            </a:r>
            <a:r>
              <a:rPr lang="en-US" dirty="0" smtClean="0">
                <a:solidFill>
                  <a:srgbClr val="7030A0"/>
                </a:solidFill>
              </a:rPr>
              <a:t> Mohammad </a:t>
            </a:r>
            <a:r>
              <a:rPr lang="en-US" dirty="0" err="1" smtClean="0">
                <a:solidFill>
                  <a:srgbClr val="7030A0"/>
                </a:solidFill>
              </a:rPr>
              <a:t>pur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Islamia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Alim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Madrasha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Daudkandi,Cumilla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28194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Alim-2</a:t>
            </a:r>
            <a:r>
              <a:rPr lang="en-US" baseline="30000" dirty="0" smtClean="0">
                <a:solidFill>
                  <a:srgbClr val="00B050"/>
                </a:solidFill>
              </a:rPr>
              <a:t>nd</a:t>
            </a:r>
            <a:r>
              <a:rPr lang="en-US" dirty="0" smtClean="0">
                <a:solidFill>
                  <a:srgbClr val="00B050"/>
                </a:solidFill>
              </a:rPr>
              <a:t> year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English Grammar and Composition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Transformation(Sentence)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5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Read the following sentences-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Only he can help us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None but he can help us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He is poor but honest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Though he is poor, he is honest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2133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Which grammatical item do the above sentences indicate?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1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220" y="533400"/>
            <a:ext cx="6012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So,today,s</a:t>
            </a:r>
            <a:r>
              <a:rPr lang="en-US" dirty="0" smtClean="0"/>
              <a:t> topic name is-</a:t>
            </a:r>
          </a:p>
          <a:p>
            <a:endParaRPr lang="en-US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Transformation of Sentence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84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" y="76200"/>
            <a:ext cx="8658225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rgbClr val="FF0000"/>
                </a:solidFill>
              </a:rPr>
              <a:t>Affirmative to Negative</a:t>
            </a:r>
          </a:p>
          <a:p>
            <a:endParaRPr lang="en-US" sz="1400" u="sng" dirty="0" smtClean="0">
              <a:solidFill>
                <a:srgbClr val="FF0000"/>
              </a:solidFill>
            </a:endParaRPr>
          </a:p>
          <a:p>
            <a:r>
              <a:rPr lang="en-US" sz="1400" u="sng" dirty="0" smtClean="0"/>
              <a:t>Group-</a:t>
            </a:r>
            <a:r>
              <a:rPr lang="en-US" sz="1400" dirty="0" smtClean="0"/>
              <a:t>1</a:t>
            </a:r>
            <a:endParaRPr lang="en-US" sz="1400" dirty="0"/>
          </a:p>
          <a:p>
            <a:r>
              <a:rPr lang="en-US" sz="1400" dirty="0" err="1" smtClean="0"/>
              <a:t>Affirmative:God</a:t>
            </a:r>
            <a:r>
              <a:rPr lang="en-US" sz="1400" dirty="0" smtClean="0"/>
              <a:t> alone can help us</a:t>
            </a:r>
          </a:p>
          <a:p>
            <a:r>
              <a:rPr lang="en-US" sz="1400" dirty="0" err="1" smtClean="0"/>
              <a:t>Negative:None</a:t>
            </a:r>
            <a:r>
              <a:rPr lang="en-US" sz="1400" dirty="0" smtClean="0"/>
              <a:t> but God can help us</a:t>
            </a:r>
          </a:p>
          <a:p>
            <a:r>
              <a:rPr lang="en-US" sz="1400" dirty="0" err="1" smtClean="0"/>
              <a:t>Affirmative:Only</a:t>
            </a:r>
            <a:r>
              <a:rPr lang="en-US" sz="1400" dirty="0" smtClean="0"/>
              <a:t> </a:t>
            </a:r>
            <a:r>
              <a:rPr lang="en-US" sz="1400" dirty="0" err="1" smtClean="0"/>
              <a:t>Helal</a:t>
            </a:r>
            <a:r>
              <a:rPr lang="en-US" sz="1400" dirty="0" smtClean="0"/>
              <a:t> can do this</a:t>
            </a:r>
          </a:p>
          <a:p>
            <a:r>
              <a:rPr lang="en-US" sz="1400" dirty="0" smtClean="0"/>
              <a:t>Negative: None but </a:t>
            </a:r>
            <a:r>
              <a:rPr lang="en-US" sz="1400" dirty="0" err="1"/>
              <a:t>H</a:t>
            </a:r>
            <a:r>
              <a:rPr lang="en-US" sz="1400" dirty="0" err="1" smtClean="0"/>
              <a:t>elal</a:t>
            </a:r>
            <a:r>
              <a:rPr lang="en-US" sz="1400" dirty="0" smtClean="0"/>
              <a:t> can do this</a:t>
            </a:r>
          </a:p>
          <a:p>
            <a:pPr lvl="0"/>
            <a:r>
              <a:rPr lang="en-US" sz="1400" u="sng" dirty="0" err="1" smtClean="0"/>
              <a:t>Affirmative:</a:t>
            </a:r>
            <a:r>
              <a:rPr lang="en-US" sz="1400" dirty="0" err="1"/>
              <a:t>Chance</a:t>
            </a:r>
            <a:r>
              <a:rPr lang="en-US" sz="1400" dirty="0"/>
              <a:t> and accidents are only aliases of ignorance</a:t>
            </a:r>
            <a:endParaRPr lang="en-US" sz="1400" u="sng" dirty="0"/>
          </a:p>
          <a:p>
            <a:pPr lvl="0"/>
            <a:r>
              <a:rPr lang="en-US" sz="1400" dirty="0" smtClean="0"/>
              <a:t> Negative: Chance </a:t>
            </a:r>
            <a:r>
              <a:rPr lang="en-US" sz="1400" dirty="0"/>
              <a:t>and accidents are </a:t>
            </a:r>
            <a:r>
              <a:rPr lang="en-US" sz="1400" dirty="0" smtClean="0"/>
              <a:t>nothing but aliases </a:t>
            </a:r>
            <a:r>
              <a:rPr lang="en-US" sz="1400" dirty="0"/>
              <a:t>of </a:t>
            </a:r>
            <a:r>
              <a:rPr lang="en-US" sz="1400" dirty="0" smtClean="0"/>
              <a:t>ignorance</a:t>
            </a:r>
          </a:p>
          <a:p>
            <a:pPr lvl="0"/>
            <a:r>
              <a:rPr lang="en-US" sz="1400" dirty="0" smtClean="0"/>
              <a:t>Affirmative: </a:t>
            </a:r>
            <a:r>
              <a:rPr lang="en-US" sz="1400" dirty="0"/>
              <a:t>My  uncle was only thirty</a:t>
            </a:r>
          </a:p>
          <a:p>
            <a:pPr lvl="0"/>
            <a:r>
              <a:rPr lang="en-US" sz="1400" dirty="0" err="1" smtClean="0"/>
              <a:t>Negative;My</a:t>
            </a:r>
            <a:r>
              <a:rPr lang="en-US" sz="1400" dirty="0" smtClean="0"/>
              <a:t>  </a:t>
            </a:r>
            <a:r>
              <a:rPr lang="en-US" sz="1400" dirty="0"/>
              <a:t>uncle was </a:t>
            </a:r>
            <a:r>
              <a:rPr lang="en-US" sz="1400" dirty="0" smtClean="0"/>
              <a:t>not more than/not less than </a:t>
            </a:r>
            <a:r>
              <a:rPr lang="en-US" sz="1400" dirty="0"/>
              <a:t>thirty</a:t>
            </a:r>
          </a:p>
          <a:p>
            <a:endParaRPr lang="en-US" sz="1400" u="sng" dirty="0">
              <a:solidFill>
                <a:srgbClr val="00B0F0"/>
              </a:solidFill>
            </a:endParaRPr>
          </a:p>
          <a:p>
            <a:r>
              <a:rPr lang="en-US" sz="1400" u="sng" dirty="0" smtClean="0">
                <a:solidFill>
                  <a:srgbClr val="00B0F0"/>
                </a:solidFill>
              </a:rPr>
              <a:t>Group-2</a:t>
            </a:r>
          </a:p>
          <a:p>
            <a:r>
              <a:rPr lang="en-US" sz="1400" dirty="0" err="1" smtClean="0">
                <a:solidFill>
                  <a:srgbClr val="00B0F0"/>
                </a:solidFill>
              </a:rPr>
              <a:t>Affirmative:Every</a:t>
            </a:r>
            <a:r>
              <a:rPr lang="en-US" sz="1400" dirty="0" smtClean="0">
                <a:solidFill>
                  <a:srgbClr val="00B0F0"/>
                </a:solidFill>
              </a:rPr>
              <a:t> mother loves her child</a:t>
            </a:r>
          </a:p>
          <a:p>
            <a:r>
              <a:rPr lang="en-US" sz="1400" dirty="0" err="1" smtClean="0">
                <a:solidFill>
                  <a:srgbClr val="00B0F0"/>
                </a:solidFill>
              </a:rPr>
              <a:t>Negative:There</a:t>
            </a:r>
            <a:r>
              <a:rPr lang="en-US" sz="1400" dirty="0" smtClean="0">
                <a:solidFill>
                  <a:srgbClr val="00B0F0"/>
                </a:solidFill>
              </a:rPr>
              <a:t> is no mother but loves her child</a:t>
            </a:r>
          </a:p>
          <a:p>
            <a:r>
              <a:rPr lang="en-US" sz="1400" dirty="0" err="1" smtClean="0">
                <a:solidFill>
                  <a:srgbClr val="00B0F0"/>
                </a:solidFill>
              </a:rPr>
              <a:t>Or,there</a:t>
            </a:r>
            <a:r>
              <a:rPr lang="en-US" sz="1400" dirty="0" smtClean="0">
                <a:solidFill>
                  <a:srgbClr val="00B0F0"/>
                </a:solidFill>
              </a:rPr>
              <a:t> is no mother who does not love her child</a:t>
            </a:r>
          </a:p>
          <a:p>
            <a:r>
              <a:rPr lang="en-US" sz="1400" u="sng" dirty="0" smtClean="0">
                <a:solidFill>
                  <a:srgbClr val="7030A0"/>
                </a:solidFill>
              </a:rPr>
              <a:t>Group-3</a:t>
            </a:r>
          </a:p>
          <a:p>
            <a:r>
              <a:rPr lang="en-US" sz="1400" dirty="0" err="1" smtClean="0">
                <a:solidFill>
                  <a:srgbClr val="7030A0"/>
                </a:solidFill>
              </a:rPr>
              <a:t>Affirmative:Karim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smtClean="0">
                <a:solidFill>
                  <a:srgbClr val="7030A0"/>
                </a:solidFill>
              </a:rPr>
              <a:t>must go there</a:t>
            </a:r>
          </a:p>
          <a:p>
            <a:r>
              <a:rPr lang="en-US" sz="1400" dirty="0" err="1" smtClean="0">
                <a:solidFill>
                  <a:srgbClr val="7030A0"/>
                </a:solidFill>
              </a:rPr>
              <a:t>Negative:Karim</a:t>
            </a:r>
            <a:r>
              <a:rPr lang="en-US" sz="1400" dirty="0" smtClean="0">
                <a:solidFill>
                  <a:srgbClr val="7030A0"/>
                </a:solidFill>
              </a:rPr>
              <a:t> cannot but go there</a:t>
            </a:r>
          </a:p>
          <a:p>
            <a:r>
              <a:rPr lang="en-US" sz="1400" u="sng" dirty="0" smtClean="0">
                <a:solidFill>
                  <a:srgbClr val="FF0000"/>
                </a:solidFill>
              </a:rPr>
              <a:t>Group-4</a:t>
            </a:r>
          </a:p>
          <a:p>
            <a:r>
              <a:rPr lang="en-US" sz="1400" dirty="0" err="1" smtClean="0">
                <a:solidFill>
                  <a:srgbClr val="FF0000"/>
                </a:solidFill>
              </a:rPr>
              <a:t>Affirmative:He</a:t>
            </a:r>
            <a:r>
              <a:rPr lang="en-US" sz="1400" dirty="0" smtClean="0">
                <a:solidFill>
                  <a:srgbClr val="FF0000"/>
                </a:solidFill>
              </a:rPr>
              <a:t> is a </a:t>
            </a:r>
            <a:r>
              <a:rPr lang="en-US" sz="1400" u="sng" dirty="0" smtClean="0">
                <a:solidFill>
                  <a:srgbClr val="FF0000"/>
                </a:solidFill>
              </a:rPr>
              <a:t>good</a:t>
            </a:r>
            <a:r>
              <a:rPr lang="en-US" sz="1400" dirty="0" smtClean="0">
                <a:solidFill>
                  <a:srgbClr val="FF0000"/>
                </a:solidFill>
              </a:rPr>
              <a:t> student</a:t>
            </a:r>
          </a:p>
          <a:p>
            <a:r>
              <a:rPr lang="en-US" sz="1400" dirty="0" err="1" smtClean="0">
                <a:solidFill>
                  <a:srgbClr val="FF0000"/>
                </a:solidFill>
              </a:rPr>
              <a:t>Negative:He</a:t>
            </a:r>
            <a:r>
              <a:rPr lang="en-US" sz="1400" dirty="0" smtClean="0">
                <a:solidFill>
                  <a:srgbClr val="FF0000"/>
                </a:solidFill>
              </a:rPr>
              <a:t> is not a </a:t>
            </a:r>
            <a:r>
              <a:rPr lang="en-US" sz="1400" u="sng" dirty="0" smtClean="0">
                <a:solidFill>
                  <a:srgbClr val="FF0000"/>
                </a:solidFill>
              </a:rPr>
              <a:t>bad</a:t>
            </a:r>
            <a:r>
              <a:rPr lang="en-US" sz="1400" dirty="0" smtClean="0">
                <a:solidFill>
                  <a:srgbClr val="FF0000"/>
                </a:solidFill>
              </a:rPr>
              <a:t> student</a:t>
            </a:r>
          </a:p>
          <a:p>
            <a:r>
              <a:rPr lang="en-US" sz="1400" dirty="0" err="1" smtClean="0">
                <a:solidFill>
                  <a:srgbClr val="FF0000"/>
                </a:solidFill>
              </a:rPr>
              <a:t>Affirmative:Habib</a:t>
            </a:r>
            <a:r>
              <a:rPr lang="en-US" sz="1400" dirty="0" smtClean="0">
                <a:solidFill>
                  <a:srgbClr val="FF0000"/>
                </a:solidFill>
              </a:rPr>
              <a:t> is a </a:t>
            </a:r>
            <a:r>
              <a:rPr lang="en-US" sz="1400" u="sng" dirty="0" smtClean="0">
                <a:solidFill>
                  <a:srgbClr val="FF0000"/>
                </a:solidFill>
              </a:rPr>
              <a:t>active</a:t>
            </a:r>
            <a:r>
              <a:rPr lang="en-US" sz="1400" dirty="0" smtClean="0">
                <a:solidFill>
                  <a:srgbClr val="FF0000"/>
                </a:solidFill>
              </a:rPr>
              <a:t> boy</a:t>
            </a:r>
          </a:p>
          <a:p>
            <a:r>
              <a:rPr lang="en-US" sz="1400" dirty="0" err="1" smtClean="0">
                <a:solidFill>
                  <a:srgbClr val="FF0000"/>
                </a:solidFill>
              </a:rPr>
              <a:t>Negative:Habib</a:t>
            </a:r>
            <a:r>
              <a:rPr lang="en-US" sz="1400" dirty="0" smtClean="0">
                <a:solidFill>
                  <a:srgbClr val="FF0000"/>
                </a:solidFill>
              </a:rPr>
              <a:t> is not a</a:t>
            </a:r>
            <a:r>
              <a:rPr lang="en-US" sz="1400" u="sng" dirty="0" smtClean="0">
                <a:solidFill>
                  <a:srgbClr val="FF0000"/>
                </a:solidFill>
              </a:rPr>
              <a:t> lazy </a:t>
            </a:r>
            <a:r>
              <a:rPr lang="en-US" sz="1400" dirty="0" smtClean="0">
                <a:solidFill>
                  <a:srgbClr val="FF0000"/>
                </a:solidFill>
              </a:rPr>
              <a:t>boy</a:t>
            </a:r>
          </a:p>
          <a:p>
            <a:endParaRPr lang="en-US" sz="1400" dirty="0"/>
          </a:p>
          <a:p>
            <a:r>
              <a:rPr lang="en-US" sz="1400" dirty="0" smtClean="0"/>
              <a:t>We can </a:t>
            </a:r>
            <a:r>
              <a:rPr lang="en-US" sz="1400" dirty="0" err="1" smtClean="0"/>
              <a:t>see,in</a:t>
            </a:r>
            <a:r>
              <a:rPr lang="en-US" sz="1400" dirty="0" smtClean="0"/>
              <a:t> group-1,instead of “alone/only”, “none but” will be, in case of </a:t>
            </a:r>
            <a:r>
              <a:rPr lang="en-US" sz="1400" dirty="0" err="1" smtClean="0"/>
              <a:t>person,’nothing</a:t>
            </a:r>
            <a:r>
              <a:rPr lang="en-US" sz="1400" dirty="0" smtClean="0"/>
              <a:t> </a:t>
            </a:r>
            <a:r>
              <a:rPr lang="en-US" sz="1400" dirty="0" err="1" smtClean="0"/>
              <a:t>but’,in</a:t>
            </a:r>
            <a:r>
              <a:rPr lang="en-US" sz="1400" dirty="0" smtClean="0"/>
              <a:t> case of </a:t>
            </a:r>
            <a:r>
              <a:rPr lang="en-US" sz="1400" dirty="0" err="1" smtClean="0"/>
              <a:t>imperson</a:t>
            </a:r>
            <a:endParaRPr lang="en-US" sz="1400" dirty="0"/>
          </a:p>
          <a:p>
            <a:r>
              <a:rPr lang="en-US" sz="1400" dirty="0" smtClean="0"/>
              <a:t>Or </a:t>
            </a:r>
            <a:r>
              <a:rPr lang="en-US" sz="1400" dirty="0" err="1" smtClean="0"/>
              <a:t>object,’not</a:t>
            </a:r>
            <a:r>
              <a:rPr lang="en-US" sz="1400" dirty="0" smtClean="0"/>
              <a:t> more than/not less than’, in case of number .  In group-2, instead </a:t>
            </a:r>
            <a:r>
              <a:rPr lang="en-US" sz="1400" dirty="0" err="1" smtClean="0"/>
              <a:t>of“every”,”there</a:t>
            </a:r>
            <a:r>
              <a:rPr lang="en-US" sz="1400" dirty="0" smtClean="0"/>
              <a:t> is no” will be.in group-3, instead of “</a:t>
            </a:r>
            <a:r>
              <a:rPr lang="en-US" sz="1400" dirty="0" err="1" smtClean="0"/>
              <a:t>must”,”cannot</a:t>
            </a:r>
            <a:r>
              <a:rPr lang="en-US" sz="1400" dirty="0" smtClean="0"/>
              <a:t> but” will </a:t>
            </a:r>
            <a:r>
              <a:rPr lang="en-US" sz="1400" dirty="0" err="1" smtClean="0"/>
              <a:t>be.In</a:t>
            </a:r>
            <a:r>
              <a:rPr lang="en-US" sz="1400" dirty="0" smtClean="0"/>
              <a:t> group-4,”antonym  word of the </a:t>
            </a:r>
            <a:r>
              <a:rPr lang="en-US" sz="1400" dirty="0" err="1" smtClean="0"/>
              <a:t>adjective”and</a:t>
            </a:r>
            <a:r>
              <a:rPr lang="en-US" sz="1400" dirty="0" smtClean="0"/>
              <a:t> “not” will be.</a:t>
            </a:r>
            <a:endParaRPr lang="en-US" sz="1400" dirty="0"/>
          </a:p>
          <a:p>
            <a:r>
              <a:rPr lang="en-US" dirty="0" smtClean="0"/>
              <a:t>                    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91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359450"/>
            <a:ext cx="90678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Assertive to </a:t>
            </a:r>
            <a:r>
              <a:rPr lang="en-US" sz="1600" u="sng" dirty="0" smtClean="0">
                <a:solidFill>
                  <a:srgbClr val="FF0000"/>
                </a:solidFill>
              </a:rPr>
              <a:t>Interrogative                                                                         </a:t>
            </a:r>
          </a:p>
          <a:p>
            <a:endParaRPr lang="en-US" sz="1600" dirty="0" smtClean="0"/>
          </a:p>
          <a:p>
            <a:r>
              <a:rPr lang="en-US" sz="1600" u="sng" dirty="0" smtClean="0">
                <a:solidFill>
                  <a:srgbClr val="00B050"/>
                </a:solidFill>
              </a:rPr>
              <a:t>Group-1</a:t>
            </a:r>
          </a:p>
          <a:p>
            <a:r>
              <a:rPr lang="en-US" sz="1600" dirty="0" err="1" smtClean="0">
                <a:solidFill>
                  <a:srgbClr val="00B050"/>
                </a:solidFill>
              </a:rPr>
              <a:t>Assertive:Hasan</a:t>
            </a:r>
            <a:r>
              <a:rPr lang="en-US" sz="1600" dirty="0" smtClean="0">
                <a:solidFill>
                  <a:srgbClr val="00B050"/>
                </a:solidFill>
              </a:rPr>
              <a:t> was a good student</a:t>
            </a:r>
          </a:p>
          <a:p>
            <a:r>
              <a:rPr lang="en-US" sz="1600" dirty="0" err="1" smtClean="0">
                <a:solidFill>
                  <a:srgbClr val="00B050"/>
                </a:solidFill>
              </a:rPr>
              <a:t>Interrogative:Was</a:t>
            </a:r>
            <a:r>
              <a:rPr lang="en-US" sz="1600" dirty="0" smtClean="0">
                <a:solidFill>
                  <a:srgbClr val="00B050"/>
                </a:solidFill>
              </a:rPr>
              <a:t> not </a:t>
            </a:r>
            <a:r>
              <a:rPr lang="en-US" sz="1600" dirty="0" err="1" smtClean="0">
                <a:solidFill>
                  <a:srgbClr val="00B050"/>
                </a:solidFill>
              </a:rPr>
              <a:t>Hasan</a:t>
            </a:r>
            <a:r>
              <a:rPr lang="en-US" sz="1600" dirty="0" smtClean="0">
                <a:solidFill>
                  <a:srgbClr val="00B050"/>
                </a:solidFill>
              </a:rPr>
              <a:t> a good student?</a:t>
            </a:r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dirty="0" err="1" smtClean="0">
                <a:solidFill>
                  <a:srgbClr val="00B050"/>
                </a:solidFill>
              </a:rPr>
              <a:t>Assertive:He</a:t>
            </a:r>
            <a:r>
              <a:rPr lang="en-US" sz="1600" dirty="0" smtClean="0">
                <a:solidFill>
                  <a:srgbClr val="00B050"/>
                </a:solidFill>
              </a:rPr>
              <a:t> can help you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Interrogative: Cannot he help me?</a:t>
            </a:r>
          </a:p>
          <a:p>
            <a:r>
              <a:rPr lang="en-US" sz="1600" dirty="0" err="1" smtClean="0">
                <a:solidFill>
                  <a:srgbClr val="00B050"/>
                </a:solidFill>
              </a:rPr>
              <a:t>Assertive:He</a:t>
            </a:r>
            <a:r>
              <a:rPr lang="en-US" sz="1600" dirty="0" smtClean="0">
                <a:solidFill>
                  <a:srgbClr val="00B050"/>
                </a:solidFill>
              </a:rPr>
              <a:t> has not stolen the pen</a:t>
            </a:r>
          </a:p>
          <a:p>
            <a:r>
              <a:rPr lang="en-US" sz="1600" dirty="0" err="1" smtClean="0">
                <a:solidFill>
                  <a:srgbClr val="00B050"/>
                </a:solidFill>
              </a:rPr>
              <a:t>Interrogative:Has</a:t>
            </a:r>
            <a:r>
              <a:rPr lang="en-US" sz="1600" dirty="0" smtClean="0">
                <a:solidFill>
                  <a:srgbClr val="00B050"/>
                </a:solidFill>
              </a:rPr>
              <a:t> he stolen the pen?</a:t>
            </a:r>
          </a:p>
          <a:p>
            <a:endParaRPr lang="en-US" sz="1600" dirty="0"/>
          </a:p>
          <a:p>
            <a:r>
              <a:rPr lang="en-US" sz="1600" u="sng" dirty="0" smtClean="0"/>
              <a:t>Group-2</a:t>
            </a:r>
            <a:endParaRPr lang="en-US" sz="1600" dirty="0" smtClean="0"/>
          </a:p>
          <a:p>
            <a:r>
              <a:rPr lang="en-US" sz="1600" dirty="0" err="1" smtClean="0"/>
              <a:t>Assertive:They</a:t>
            </a:r>
            <a:r>
              <a:rPr lang="en-US" sz="1600" dirty="0" smtClean="0"/>
              <a:t> help me</a:t>
            </a:r>
          </a:p>
          <a:p>
            <a:r>
              <a:rPr lang="en-US" sz="1600" dirty="0" err="1" smtClean="0"/>
              <a:t>Interrogative:Don’t</a:t>
            </a:r>
            <a:r>
              <a:rPr lang="en-US" sz="1600" dirty="0" smtClean="0"/>
              <a:t> they help me?</a:t>
            </a:r>
          </a:p>
          <a:p>
            <a:r>
              <a:rPr lang="en-US" sz="1600" dirty="0" err="1" smtClean="0"/>
              <a:t>Assertative:Belal</a:t>
            </a:r>
            <a:r>
              <a:rPr lang="en-US" sz="1600" dirty="0" smtClean="0"/>
              <a:t> helps him</a:t>
            </a:r>
          </a:p>
          <a:p>
            <a:r>
              <a:rPr lang="en-US" sz="1600" dirty="0" err="1" smtClean="0"/>
              <a:t>Interrogative:Doesn’t</a:t>
            </a:r>
            <a:r>
              <a:rPr lang="en-US" sz="1600" dirty="0" smtClean="0"/>
              <a:t> </a:t>
            </a:r>
            <a:r>
              <a:rPr lang="en-US" sz="1600" dirty="0" err="1" smtClean="0"/>
              <a:t>Belal</a:t>
            </a:r>
            <a:r>
              <a:rPr lang="en-US" sz="1600" dirty="0" smtClean="0"/>
              <a:t> help him?</a:t>
            </a:r>
          </a:p>
          <a:p>
            <a:r>
              <a:rPr lang="en-US" sz="1600" dirty="0" smtClean="0"/>
              <a:t>Assertive: They don’t know him</a:t>
            </a:r>
          </a:p>
          <a:p>
            <a:r>
              <a:rPr lang="en-US" sz="1600" dirty="0" smtClean="0"/>
              <a:t>Interrogative: Do they know me?</a:t>
            </a:r>
          </a:p>
          <a:p>
            <a:r>
              <a:rPr lang="en-US" sz="1600" dirty="0" smtClean="0"/>
              <a:t>Assertive: He went to Dhaka</a:t>
            </a:r>
          </a:p>
          <a:p>
            <a:r>
              <a:rPr lang="en-US" sz="1600" dirty="0" err="1" smtClean="0"/>
              <a:t>Interrgative:Didn’t</a:t>
            </a:r>
            <a:r>
              <a:rPr lang="en-US" sz="1600" dirty="0" smtClean="0"/>
              <a:t> he go to Dhaka?</a:t>
            </a:r>
          </a:p>
          <a:p>
            <a:r>
              <a:rPr lang="en-US" sz="1600" dirty="0" err="1" smtClean="0"/>
              <a:t>Assertive:They</a:t>
            </a:r>
            <a:r>
              <a:rPr lang="en-US" sz="1600" dirty="0" smtClean="0"/>
              <a:t> didn’t know the news</a:t>
            </a:r>
          </a:p>
          <a:p>
            <a:r>
              <a:rPr lang="en-US" sz="1600" dirty="0" err="1" smtClean="0"/>
              <a:t>Interrogative:Did</a:t>
            </a:r>
            <a:r>
              <a:rPr lang="en-US" sz="1600" dirty="0" smtClean="0"/>
              <a:t> they know the news?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rgbClr val="00B0F0"/>
                </a:solidFill>
              </a:rPr>
              <a:t>Group-3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Assertive: Every body hates him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Interrogative:Who</a:t>
            </a:r>
            <a:r>
              <a:rPr lang="en-US" dirty="0" smtClean="0">
                <a:solidFill>
                  <a:srgbClr val="00B0F0"/>
                </a:solidFill>
              </a:rPr>
              <a:t> does not hate him?</a:t>
            </a:r>
            <a:endParaRPr lang="en-US" dirty="0">
              <a:solidFill>
                <a:srgbClr val="00B0F0"/>
              </a:solidFill>
            </a:endParaRPr>
          </a:p>
          <a:p>
            <a:endParaRPr lang="en-US" u="sng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6200" y="990600"/>
            <a:ext cx="510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We can see, in group-1,to change the </a:t>
            </a:r>
            <a:r>
              <a:rPr lang="en-US" sz="1600" dirty="0" smtClean="0">
                <a:solidFill>
                  <a:srgbClr val="00B050"/>
                </a:solidFill>
              </a:rPr>
              <a:t>affirmative-assertive </a:t>
            </a:r>
            <a:r>
              <a:rPr lang="en-US" sz="1600" dirty="0" smtClean="0">
                <a:solidFill>
                  <a:srgbClr val="00B050"/>
                </a:solidFill>
              </a:rPr>
              <a:t>into </a:t>
            </a:r>
            <a:r>
              <a:rPr lang="en-US" sz="1600" dirty="0" err="1" smtClean="0">
                <a:solidFill>
                  <a:srgbClr val="00B050"/>
                </a:solidFill>
              </a:rPr>
              <a:t>interrogative,”Auxiliary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</a:rPr>
              <a:t>verb+not</a:t>
            </a:r>
            <a:r>
              <a:rPr lang="en-US" sz="1600" dirty="0" smtClean="0">
                <a:solidFill>
                  <a:srgbClr val="00B050"/>
                </a:solidFill>
              </a:rPr>
              <a:t>” is placed</a:t>
            </a:r>
          </a:p>
          <a:p>
            <a:r>
              <a:rPr lang="en-US" sz="1600" dirty="0">
                <a:solidFill>
                  <a:srgbClr val="00B050"/>
                </a:solidFill>
              </a:rPr>
              <a:t>b</a:t>
            </a:r>
            <a:r>
              <a:rPr lang="en-US" sz="1600" dirty="0" smtClean="0">
                <a:solidFill>
                  <a:srgbClr val="00B050"/>
                </a:solidFill>
              </a:rPr>
              <a:t>efore </a:t>
            </a:r>
            <a:r>
              <a:rPr lang="en-US" sz="1600" dirty="0" err="1" smtClean="0">
                <a:solidFill>
                  <a:srgbClr val="00B050"/>
                </a:solidFill>
              </a:rPr>
              <a:t>subject.To</a:t>
            </a:r>
            <a:r>
              <a:rPr lang="en-US" sz="1600" dirty="0" smtClean="0">
                <a:solidFill>
                  <a:srgbClr val="00B050"/>
                </a:solidFill>
              </a:rPr>
              <a:t> change the negative-assertive into </a:t>
            </a:r>
            <a:r>
              <a:rPr lang="en-US" sz="1600" dirty="0" err="1" smtClean="0">
                <a:solidFill>
                  <a:srgbClr val="00B050"/>
                </a:solidFill>
              </a:rPr>
              <a:t>interrogative,”Auxiliary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</a:rPr>
              <a:t>verb”is</a:t>
            </a:r>
            <a:r>
              <a:rPr lang="en-US" sz="1600" dirty="0" smtClean="0">
                <a:solidFill>
                  <a:srgbClr val="00B050"/>
                </a:solidFill>
              </a:rPr>
              <a:t> placed before subject and “not” is </a:t>
            </a:r>
            <a:r>
              <a:rPr lang="en-US" sz="1600" dirty="0" err="1" smtClean="0">
                <a:solidFill>
                  <a:srgbClr val="00B050"/>
                </a:solidFill>
              </a:rPr>
              <a:t>omited</a:t>
            </a:r>
            <a:r>
              <a:rPr lang="en-US" sz="1600" dirty="0" smtClean="0">
                <a:solidFill>
                  <a:srgbClr val="00B050"/>
                </a:solidFill>
              </a:rPr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In group-2, if the sentence does not have any auxiliary verb then to change the </a:t>
            </a:r>
            <a:r>
              <a:rPr lang="en-US" sz="1600" dirty="0" smtClean="0"/>
              <a:t>affirmative-assertive into </a:t>
            </a:r>
            <a:r>
              <a:rPr lang="en-US" sz="1600" dirty="0" err="1" smtClean="0"/>
              <a:t>interrogative</a:t>
            </a:r>
            <a:r>
              <a:rPr lang="en-US" sz="1600" dirty="0" err="1" smtClean="0"/>
              <a:t>,”Don’t</a:t>
            </a:r>
            <a:r>
              <a:rPr lang="en-US" sz="1600" dirty="0" smtClean="0"/>
              <a:t>/Doesn’t/Didn’t “is </a:t>
            </a:r>
            <a:r>
              <a:rPr lang="en-US" sz="1600" dirty="0" smtClean="0"/>
              <a:t>placed before </a:t>
            </a:r>
            <a:r>
              <a:rPr lang="en-US" sz="1600" dirty="0" smtClean="0"/>
              <a:t>subject. To change the negative-</a:t>
            </a:r>
            <a:r>
              <a:rPr lang="en-US" sz="1600" dirty="0" err="1" smtClean="0"/>
              <a:t>assertive,”Do</a:t>
            </a:r>
            <a:r>
              <a:rPr lang="en-US" sz="1600" dirty="0" smtClean="0"/>
              <a:t>/Does/Did” is placed before </a:t>
            </a:r>
            <a:r>
              <a:rPr lang="en-US" sz="1600" dirty="0" smtClean="0"/>
              <a:t>subject </a:t>
            </a:r>
            <a:r>
              <a:rPr lang="en-US" sz="1600" dirty="0" smtClean="0"/>
              <a:t>and “not” is </a:t>
            </a:r>
            <a:r>
              <a:rPr lang="en-US" sz="1600" dirty="0" err="1" smtClean="0"/>
              <a:t>omited</a:t>
            </a:r>
            <a:r>
              <a:rPr lang="en-US" sz="16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5562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 group-3, instead of ‘ every body’, ‘Who 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Doesnot</a:t>
            </a:r>
            <a:r>
              <a:rPr lang="en-US" dirty="0" smtClean="0">
                <a:solidFill>
                  <a:srgbClr val="00B0F0"/>
                </a:solidFill>
              </a:rPr>
              <a:t>’ is placed.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6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067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Exclamatory to Assertive:</a:t>
            </a:r>
          </a:p>
          <a:p>
            <a:endParaRPr lang="en-US" u="sng" dirty="0" smtClean="0"/>
          </a:p>
          <a:p>
            <a:r>
              <a:rPr lang="en-US" u="sng" dirty="0" smtClean="0"/>
              <a:t>Group-1</a:t>
            </a:r>
          </a:p>
          <a:p>
            <a:r>
              <a:rPr lang="en-US" dirty="0" err="1" smtClean="0"/>
              <a:t>Exclamatory:What</a:t>
            </a:r>
            <a:r>
              <a:rPr lang="en-US" dirty="0" smtClean="0"/>
              <a:t> a beautiful bird it is!</a:t>
            </a:r>
          </a:p>
          <a:p>
            <a:r>
              <a:rPr lang="en-US" dirty="0" err="1" smtClean="0"/>
              <a:t>Assertive:It</a:t>
            </a:r>
            <a:r>
              <a:rPr lang="en-US" dirty="0" smtClean="0"/>
              <a:t> is a very beautiful bird.</a:t>
            </a:r>
          </a:p>
          <a:p>
            <a:r>
              <a:rPr lang="en-US" dirty="0" err="1" smtClean="0"/>
              <a:t>Exclamatory:How</a:t>
            </a:r>
            <a:r>
              <a:rPr lang="en-US" dirty="0" smtClean="0"/>
              <a:t> beautiful the bird is!</a:t>
            </a:r>
          </a:p>
          <a:p>
            <a:r>
              <a:rPr lang="en-US" dirty="0" err="1" smtClean="0"/>
              <a:t>Assertive:The</a:t>
            </a:r>
            <a:r>
              <a:rPr lang="en-US" dirty="0" smtClean="0"/>
              <a:t> bird is very beautiful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u="sng" dirty="0" smtClean="0">
                <a:solidFill>
                  <a:srgbClr val="00B050"/>
                </a:solidFill>
              </a:rPr>
              <a:t>Group-2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Exclamatory: Alas! I am undone.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Assertive: It is a matter of sorrow that I am undone.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Exclamatory:Hurrah</a:t>
            </a:r>
            <a:r>
              <a:rPr lang="en-US" dirty="0" smtClean="0">
                <a:solidFill>
                  <a:srgbClr val="00B050"/>
                </a:solidFill>
              </a:rPr>
              <a:t>! We have won the game.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Assertive:It</a:t>
            </a:r>
            <a:r>
              <a:rPr lang="en-US" dirty="0" smtClean="0">
                <a:solidFill>
                  <a:srgbClr val="00B050"/>
                </a:solidFill>
              </a:rPr>
              <a:t> is a matter of joy that we have won the game.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Exclamatory:Fie</a:t>
            </a:r>
            <a:r>
              <a:rPr lang="en-US" dirty="0" smtClean="0">
                <a:solidFill>
                  <a:srgbClr val="00B050"/>
                </a:solidFill>
              </a:rPr>
              <a:t> fie! He has stolen the book.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Assertive:It</a:t>
            </a:r>
            <a:r>
              <a:rPr lang="en-US" dirty="0" smtClean="0">
                <a:solidFill>
                  <a:srgbClr val="00B050"/>
                </a:solidFill>
              </a:rPr>
              <a:t> is a matter of shame that he has stolen the book.</a:t>
            </a:r>
          </a:p>
          <a:p>
            <a:endParaRPr lang="en-US" dirty="0" smtClean="0"/>
          </a:p>
          <a:p>
            <a:r>
              <a:rPr lang="en-US" dirty="0" smtClean="0"/>
              <a:t>We can </a:t>
            </a:r>
            <a:r>
              <a:rPr lang="en-US" dirty="0" err="1" smtClean="0"/>
              <a:t>see,in</a:t>
            </a:r>
            <a:r>
              <a:rPr lang="en-US" dirty="0" smtClean="0"/>
              <a:t> group-1,the places of ‘</a:t>
            </a:r>
            <a:r>
              <a:rPr lang="en-US" dirty="0" err="1" smtClean="0"/>
              <a:t>subject+verb</a:t>
            </a:r>
            <a:r>
              <a:rPr lang="en-US" dirty="0" smtClean="0"/>
              <a:t>’ and ‘object’ are </a:t>
            </a:r>
            <a:r>
              <a:rPr lang="en-US" dirty="0" err="1" smtClean="0"/>
              <a:t>altered.Instead</a:t>
            </a:r>
            <a:r>
              <a:rPr lang="en-US" dirty="0" smtClean="0"/>
              <a:t> of ‘what’ and ‘how,’ ‘ very’ is placed.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In group-2,instead of ‘ joyous’, ‘sorrowful’ and ‘shameful’ word ‘It is a matter of joy that’, ‘ </a:t>
            </a:r>
            <a:r>
              <a:rPr lang="en-US" dirty="0">
                <a:solidFill>
                  <a:srgbClr val="00B050"/>
                </a:solidFill>
              </a:rPr>
              <a:t>It is a matter of </a:t>
            </a:r>
            <a:r>
              <a:rPr lang="en-US" dirty="0" smtClean="0">
                <a:solidFill>
                  <a:srgbClr val="00B050"/>
                </a:solidFill>
              </a:rPr>
              <a:t>sorrow that’, and ‘ </a:t>
            </a:r>
            <a:r>
              <a:rPr lang="en-US" dirty="0">
                <a:solidFill>
                  <a:srgbClr val="00B050"/>
                </a:solidFill>
              </a:rPr>
              <a:t>It is a matter of </a:t>
            </a:r>
            <a:r>
              <a:rPr lang="en-US" dirty="0" smtClean="0">
                <a:solidFill>
                  <a:srgbClr val="00B050"/>
                </a:solidFill>
              </a:rPr>
              <a:t>shame that’ are placed respectively.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7225" y="167640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Evaluation</a:t>
            </a:r>
          </a:p>
          <a:p>
            <a:endParaRPr lang="en-US" dirty="0" smtClean="0"/>
          </a:p>
          <a:p>
            <a:r>
              <a:rPr lang="en-US" dirty="0" smtClean="0"/>
              <a:t>Now, transform the following sentences as directed:</a:t>
            </a:r>
          </a:p>
          <a:p>
            <a:r>
              <a:rPr lang="en-US" dirty="0" smtClean="0"/>
              <a:t>1.We are proud of our freedom fighters(Interrogative)</a:t>
            </a:r>
          </a:p>
          <a:p>
            <a:r>
              <a:rPr lang="en-US" dirty="0" smtClean="0"/>
              <a:t>2.Their contribution will never be forgotten(Affirmative)</a:t>
            </a:r>
          </a:p>
          <a:p>
            <a:r>
              <a:rPr lang="en-US" dirty="0" smtClean="0"/>
              <a:t>3.Bayezid </a:t>
            </a:r>
            <a:r>
              <a:rPr lang="en-US" dirty="0" err="1" smtClean="0"/>
              <a:t>Bostami</a:t>
            </a:r>
            <a:r>
              <a:rPr lang="en-US" dirty="0" smtClean="0"/>
              <a:t> showed a great love and  respect to his mother(Exclamatory)</a:t>
            </a:r>
          </a:p>
          <a:p>
            <a:r>
              <a:rPr lang="en-US" dirty="0" smtClean="0"/>
              <a:t>4.What an unworthy crime the dowry system is!(Assertive)</a:t>
            </a:r>
          </a:p>
          <a:p>
            <a:r>
              <a:rPr lang="en-US" dirty="0" smtClean="0"/>
              <a:t>5.Everybody must be conscious of health(Negative)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7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1371600"/>
            <a:ext cx="7315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Answer</a:t>
            </a:r>
          </a:p>
          <a:p>
            <a:r>
              <a:rPr lang="en-US" dirty="0"/>
              <a:t>1.Aren’t we proud of our freedom fighters?</a:t>
            </a:r>
          </a:p>
          <a:p>
            <a:r>
              <a:rPr lang="en-US" dirty="0"/>
              <a:t>2.Their contribution will always be remembered.</a:t>
            </a:r>
          </a:p>
          <a:p>
            <a:r>
              <a:rPr lang="en-US" dirty="0"/>
              <a:t>3.What a great love and respect to his mother </a:t>
            </a:r>
            <a:r>
              <a:rPr lang="en-US" dirty="0" err="1"/>
              <a:t>Bayezid</a:t>
            </a:r>
            <a:r>
              <a:rPr lang="en-US" dirty="0"/>
              <a:t> </a:t>
            </a:r>
            <a:r>
              <a:rPr lang="en-US" dirty="0" err="1"/>
              <a:t>Bostami</a:t>
            </a:r>
            <a:r>
              <a:rPr lang="en-US" dirty="0"/>
              <a:t> showed!</a:t>
            </a:r>
          </a:p>
          <a:p>
            <a:r>
              <a:rPr lang="en-US" dirty="0"/>
              <a:t>4.The dowry system is a very unworthy crime.</a:t>
            </a:r>
          </a:p>
          <a:p>
            <a:r>
              <a:rPr lang="en-US" dirty="0"/>
              <a:t>5.Nobody can but be conscious of health.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7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846</Words>
  <Application>Microsoft Office PowerPoint</Application>
  <PresentationFormat>On-screen Show (4:3)</PresentationFormat>
  <Paragraphs>123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63</cp:revision>
  <dcterms:created xsi:type="dcterms:W3CDTF">2021-04-10T11:17:31Z</dcterms:created>
  <dcterms:modified xsi:type="dcterms:W3CDTF">2021-04-15T09:20:05Z</dcterms:modified>
</cp:coreProperties>
</file>