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301" r:id="rId2"/>
    <p:sldId id="302" r:id="rId3"/>
    <p:sldId id="393" r:id="rId4"/>
    <p:sldId id="295" r:id="rId5"/>
    <p:sldId id="272" r:id="rId6"/>
    <p:sldId id="389" r:id="rId7"/>
    <p:sldId id="427" r:id="rId8"/>
    <p:sldId id="327" r:id="rId9"/>
    <p:sldId id="431" r:id="rId10"/>
    <p:sldId id="430" r:id="rId11"/>
    <p:sldId id="390" r:id="rId12"/>
    <p:sldId id="416" r:id="rId13"/>
    <p:sldId id="432" r:id="rId14"/>
    <p:sldId id="433" r:id="rId15"/>
    <p:sldId id="434" r:id="rId16"/>
    <p:sldId id="435" r:id="rId17"/>
    <p:sldId id="374" r:id="rId18"/>
    <p:sldId id="436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8108B-1599-4A85-B6E1-A4C884D2A892}" type="presOf" srcId="{63C483A7-19B9-4E4B-ACF3-D3D636F1A9DE}" destId="{F5F471D1-D914-41A3-A25D-AF3575C0011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C5780BB6-DC01-47FD-B7D9-F1B706AF2096}" type="presOf" srcId="{72C63C76-153C-48B7-B57B-C97D3792EDCD}" destId="{8E481DE8-C915-4E6E-9E2C-CBCE4F434B5A}" srcOrd="0" destOrd="0" presId="urn:microsoft.com/office/officeart/2008/layout/CircularPictureCallout"/>
    <dgm:cxn modelId="{F8528E92-EB01-43F4-9EC8-1B889E297CC0}" type="presOf" srcId="{B66585AF-9E68-4668-9DED-FFECEF032BE5}" destId="{FEC0D7AC-7224-421A-AA75-F5A9B40DEFD1}" srcOrd="0" destOrd="0" presId="urn:microsoft.com/office/officeart/2008/layout/CircularPictureCallout"/>
    <dgm:cxn modelId="{46882F71-F447-459C-99DD-D2BAC143DEB7}" type="presParOf" srcId="{8E481DE8-C915-4E6E-9E2C-CBCE4F434B5A}" destId="{51DEBB0B-4383-4192-8D96-BF69710564C9}" srcOrd="0" destOrd="0" presId="urn:microsoft.com/office/officeart/2008/layout/CircularPictureCallout"/>
    <dgm:cxn modelId="{B68AAD22-8CC3-416E-A98C-C112E765613D}" type="presParOf" srcId="{51DEBB0B-4383-4192-8D96-BF69710564C9}" destId="{1402F882-3DDD-4EB3-AC91-A4AFC6117EEB}" srcOrd="0" destOrd="0" presId="urn:microsoft.com/office/officeart/2008/layout/CircularPictureCallout"/>
    <dgm:cxn modelId="{BED0ADA7-5194-4990-938A-B9C61FB4C8EB}" type="presParOf" srcId="{1402F882-3DDD-4EB3-AC91-A4AFC6117EEB}" destId="{FEC0D7AC-7224-421A-AA75-F5A9B40DEFD1}" srcOrd="0" destOrd="0" presId="urn:microsoft.com/office/officeart/2008/layout/CircularPictureCallout"/>
    <dgm:cxn modelId="{6EE740E9-4EB8-4FB2-88C6-CB7978DC9F50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2585E-525B-4CB7-8011-5C49C2A2AD8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BE48E4-6B22-4B29-B2DB-8203876892C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ধারকের সমবায় 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29A2DD9-77EF-49DF-BCD0-6AB5E6078129}" type="parTrans" cxnId="{A52016BF-A18F-4CF5-8FDE-CA88D12EFAA9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CDADB0B6-711B-477D-A85D-72FDCA888D9A}" type="sibTrans" cxnId="{A52016BF-A18F-4CF5-8FDE-CA88D12EFAA9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39A8B52-F477-471E-8ADD-7373FC36497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শ্রেণি সমবায়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642A347-5026-483A-BDAA-B6A376FB00F1}" type="parTrans" cxnId="{E7F4E6AE-2B50-41AF-9B33-B4D451DE3F56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D1B1BE3C-0540-4E79-8C10-78A243D07FF5}" type="sibTrans" cxnId="{E7F4E6AE-2B50-41AF-9B33-B4D451DE3F56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FADC90F-A830-406A-8DB9-29C9F8E6C87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মিশ্র সমবায়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D89D2EA-BC32-4117-8AA7-7B46F2BDD44F}" type="parTrans" cxnId="{88C534C3-AAF8-4FAD-AF6C-C60C76AD9767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6F104E08-E7EA-4B5D-A25A-F61A37B3F996}" type="sibTrans" cxnId="{88C534C3-AAF8-4FAD-AF6C-C60C76AD9767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FD5FB12B-C02F-41A9-8DB8-DD095ADF0404}">
      <dgm:prSet/>
      <dgm:spPr/>
      <dgm:t>
        <a:bodyPr/>
        <a:lstStyle/>
        <a:p>
          <a:endParaRPr lang="en-US"/>
        </a:p>
      </dgm:t>
    </dgm:pt>
    <dgm:pt modelId="{720FA5A5-0C42-45EA-8DE2-829A0EBA0C24}" type="parTrans" cxnId="{B796D71F-F191-450B-B55D-EB67AB4288B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9C58114-667E-47F8-B0A7-1EC589B8C22E}" type="sibTrans" cxnId="{B796D71F-F191-450B-B55D-EB67AB4288B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67B261D-B97B-4531-A54D-3B596A0A607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সমান্তরাল সমবায়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FF963D1-EF9A-47BA-B8C7-2893B883B216}" type="parTrans" cxnId="{656A512D-66D8-4F03-8009-18B243E8F81D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E53FD72-456D-4816-A4D7-5A2135ECB703}" type="sibTrans" cxnId="{656A512D-66D8-4F03-8009-18B243E8F81D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E7DD7193-0E66-4568-92C2-6F490A4EEE67}" type="pres">
      <dgm:prSet presAssocID="{5462585E-525B-4CB7-8011-5C49C2A2AD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0B3AA6-3CBB-4E28-959E-5FA76897FBCB}" type="pres">
      <dgm:prSet presAssocID="{E0BE48E4-6B22-4B29-B2DB-8203876892C8}" presName="singleCycle" presStyleCnt="0"/>
      <dgm:spPr/>
    </dgm:pt>
    <dgm:pt modelId="{AD581B78-C6BE-4A8D-886C-58D568656619}" type="pres">
      <dgm:prSet presAssocID="{E0BE48E4-6B22-4B29-B2DB-8203876892C8}" presName="singleCenter" presStyleLbl="node1" presStyleIdx="0" presStyleCnt="4" custScaleX="209564" custScaleY="64072" custLinFactNeighborX="754" custLinFactNeighborY="-5356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7C36460-4753-4B81-AE73-A61FB9FB5B93}" type="pres">
      <dgm:prSet presAssocID="{0642A347-5026-483A-BDAA-B6A376FB00F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DE2A371-FA86-4008-9EF6-533A28AFE701}" type="pres">
      <dgm:prSet presAssocID="{539A8B52-F477-471E-8ADD-7373FC36497B}" presName="text0" presStyleLbl="node1" presStyleIdx="1" presStyleCnt="4" custScaleX="284445" custScaleY="82495" custRadScaleRad="181134" custRadScaleInc="-161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B5557-5959-43ED-9C51-4C139F4CCD0C}" type="pres">
      <dgm:prSet presAssocID="{3FF963D1-EF9A-47BA-B8C7-2893B883B21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B8D1596A-C234-4A83-B37C-0F38BC1BE201}" type="pres">
      <dgm:prSet presAssocID="{567B261D-B97B-4531-A54D-3B596A0A6078}" presName="text0" presStyleLbl="node1" presStyleIdx="2" presStyleCnt="4" custScaleX="347031" custScaleY="91401" custRadScaleRad="19329" custRadScaleInc="101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95FB4-AB6A-45B9-892E-C028C9851499}" type="pres">
      <dgm:prSet presAssocID="{8D89D2EA-BC32-4117-8AA7-7B46F2BDD44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5150A418-876F-492B-8733-F834228ED660}" type="pres">
      <dgm:prSet presAssocID="{4FADC90F-A830-406A-8DB9-29C9F8E6C871}" presName="text0" presStyleLbl="node1" presStyleIdx="3" presStyleCnt="4" custScaleX="264209" custScaleY="93872" custRadScaleRad="196286" custRadScaleInc="-240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7675B-2760-4EA7-8536-96A943D72CEF}" type="presOf" srcId="{0642A347-5026-483A-BDAA-B6A376FB00F1}" destId="{17C36460-4753-4B81-AE73-A61FB9FB5B93}" srcOrd="0" destOrd="0" presId="urn:microsoft.com/office/officeart/2008/layout/RadialCluster"/>
    <dgm:cxn modelId="{53E000E9-8497-4D11-AF00-95F98FC6033F}" type="presOf" srcId="{3FF963D1-EF9A-47BA-B8C7-2893B883B216}" destId="{BF6B5557-5959-43ED-9C51-4C139F4CCD0C}" srcOrd="0" destOrd="0" presId="urn:microsoft.com/office/officeart/2008/layout/RadialCluster"/>
    <dgm:cxn modelId="{B796D71F-F191-450B-B55D-EB67AB4288B1}" srcId="{5462585E-525B-4CB7-8011-5C49C2A2AD80}" destId="{FD5FB12B-C02F-41A9-8DB8-DD095ADF0404}" srcOrd="1" destOrd="0" parTransId="{720FA5A5-0C42-45EA-8DE2-829A0EBA0C24}" sibTransId="{09C58114-667E-47F8-B0A7-1EC589B8C22E}"/>
    <dgm:cxn modelId="{A52016BF-A18F-4CF5-8FDE-CA88D12EFAA9}" srcId="{5462585E-525B-4CB7-8011-5C49C2A2AD80}" destId="{E0BE48E4-6B22-4B29-B2DB-8203876892C8}" srcOrd="0" destOrd="0" parTransId="{229A2DD9-77EF-49DF-BCD0-6AB5E6078129}" sibTransId="{CDADB0B6-711B-477D-A85D-72FDCA888D9A}"/>
    <dgm:cxn modelId="{88C534C3-AAF8-4FAD-AF6C-C60C76AD9767}" srcId="{E0BE48E4-6B22-4B29-B2DB-8203876892C8}" destId="{4FADC90F-A830-406A-8DB9-29C9F8E6C871}" srcOrd="2" destOrd="0" parTransId="{8D89D2EA-BC32-4117-8AA7-7B46F2BDD44F}" sibTransId="{6F104E08-E7EA-4B5D-A25A-F61A37B3F996}"/>
    <dgm:cxn modelId="{395BDB4F-EC81-460D-9588-0A38F5F42F32}" type="presOf" srcId="{567B261D-B97B-4531-A54D-3B596A0A6078}" destId="{B8D1596A-C234-4A83-B37C-0F38BC1BE201}" srcOrd="0" destOrd="0" presId="urn:microsoft.com/office/officeart/2008/layout/RadialCluster"/>
    <dgm:cxn modelId="{A42C4B59-2E96-4DC8-B08D-63443B7823CB}" type="presOf" srcId="{8D89D2EA-BC32-4117-8AA7-7B46F2BDD44F}" destId="{C3F95FB4-AB6A-45B9-892E-C028C9851499}" srcOrd="0" destOrd="0" presId="urn:microsoft.com/office/officeart/2008/layout/RadialCluster"/>
    <dgm:cxn modelId="{3E56F5E9-C233-4B72-AA0D-1C4FBF52606C}" type="presOf" srcId="{539A8B52-F477-471E-8ADD-7373FC36497B}" destId="{FDE2A371-FA86-4008-9EF6-533A28AFE701}" srcOrd="0" destOrd="0" presId="urn:microsoft.com/office/officeart/2008/layout/RadialCluster"/>
    <dgm:cxn modelId="{6A99EB8E-FC4B-4704-9990-192204D5327D}" type="presOf" srcId="{4FADC90F-A830-406A-8DB9-29C9F8E6C871}" destId="{5150A418-876F-492B-8733-F834228ED660}" srcOrd="0" destOrd="0" presId="urn:microsoft.com/office/officeart/2008/layout/RadialCluster"/>
    <dgm:cxn modelId="{3C03A15C-0A56-4F20-9E55-4E47A2A76FDD}" type="presOf" srcId="{5462585E-525B-4CB7-8011-5C49C2A2AD80}" destId="{E7DD7193-0E66-4568-92C2-6F490A4EEE67}" srcOrd="0" destOrd="0" presId="urn:microsoft.com/office/officeart/2008/layout/RadialCluster"/>
    <dgm:cxn modelId="{E7F4E6AE-2B50-41AF-9B33-B4D451DE3F56}" srcId="{E0BE48E4-6B22-4B29-B2DB-8203876892C8}" destId="{539A8B52-F477-471E-8ADD-7373FC36497B}" srcOrd="0" destOrd="0" parTransId="{0642A347-5026-483A-BDAA-B6A376FB00F1}" sibTransId="{D1B1BE3C-0540-4E79-8C10-78A243D07FF5}"/>
    <dgm:cxn modelId="{656A512D-66D8-4F03-8009-18B243E8F81D}" srcId="{E0BE48E4-6B22-4B29-B2DB-8203876892C8}" destId="{567B261D-B97B-4531-A54D-3B596A0A6078}" srcOrd="1" destOrd="0" parTransId="{3FF963D1-EF9A-47BA-B8C7-2893B883B216}" sibTransId="{4E53FD72-456D-4816-A4D7-5A2135ECB703}"/>
    <dgm:cxn modelId="{9DC383F4-A6EF-4CBD-ADBE-BF2294069ADF}" type="presOf" srcId="{E0BE48E4-6B22-4B29-B2DB-8203876892C8}" destId="{AD581B78-C6BE-4A8D-886C-58D568656619}" srcOrd="0" destOrd="0" presId="urn:microsoft.com/office/officeart/2008/layout/RadialCluster"/>
    <dgm:cxn modelId="{891074A9-FBEE-4460-A6A8-49EEB803C6E9}" type="presParOf" srcId="{E7DD7193-0E66-4568-92C2-6F490A4EEE67}" destId="{C70B3AA6-3CBB-4E28-959E-5FA76897FBCB}" srcOrd="0" destOrd="0" presId="urn:microsoft.com/office/officeart/2008/layout/RadialCluster"/>
    <dgm:cxn modelId="{AE6953BF-E3EB-4F25-977B-AD936A0B30D8}" type="presParOf" srcId="{C70B3AA6-3CBB-4E28-959E-5FA76897FBCB}" destId="{AD581B78-C6BE-4A8D-886C-58D568656619}" srcOrd="0" destOrd="0" presId="urn:microsoft.com/office/officeart/2008/layout/RadialCluster"/>
    <dgm:cxn modelId="{A6A29B7C-FDF3-4FA9-8588-A081E625126E}" type="presParOf" srcId="{C70B3AA6-3CBB-4E28-959E-5FA76897FBCB}" destId="{17C36460-4753-4B81-AE73-A61FB9FB5B93}" srcOrd="1" destOrd="0" presId="urn:microsoft.com/office/officeart/2008/layout/RadialCluster"/>
    <dgm:cxn modelId="{07875462-0C1F-43A6-8783-474D8E07F2E0}" type="presParOf" srcId="{C70B3AA6-3CBB-4E28-959E-5FA76897FBCB}" destId="{FDE2A371-FA86-4008-9EF6-533A28AFE701}" srcOrd="2" destOrd="0" presId="urn:microsoft.com/office/officeart/2008/layout/RadialCluster"/>
    <dgm:cxn modelId="{F592084A-843C-4B9F-BD1D-B997C550852A}" type="presParOf" srcId="{C70B3AA6-3CBB-4E28-959E-5FA76897FBCB}" destId="{BF6B5557-5959-43ED-9C51-4C139F4CCD0C}" srcOrd="3" destOrd="0" presId="urn:microsoft.com/office/officeart/2008/layout/RadialCluster"/>
    <dgm:cxn modelId="{B1896091-1CBF-4DCF-A451-D1606F6FF607}" type="presParOf" srcId="{C70B3AA6-3CBB-4E28-959E-5FA76897FBCB}" destId="{B8D1596A-C234-4A83-B37C-0F38BC1BE201}" srcOrd="4" destOrd="0" presId="urn:microsoft.com/office/officeart/2008/layout/RadialCluster"/>
    <dgm:cxn modelId="{4E7214C8-9CD8-4DCA-B6BB-5FDC9E64EB5E}" type="presParOf" srcId="{C70B3AA6-3CBB-4E28-959E-5FA76897FBCB}" destId="{C3F95FB4-AB6A-45B9-892E-C028C9851499}" srcOrd="5" destOrd="0" presId="urn:microsoft.com/office/officeart/2008/layout/RadialCluster"/>
    <dgm:cxn modelId="{D18DCD68-95F0-4F4B-AF93-A3B4CA55E805}" type="presParOf" srcId="{C70B3AA6-3CBB-4E28-959E-5FA76897FBCB}" destId="{5150A418-876F-492B-8733-F834228ED66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81B78-C6BE-4A8D-886C-58D568656619}">
      <dsp:nvSpPr>
        <dsp:cNvPr id="0" name=""/>
        <dsp:cNvSpPr/>
      </dsp:nvSpPr>
      <dsp:spPr>
        <a:xfrm>
          <a:off x="3090876" y="73452"/>
          <a:ext cx="2355204" cy="720079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ধারকের সমবায় 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126027" y="108603"/>
        <a:ext cx="2284902" cy="649777"/>
      </dsp:txXfrm>
    </dsp:sp>
    <dsp:sp modelId="{17C36460-4753-4B81-AE73-A61FB9FB5B93}">
      <dsp:nvSpPr>
        <dsp:cNvPr id="0" name=""/>
        <dsp:cNvSpPr/>
      </dsp:nvSpPr>
      <dsp:spPr>
        <a:xfrm rot="8675154">
          <a:off x="1325885" y="1571362"/>
          <a:ext cx="2684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457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2A371-FA86-4008-9EF6-533A28AFE701}">
      <dsp:nvSpPr>
        <dsp:cNvPr id="0" name=""/>
        <dsp:cNvSpPr/>
      </dsp:nvSpPr>
      <dsp:spPr>
        <a:xfrm>
          <a:off x="66501" y="2349194"/>
          <a:ext cx="2141830" cy="62117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শ্রেণি সমবায়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96824" y="2379517"/>
        <a:ext cx="2081184" cy="560529"/>
      </dsp:txXfrm>
    </dsp:sp>
    <dsp:sp modelId="{BF6B5557-5959-43ED-9C51-4C139F4CCD0C}">
      <dsp:nvSpPr>
        <dsp:cNvPr id="0" name=""/>
        <dsp:cNvSpPr/>
      </dsp:nvSpPr>
      <dsp:spPr>
        <a:xfrm rot="5446720">
          <a:off x="3513728" y="1533266"/>
          <a:ext cx="14796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960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1596A-C234-4A83-B37C-0F38BC1BE201}">
      <dsp:nvSpPr>
        <dsp:cNvPr id="0" name=""/>
        <dsp:cNvSpPr/>
      </dsp:nvSpPr>
      <dsp:spPr>
        <a:xfrm>
          <a:off x="2932254" y="2273000"/>
          <a:ext cx="2613094" cy="68823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সমান্তরাল সমবায় 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965851" y="2306597"/>
        <a:ext cx="2545900" cy="621042"/>
      </dsp:txXfrm>
    </dsp:sp>
    <dsp:sp modelId="{C3F95FB4-AB6A-45B9-892E-C028C9851499}">
      <dsp:nvSpPr>
        <dsp:cNvPr id="0" name=""/>
        <dsp:cNvSpPr/>
      </dsp:nvSpPr>
      <dsp:spPr>
        <a:xfrm rot="1994456">
          <a:off x="4597006" y="1533271"/>
          <a:ext cx="26989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89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0A418-876F-492B-8733-F834228ED660}">
      <dsp:nvSpPr>
        <dsp:cNvPr id="0" name=""/>
        <dsp:cNvSpPr/>
      </dsp:nvSpPr>
      <dsp:spPr>
        <a:xfrm>
          <a:off x="6619699" y="2273012"/>
          <a:ext cx="1989456" cy="70684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মিশ্র সমবায়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654204" y="2307517"/>
        <a:ext cx="1920446" cy="637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1F-4B22-44AA-BC9D-1C59C8730EA5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D502-7CB0-479E-A9D4-95F034B6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.png"/><Relationship Id="rId1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4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41.png"/><Relationship Id="rId12" Type="http://schemas.openxmlformats.org/officeDocument/2006/relationships/image" Target="../media/image440.png"/><Relationship Id="rId17" Type="http://schemas.openxmlformats.org/officeDocument/2006/relationships/image" Target="../media/image49.png"/><Relationship Id="rId2" Type="http://schemas.openxmlformats.org/officeDocument/2006/relationships/image" Target="../media/image4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27.png"/><Relationship Id="rId5" Type="http://schemas.openxmlformats.org/officeDocument/2006/relationships/image" Target="../media/image43.png"/><Relationship Id="rId15" Type="http://schemas.openxmlformats.org/officeDocument/2006/relationships/image" Target="../media/image47.png"/><Relationship Id="rId10" Type="http://schemas.openxmlformats.org/officeDocument/2006/relationships/image" Target="../media/image26.png"/><Relationship Id="rId19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25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3.png"/><Relationship Id="rId3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27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image" Target="../media/image26.png"/><Relationship Id="rId4" Type="http://schemas.openxmlformats.org/officeDocument/2006/relationships/image" Target="../media/image42.png"/><Relationship Id="rId9" Type="http://schemas.openxmlformats.org/officeDocument/2006/relationships/image" Target="../media/image25.pn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3" Type="http://schemas.openxmlformats.org/officeDocument/2006/relationships/image" Target="../media/image60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27.png"/><Relationship Id="rId15" Type="http://schemas.openxmlformats.org/officeDocument/2006/relationships/image" Target="../media/image64.png"/><Relationship Id="rId10" Type="http://schemas.openxmlformats.org/officeDocument/2006/relationships/image" Target="../media/image26.png"/><Relationship Id="rId1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"/>
            <a:ext cx="9144000" cy="682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914400" cy="83694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5073" y="2838637"/>
            <a:ext cx="4350327" cy="609600"/>
            <a:chOff x="1472048" y="2362200"/>
            <a:chExt cx="4350327" cy="609600"/>
          </a:xfrm>
        </p:grpSpPr>
        <p:grpSp>
          <p:nvGrpSpPr>
            <p:cNvPr id="10" name="Group 9"/>
            <p:cNvGrpSpPr/>
            <p:nvPr/>
          </p:nvGrpSpPr>
          <p:grpSpPr>
            <a:xfrm>
              <a:off x="1472048" y="2362200"/>
              <a:ext cx="1447800" cy="609600"/>
              <a:chOff x="1650603" y="3962400"/>
              <a:chExt cx="1447800" cy="6096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2558076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912988" y="2362200"/>
              <a:ext cx="1447800" cy="609600"/>
              <a:chOff x="1650603" y="3962400"/>
              <a:chExt cx="1447800" cy="6096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2558076" y="4246418"/>
                <a:ext cx="540327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369197" y="2362200"/>
              <a:ext cx="1453178" cy="609600"/>
              <a:chOff x="1650603" y="3962400"/>
              <a:chExt cx="1453178" cy="6096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2563454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4550442" y="3122655"/>
            <a:ext cx="4358031" cy="2162202"/>
            <a:chOff x="1968118" y="2646218"/>
            <a:chExt cx="4358031" cy="2162202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6326149" y="2646218"/>
              <a:ext cx="0" cy="216220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81200" y="2646218"/>
              <a:ext cx="0" cy="216220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645075" y="4800600"/>
              <a:ext cx="1681074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968118" y="4800600"/>
              <a:ext cx="1003682" cy="782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200400" y="4783545"/>
              <a:ext cx="1129213" cy="1705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088557" y="2926505"/>
                <a:ext cx="467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57" y="2926505"/>
                <a:ext cx="46711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9836" r="-2236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28862" y="2926505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862" y="2926505"/>
                <a:ext cx="47243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9836" r="-2179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978836" y="2926505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836" y="2926505"/>
                <a:ext cx="47243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9836" r="-2207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4565073" y="3448237"/>
            <a:ext cx="1440940" cy="369332"/>
            <a:chOff x="1981200" y="3124200"/>
            <a:chExt cx="1440940" cy="369332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1981200" y="3200400"/>
              <a:ext cx="1440940" cy="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591593" y="3124200"/>
                  <a:ext cx="4564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593" y="3124200"/>
                  <a:ext cx="45640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000" r="-22667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6019733" y="3448237"/>
            <a:ext cx="1440940" cy="369332"/>
            <a:chOff x="1981200" y="3124200"/>
            <a:chExt cx="1440940" cy="369332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981200" y="3200400"/>
              <a:ext cx="144094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2591593" y="3124200"/>
                  <a:ext cx="461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593" y="3124200"/>
                  <a:ext cx="46172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000" r="-22368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7467533" y="3459905"/>
            <a:ext cx="1440940" cy="369332"/>
            <a:chOff x="1981200" y="3124200"/>
            <a:chExt cx="1440940" cy="369332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1981200" y="3200400"/>
              <a:ext cx="1440940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2591593" y="3124200"/>
                  <a:ext cx="461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593" y="3124200"/>
                  <a:ext cx="46172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000" r="-22667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Oval 45"/>
          <p:cNvSpPr/>
          <p:nvPr/>
        </p:nvSpPr>
        <p:spPr>
          <a:xfrm>
            <a:off x="5943533" y="3067237"/>
            <a:ext cx="14554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391333" y="3067237"/>
            <a:ext cx="14554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252833" y="3849355"/>
            <a:ext cx="388440" cy="513282"/>
            <a:chOff x="1364160" y="3372918"/>
            <a:chExt cx="388440" cy="513282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1683840" y="3472934"/>
              <a:ext cx="0" cy="168533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1364160" y="3372918"/>
                  <a:ext cx="388440" cy="5132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𝐼</m:t>
                      </m:r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160" y="3372918"/>
                  <a:ext cx="388440" cy="51328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6563" b="-1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4565072" y="4374305"/>
            <a:ext cx="4350327" cy="453137"/>
            <a:chOff x="374499" y="3124200"/>
            <a:chExt cx="4267200" cy="453137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374499" y="3200400"/>
              <a:ext cx="4267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2168355" y="3124200"/>
                  <a:ext cx="434415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𝑉</m:t>
                      </m:r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355" y="3124200"/>
                  <a:ext cx="434415" cy="45313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740" r="-23288"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6774872" y="4930914"/>
            <a:ext cx="720069" cy="707886"/>
            <a:chOff x="4190999" y="4454477"/>
            <a:chExt cx="720069" cy="707886"/>
          </a:xfrm>
        </p:grpSpPr>
        <p:sp>
          <p:nvSpPr>
            <p:cNvPr id="55" name="Rectangle 54"/>
            <p:cNvSpPr/>
            <p:nvPr/>
          </p:nvSpPr>
          <p:spPr>
            <a:xfrm>
              <a:off x="4190999" y="4454477"/>
              <a:ext cx="7200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( ) 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4314736" y="4659868"/>
                  <a:ext cx="4096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𝐾</m:t>
                      </m:r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4736" y="4659868"/>
                  <a:ext cx="40966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0000" r="-2537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5447374" y="4972237"/>
            <a:ext cx="464060" cy="575491"/>
            <a:chOff x="2863501" y="4495800"/>
            <a:chExt cx="464060" cy="575491"/>
          </a:xfrm>
        </p:grpSpPr>
        <p:grpSp>
          <p:nvGrpSpPr>
            <p:cNvPr id="58" name="Group 57"/>
            <p:cNvGrpSpPr/>
            <p:nvPr/>
          </p:nvGrpSpPr>
          <p:grpSpPr>
            <a:xfrm>
              <a:off x="2971800" y="4495800"/>
              <a:ext cx="228600" cy="575491"/>
              <a:chOff x="2971800" y="4495800"/>
              <a:chExt cx="228600" cy="575491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2971800" y="4495800"/>
                <a:ext cx="0" cy="57549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3200400" y="4662912"/>
                <a:ext cx="0" cy="29008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2863501" y="4648200"/>
                  <a:ext cx="46406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501" y="4648200"/>
                  <a:ext cx="46406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1052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7613073" y="2747816"/>
            <a:ext cx="1143000" cy="334066"/>
            <a:chOff x="5029200" y="2271379"/>
            <a:chExt cx="1143000" cy="334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5029200" y="2286000"/>
                  <a:ext cx="48968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286000"/>
                  <a:ext cx="489686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3922" r="-12346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5757856" y="2271379"/>
                  <a:ext cx="414344" cy="3340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856" y="2271379"/>
                  <a:ext cx="414344" cy="33406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4412" r="-1323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6165273" y="2780070"/>
            <a:ext cx="1143000" cy="334066"/>
            <a:chOff x="3581400" y="2303633"/>
            <a:chExt cx="1143000" cy="334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3581400" y="2315875"/>
                  <a:ext cx="48968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2315875"/>
                  <a:ext cx="489686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3922" r="-12500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4310056" y="2303633"/>
                  <a:ext cx="414344" cy="3340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0056" y="2303633"/>
                  <a:ext cx="414344" cy="33406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941" r="-1470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4717473" y="2730826"/>
            <a:ext cx="1143000" cy="351056"/>
            <a:chOff x="2133600" y="2254389"/>
            <a:chExt cx="1143000" cy="351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2133600" y="2297668"/>
                  <a:ext cx="48968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2297668"/>
                  <a:ext cx="489686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3922" r="-12346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2862256" y="2254389"/>
                  <a:ext cx="414344" cy="3340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00" name="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2256" y="2254389"/>
                  <a:ext cx="414344" cy="33406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412" r="-1323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2400" y="181018"/>
                <a:ext cx="3962400" cy="119058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rgbClr val="002060"/>
                    </a:solidFill>
                    <a:cs typeface="NikoshBAN" pitchFamily="2" charset="0"/>
                  </a:rPr>
                  <a:t>এখন,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IN" sz="2800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IN" sz="2800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… … (i)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1018"/>
                <a:ext cx="3962400" cy="119058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95800" y="152400"/>
                <a:ext cx="4419600" cy="223606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যদি ধারকের সমবায়ের পরিবর্তে একটি তুল্য ধারক ব্যবহার করা হয়, যার তুল্য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… … (ii)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52400"/>
                <a:ext cx="4419600" cy="223606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6201" y="1676400"/>
                <a:ext cx="4038600" cy="404424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(i) ও 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(ii) 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সমবায়ে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তিনটি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পরিবর্তে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সংখ্যক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endPara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bn-IN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 ………+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1676400"/>
                <a:ext cx="4038600" cy="404424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6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04800"/>
            <a:ext cx="220925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90800"/>
            <a:ext cx="86106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ধারকত্ব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সমবায়ের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ধারকত্বের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চেয়েও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2649506"/>
            <a:ext cx="4350327" cy="931894"/>
            <a:chOff x="762000" y="2649506"/>
            <a:chExt cx="4350327" cy="931894"/>
          </a:xfrm>
        </p:grpSpPr>
        <p:grpSp>
          <p:nvGrpSpPr>
            <p:cNvPr id="5" name="Group 4"/>
            <p:cNvGrpSpPr/>
            <p:nvPr/>
          </p:nvGrpSpPr>
          <p:grpSpPr>
            <a:xfrm>
              <a:off x="762000" y="2649506"/>
              <a:ext cx="4350327" cy="609600"/>
              <a:chOff x="1472048" y="2362200"/>
              <a:chExt cx="4350327" cy="6096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72048" y="2362200"/>
                <a:ext cx="1447800" cy="609600"/>
                <a:chOff x="1650603" y="3962400"/>
                <a:chExt cx="1447800" cy="60960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184003" y="3962400"/>
                  <a:ext cx="374073" cy="609600"/>
                  <a:chOff x="2184003" y="3962400"/>
                  <a:chExt cx="374073" cy="609600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2184003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558076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558076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650603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2912988" y="2362200"/>
                <a:ext cx="1447800" cy="609600"/>
                <a:chOff x="1650603" y="3962400"/>
                <a:chExt cx="1447800" cy="6096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184003" y="3962400"/>
                  <a:ext cx="374073" cy="609600"/>
                  <a:chOff x="2184003" y="3962400"/>
                  <a:chExt cx="374073" cy="609600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184003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558076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558076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650603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4369197" y="2362200"/>
                <a:ext cx="1453178" cy="609600"/>
                <a:chOff x="1650603" y="3962400"/>
                <a:chExt cx="1453178" cy="60960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184003" y="3962400"/>
                  <a:ext cx="374073" cy="609600"/>
                  <a:chOff x="2184003" y="3962400"/>
                  <a:chExt cx="374073" cy="609600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2184003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558076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563454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650603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999330" y="2935069"/>
                  <a:ext cx="988797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i="1" dirty="0" smtClean="0">
                    <a:solidFill>
                      <a:schemeClr val="accent3">
                        <a:lumMod val="50000"/>
                      </a:schemeClr>
                    </a:solidFill>
                    <a:latin typeface="Cambria Math"/>
                    <a:cs typeface="NikoshBAN" pitchFamily="2" charset="0"/>
                  </a:endParaRPr>
                </a:p>
                <a:p>
                  <a:r>
                    <a:rPr lang="en-US" b="0" dirty="0" smtClean="0">
                      <a:solidFill>
                        <a:schemeClr val="accent3">
                          <a:lumMod val="50000"/>
                        </a:schemeClr>
                      </a:solidFill>
                      <a:cs typeface="NikoshBAN" pitchFamily="2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𝐹</m:t>
                      </m:r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330" y="2935069"/>
                  <a:ext cx="988797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56" t="-5607" r="-9259" b="-14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361427" y="2935069"/>
                  <a:ext cx="115070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i="1" dirty="0" smtClean="0">
                    <a:solidFill>
                      <a:schemeClr val="tx1"/>
                    </a:solidFill>
                    <a:latin typeface="Cambria Math"/>
                    <a:cs typeface="NikoshBAN" pitchFamily="2" charset="0"/>
                  </a:endParaRPr>
                </a:p>
                <a:p>
                  <a:r>
                    <a:rPr lang="en-US" dirty="0" smtClean="0">
                      <a:solidFill>
                        <a:schemeClr val="accent3">
                          <a:lumMod val="50000"/>
                        </a:schemeClr>
                      </a:solidFill>
                      <a:cs typeface="NikoshBAN" pitchFamily="2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𝐹</m:t>
                      </m:r>
                    </m:oMath>
                  </a14:m>
                  <a:r>
                    <a:rPr lang="bn-IN" dirty="0">
                      <a:latin typeface="NikoshBAN" pitchFamily="2" charset="0"/>
                      <a:cs typeface="NikoshBAN" pitchFamily="2" charset="0"/>
                    </a:rPr>
                    <a:t> 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1427" y="2935069"/>
                  <a:ext cx="115070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233" t="-5607" r="-8466" b="-14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3816927" y="2935069"/>
                  <a:ext cx="120359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i="1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  <a:cs typeface="NikoshBAN" pitchFamily="2" charset="0"/>
                  </a:endParaRPr>
                </a:p>
                <a:p>
                  <a:r>
                    <a:rPr lang="en-US" dirty="0" smtClean="0">
                      <a:solidFill>
                        <a:schemeClr val="accent3">
                          <a:lumMod val="50000"/>
                        </a:schemeClr>
                      </a:solidFill>
                      <a:cs typeface="NikoshBAN" pitchFamily="2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3</m:t>
                      </m:r>
                      <m:r>
                        <a:rPr lang="en-US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𝐹</m:t>
                      </m:r>
                    </m:oMath>
                  </a14:m>
                  <a:r>
                    <a:rPr lang="bn-IN" dirty="0">
                      <a:latin typeface="NikoshBAN" pitchFamily="2" charset="0"/>
                      <a:cs typeface="NikoshBAN" pitchFamily="2" charset="0"/>
                    </a:rPr>
                    <a:t> 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6927" y="2935069"/>
                  <a:ext cx="1203599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040" t="-5607" r="-7576" b="-14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/>
            <p:cNvSpPr/>
            <p:nvPr/>
          </p:nvSpPr>
          <p:spPr>
            <a:xfrm>
              <a:off x="2140460" y="2878106"/>
              <a:ext cx="14554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588260" y="2878106"/>
              <a:ext cx="14554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/>
          <p:cNvSpPr txBox="1"/>
          <p:nvPr/>
        </p:nvSpPr>
        <p:spPr>
          <a:xfrm>
            <a:off x="152399" y="152400"/>
            <a:ext cx="468283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সমান্তরাল সমবায়ের ক্ষেত্রে তুল্য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ধারকত্ব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50442" y="1719403"/>
            <a:ext cx="4358031" cy="2162202"/>
            <a:chOff x="1968118" y="2646218"/>
            <a:chExt cx="4358031" cy="2162202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6326149" y="2646218"/>
              <a:ext cx="0" cy="2162202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81200" y="2646218"/>
              <a:ext cx="0" cy="2162202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645075" y="4800600"/>
              <a:ext cx="1681074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968118" y="4800600"/>
              <a:ext cx="1003682" cy="782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200400" y="4783545"/>
              <a:ext cx="1129213" cy="17057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572521" y="642480"/>
            <a:ext cx="490305" cy="2089666"/>
            <a:chOff x="6596295" y="76200"/>
            <a:chExt cx="490305" cy="2089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596295" y="76200"/>
                  <a:ext cx="4671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6295" y="76200"/>
                  <a:ext cx="46711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0000" r="-22078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614163" y="914400"/>
                  <a:ext cx="4724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163" y="914400"/>
                  <a:ext cx="47243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836" r="-2179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00532" y="1796534"/>
                  <a:ext cx="4724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0532" y="1796534"/>
                  <a:ext cx="47243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000" r="-22078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209310" y="1330834"/>
                <a:ext cx="496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10" y="1330834"/>
                <a:ext cx="49629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469" t="-9836" r="-2098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4191000" y="2406747"/>
            <a:ext cx="471026" cy="640505"/>
            <a:chOff x="1371087" y="3333563"/>
            <a:chExt cx="388440" cy="513282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1683840" y="3472934"/>
              <a:ext cx="0" cy="168533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1371087" y="3333563"/>
                  <a:ext cx="388440" cy="5132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𝐼</m:t>
                      </m:r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087" y="3333563"/>
                  <a:ext cx="388440" cy="5132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38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4565072" y="2971053"/>
            <a:ext cx="4350327" cy="453137"/>
            <a:chOff x="374499" y="3124200"/>
            <a:chExt cx="4267200" cy="453137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374499" y="3200400"/>
              <a:ext cx="4267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2168355" y="3124200"/>
                  <a:ext cx="434415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𝑉</m:t>
                      </m:r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355" y="3124200"/>
                  <a:ext cx="434415" cy="45313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740" r="-23288"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6774872" y="3527662"/>
            <a:ext cx="720069" cy="707886"/>
            <a:chOff x="4190999" y="4454477"/>
            <a:chExt cx="720069" cy="707886"/>
          </a:xfrm>
        </p:grpSpPr>
        <p:sp>
          <p:nvSpPr>
            <p:cNvPr id="55" name="Rectangle 54"/>
            <p:cNvSpPr/>
            <p:nvPr/>
          </p:nvSpPr>
          <p:spPr>
            <a:xfrm>
              <a:off x="4190999" y="4454477"/>
              <a:ext cx="7200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( ) 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4314736" y="4659868"/>
                  <a:ext cx="4096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𝐾</m:t>
                      </m:r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4736" y="4659868"/>
                  <a:ext cx="40966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0000" r="-2537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5447374" y="3568985"/>
            <a:ext cx="464060" cy="575491"/>
            <a:chOff x="2863501" y="4495800"/>
            <a:chExt cx="464060" cy="575491"/>
          </a:xfrm>
        </p:grpSpPr>
        <p:grpSp>
          <p:nvGrpSpPr>
            <p:cNvPr id="58" name="Group 57"/>
            <p:cNvGrpSpPr/>
            <p:nvPr/>
          </p:nvGrpSpPr>
          <p:grpSpPr>
            <a:xfrm>
              <a:off x="2971800" y="4495800"/>
              <a:ext cx="228600" cy="575491"/>
              <a:chOff x="2971800" y="4495800"/>
              <a:chExt cx="228600" cy="575491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2971800" y="4495800"/>
                <a:ext cx="0" cy="57549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3200400" y="4662912"/>
                <a:ext cx="0" cy="29008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2863501" y="4648200"/>
                  <a:ext cx="46406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501" y="4648200"/>
                  <a:ext cx="46406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1052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74973" y="874474"/>
                <a:ext cx="4016027" cy="322819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১ম 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endPara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২য়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>
                    <a:solidFill>
                      <a:srgbClr val="0070C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IN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৩য়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IN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73" y="874474"/>
                <a:ext cx="4016027" cy="322819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/>
          <p:cNvGrpSpPr/>
          <p:nvPr/>
        </p:nvGrpSpPr>
        <p:grpSpPr>
          <a:xfrm>
            <a:off x="4563524" y="577948"/>
            <a:ext cx="4342887" cy="2286000"/>
            <a:chOff x="4572513" y="0"/>
            <a:chExt cx="4342887" cy="2286000"/>
          </a:xfrm>
        </p:grpSpPr>
        <p:grpSp>
          <p:nvGrpSpPr>
            <p:cNvPr id="10" name="Group 9"/>
            <p:cNvGrpSpPr/>
            <p:nvPr/>
          </p:nvGrpSpPr>
          <p:grpSpPr>
            <a:xfrm>
              <a:off x="6075288" y="0"/>
              <a:ext cx="1447800" cy="609600"/>
              <a:chOff x="1650603" y="3962400"/>
              <a:chExt cx="1447800" cy="6096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2558076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572513" y="838200"/>
              <a:ext cx="4342887" cy="609600"/>
              <a:chOff x="143054" y="3962400"/>
              <a:chExt cx="4342887" cy="6096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2558076" y="4246418"/>
                <a:ext cx="1927865" cy="20782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143054" y="4246418"/>
                <a:ext cx="2047876" cy="20782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6087697" y="1676400"/>
              <a:ext cx="1453178" cy="609600"/>
              <a:chOff x="1650603" y="3962400"/>
              <a:chExt cx="1453178" cy="6096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2563454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flipV="1">
              <a:off x="4581502" y="284018"/>
              <a:ext cx="1493786" cy="858982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494941" y="284018"/>
              <a:ext cx="1413532" cy="858982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7537599" y="1143000"/>
              <a:ext cx="1370874" cy="8060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572513" y="1143000"/>
              <a:ext cx="1519497" cy="8060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6934200" y="1339948"/>
                <a:ext cx="6694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339948"/>
                <a:ext cx="669414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10000" r="-15596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6214632" y="457200"/>
                <a:ext cx="490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632" y="457200"/>
                <a:ext cx="490968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235" t="-9836" r="-2098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6934200" y="492634"/>
                <a:ext cx="664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92634"/>
                <a:ext cx="664093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10000" r="-15741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6209310" y="2189816"/>
                <a:ext cx="496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10" y="2189816"/>
                <a:ext cx="496290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2469" t="-9836" r="-2098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6934200" y="2176787"/>
                <a:ext cx="6694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176787"/>
                <a:ext cx="669414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9836" r="-1559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191000" y="1568548"/>
                <a:ext cx="4710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568548"/>
                <a:ext cx="471026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1299" t="-10526" r="-2597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52398" y="4689566"/>
                <a:ext cx="4274115" cy="181588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rgbClr val="002060"/>
                    </a:solidFill>
                    <a:cs typeface="NikoshBAN" pitchFamily="2" charset="0"/>
                  </a:rPr>
                  <a:t>এখন,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Q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IN" sz="2800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IN" sz="2800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b="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endParaRPr lang="en-US" sz="2800" i="1" dirty="0" smtClean="0">
                  <a:solidFill>
                    <a:srgbClr val="00B05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… … (i)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8" y="4689566"/>
                <a:ext cx="4274115" cy="181588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626951" y="4303272"/>
                <a:ext cx="4419600" cy="203260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যদি ধারকের সমবায়ের পরিবর্তে একটি তুল্য ধারক ব্যবহার করা হয়, যার তুল্য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Q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… … (ii)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951" y="4303272"/>
                <a:ext cx="4419600" cy="203260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5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 tmFilter="0,0; .5, 1; 1, 1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42" grpId="0"/>
      <p:bldP spid="71" grpId="0" animBg="1"/>
      <p:bldP spid="84" grpId="0"/>
      <p:bldP spid="85" grpId="0"/>
      <p:bldP spid="86" grpId="0"/>
      <p:bldP spid="87" grpId="0"/>
      <p:bldP spid="88" grpId="0"/>
      <p:bldP spid="83" grpId="0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1000" y="457200"/>
            <a:ext cx="4724399" cy="3778348"/>
            <a:chOff x="4191000" y="457200"/>
            <a:chExt cx="4724399" cy="3778348"/>
          </a:xfrm>
        </p:grpSpPr>
        <p:grpSp>
          <p:nvGrpSpPr>
            <p:cNvPr id="28" name="Group 27"/>
            <p:cNvGrpSpPr/>
            <p:nvPr/>
          </p:nvGrpSpPr>
          <p:grpSpPr>
            <a:xfrm>
              <a:off x="4550442" y="1719403"/>
              <a:ext cx="4358031" cy="2162202"/>
              <a:chOff x="1968118" y="2646218"/>
              <a:chExt cx="4358031" cy="216220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6326149" y="2646218"/>
                <a:ext cx="0" cy="2162202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981200" y="2646218"/>
                <a:ext cx="0" cy="2162202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645075" y="4800600"/>
                <a:ext cx="1681074" cy="0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1968118" y="4800600"/>
                <a:ext cx="1003682" cy="7820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3200400" y="4783545"/>
                <a:ext cx="1129213" cy="17057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6572521" y="642480"/>
              <a:ext cx="490305" cy="2089666"/>
              <a:chOff x="6596295" y="76200"/>
              <a:chExt cx="490305" cy="2089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6596295" y="76200"/>
                    <a:ext cx="46711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bn-IN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6295" y="76200"/>
                    <a:ext cx="467116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10000" r="-22078" b="-2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6614163" y="914400"/>
                    <a:ext cx="47243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bn-IN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163" y="914400"/>
                    <a:ext cx="47243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9836" r="-21795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6600532" y="1796534"/>
                    <a:ext cx="47243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bn-IN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0532" y="1796534"/>
                    <a:ext cx="472437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0000" r="-22078" b="-2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6209310" y="1330834"/>
                  <a:ext cx="4962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310" y="1330834"/>
                  <a:ext cx="49629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469" t="-9836" r="-20988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7"/>
            <p:cNvGrpSpPr/>
            <p:nvPr/>
          </p:nvGrpSpPr>
          <p:grpSpPr>
            <a:xfrm>
              <a:off x="4191000" y="2406747"/>
              <a:ext cx="471026" cy="640505"/>
              <a:chOff x="1371087" y="3333563"/>
              <a:chExt cx="388440" cy="513282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V="1">
                <a:off x="1683840" y="3472934"/>
                <a:ext cx="0" cy="168533"/>
              </a:xfrm>
              <a:prstGeom prst="straightConnector1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1371087" y="3333563"/>
                    <a:ext cx="388440" cy="5132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𝐼</m:t>
                        </m:r>
                      </m:oMath>
                    </a14:m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1087" y="3333563"/>
                    <a:ext cx="388440" cy="51328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38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/>
            <p:nvPr/>
          </p:nvGrpSpPr>
          <p:grpSpPr>
            <a:xfrm>
              <a:off x="4565072" y="2971053"/>
              <a:ext cx="4350327" cy="453137"/>
              <a:chOff x="374499" y="3124200"/>
              <a:chExt cx="4267200" cy="453137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374499" y="3200400"/>
                <a:ext cx="4267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/>
                  <p:cNvSpPr/>
                  <p:nvPr/>
                </p:nvSpPr>
                <p:spPr>
                  <a:xfrm>
                    <a:off x="2168355" y="3124200"/>
                    <a:ext cx="434415" cy="45313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oMath>
                    </a14:m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8355" y="3124200"/>
                    <a:ext cx="434415" cy="45313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2740" r="-23288" b="-216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/>
            <p:cNvGrpSpPr/>
            <p:nvPr/>
          </p:nvGrpSpPr>
          <p:grpSpPr>
            <a:xfrm>
              <a:off x="6774872" y="3527662"/>
              <a:ext cx="720069" cy="707886"/>
              <a:chOff x="4190999" y="4454477"/>
              <a:chExt cx="720069" cy="707886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4190999" y="4454477"/>
                <a:ext cx="7200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( ) </a:t>
                </a:r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/>
                  <p:cNvSpPr/>
                  <p:nvPr/>
                </p:nvSpPr>
                <p:spPr>
                  <a:xfrm>
                    <a:off x="4314736" y="4659868"/>
                    <a:ext cx="4096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𝐾</m:t>
                        </m:r>
                      </m:oMath>
                    </a14:m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4736" y="4659868"/>
                    <a:ext cx="409664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10000" r="-25373" b="-2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5447374" y="3568985"/>
              <a:ext cx="464060" cy="575491"/>
              <a:chOff x="2863501" y="4495800"/>
              <a:chExt cx="464060" cy="575491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971800" y="4495800"/>
                <a:ext cx="228600" cy="575491"/>
                <a:chOff x="2971800" y="4495800"/>
                <a:chExt cx="228600" cy="575491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2971800" y="4495800"/>
                  <a:ext cx="0" cy="575491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3200400" y="4662912"/>
                  <a:ext cx="0" cy="290088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/>
                  <p:nvPr/>
                </p:nvSpPr>
                <p:spPr>
                  <a:xfrm>
                    <a:off x="2863501" y="4648200"/>
                    <a:ext cx="46406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𝐸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Rectangle 9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3501" y="4648200"/>
                    <a:ext cx="464060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8333" r="-1052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0" name="Group 79"/>
            <p:cNvGrpSpPr/>
            <p:nvPr/>
          </p:nvGrpSpPr>
          <p:grpSpPr>
            <a:xfrm>
              <a:off x="4563524" y="577948"/>
              <a:ext cx="4342887" cy="2286000"/>
              <a:chOff x="4572513" y="0"/>
              <a:chExt cx="4342887" cy="22860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075288" y="0"/>
                <a:ext cx="1447800" cy="609600"/>
                <a:chOff x="1650603" y="3962400"/>
                <a:chExt cx="1447800" cy="60960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2184003" y="3962400"/>
                  <a:ext cx="374073" cy="609600"/>
                  <a:chOff x="2184003" y="3962400"/>
                  <a:chExt cx="374073" cy="60960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184003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558076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558076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650603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4572513" y="838200"/>
                <a:ext cx="4342887" cy="609600"/>
                <a:chOff x="143054" y="3962400"/>
                <a:chExt cx="4342887" cy="60960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2184003" y="3962400"/>
                  <a:ext cx="374073" cy="609600"/>
                  <a:chOff x="2184003" y="3962400"/>
                  <a:chExt cx="374073" cy="609600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184003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2558076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558076" y="4246418"/>
                  <a:ext cx="1927865" cy="20782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143054" y="4246418"/>
                  <a:ext cx="2047876" cy="20782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6087697" y="1676400"/>
                <a:ext cx="1453178" cy="609600"/>
                <a:chOff x="1650603" y="3962400"/>
                <a:chExt cx="1453178" cy="60960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184003" y="3962400"/>
                  <a:ext cx="374073" cy="609600"/>
                  <a:chOff x="2184003" y="3962400"/>
                  <a:chExt cx="374073" cy="609600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2184003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558076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563454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50603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/>
              <p:cNvCxnSpPr/>
              <p:nvPr/>
            </p:nvCxnSpPr>
            <p:spPr>
              <a:xfrm flipV="1">
                <a:off x="4581502" y="284018"/>
                <a:ext cx="1493786" cy="858982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7494941" y="284018"/>
                <a:ext cx="1413532" cy="858982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7537599" y="1143000"/>
                <a:ext cx="1370874" cy="806014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572513" y="1143000"/>
                <a:ext cx="1519497" cy="806014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6934200" y="1339948"/>
                  <a:ext cx="6694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1339948"/>
                  <a:ext cx="66941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0000" r="-15596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6214632" y="457200"/>
                  <a:ext cx="4909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4632" y="457200"/>
                  <a:ext cx="490968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235" t="-9836" r="-20988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6934200" y="492634"/>
                  <a:ext cx="6640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92634"/>
                  <a:ext cx="66409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10000" r="-15741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6209310" y="2189816"/>
                  <a:ext cx="4962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310" y="2189816"/>
                  <a:ext cx="496290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469" t="-9836" r="-20988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6934200" y="2176787"/>
                  <a:ext cx="6694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2176787"/>
                  <a:ext cx="66941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9836" r="-15596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4191000" y="1568548"/>
                  <a:ext cx="47102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1568548"/>
                  <a:ext cx="471026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99" t="-10526" r="-2597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46468" y="1291457"/>
                <a:ext cx="3968332" cy="32081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(i) ও 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(ii) 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n-IN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𝑉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𝑉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(</m:t>
                      </m:r>
                      <m:sSub>
                        <m:sSubPr>
                          <m:ctrlPr>
                            <a:rPr lang="bn-IN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sSub>
                        <m:sSubPr>
                          <m:ctrlPr>
                            <a:rPr lang="bn-IN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sSub>
                        <m:sSubPr>
                          <m:ctrlPr>
                            <a:rPr lang="bn-IN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2">
                        <a:lumMod val="50000"/>
                      </a:schemeClr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bn-IN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সমবায়ে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তিনটি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পরিবর্তে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সংখ্যক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endPara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n-IN" sz="28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sSub>
                        <m:sSubPr>
                          <m:ctrlPr>
                            <a:rPr lang="bn-IN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sSub>
                        <m:sSubPr>
                          <m:ctrlPr>
                            <a:rPr lang="bn-IN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sSub>
                        <m:sSubPr>
                          <m:ctrlPr>
                            <a:rPr lang="bn-IN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+ ………+</m:t>
                      </m:r>
                      <m:sSub>
                        <m:sSubPr>
                          <m:ctrlPr>
                            <a:rPr lang="bn-IN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68" y="1291457"/>
                <a:ext cx="3968332" cy="320818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8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2603" y="586154"/>
            <a:ext cx="187743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764" y="2842100"/>
            <a:ext cx="63246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সমবায়ের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621" y="76200"/>
            <a:ext cx="3026579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609600"/>
            <a:ext cx="8991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থাকে।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52400" y="1600200"/>
                <a:ext cx="5334000" cy="49530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2400" dirty="0" smtClean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ধরি, </a:t>
                </a:r>
                <a:r>
                  <a:rPr lang="bn-IN" sz="2400" dirty="0" smtClean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ধারকে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𝑑𝑄</m:t>
                    </m:r>
                  </m:oMath>
                </a14:m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পরিমাণ ক্ষুদ্র চার্জ </a:t>
                </a:r>
                <a:r>
                  <a:rPr lang="bn-IN" sz="2400" dirty="0" smtClean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প্রদান করায় দুই পাতের বিভব পার্থক্য হল</a:t>
                </a:r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endParaRPr lang="en-US" sz="24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𝑑𝑄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পরিমাণ চার্জ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সঞ্চিত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𝑑𝑈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𝑉𝑑𝑄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𝑑𝑈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𝑑𝑄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[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যেহেতু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]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সমীকরণকে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bn-IN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হতে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bn-IN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সীমার মধ্যে সমাকলন করে পাই,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সঞ্চিত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2400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bn-IN" sz="24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sup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𝑑𝑄</m:t>
                        </m:r>
                      </m:e>
                    </m:nary>
                  </m:oMath>
                </a14:m>
                <a:endParaRPr lang="bn-IN" sz="2400" b="0" i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bn-IN" sz="24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dirty="0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  <a:cs typeface="NikoshBAN" pitchFamily="2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 dirty="0" smtClean="0">
                            <a:latin typeface="Cambria Math"/>
                            <a:cs typeface="NikoshBAN" pitchFamily="2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dirty="0" smtClean="0">
                              <a:latin typeface="Cambria Math"/>
                              <a:cs typeface="NikoshBAN" pitchFamily="2" charset="0"/>
                            </a:rPr>
                            <m:t>𝑄</m:t>
                          </m:r>
                        </m:e>
                      </m:mr>
                      <m:mr>
                        <m:e>
                          <m:r>
                            <a:rPr lang="en-US" sz="2400" b="0" i="1" dirty="0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endParaRPr lang="en-US" sz="2400" i="1" dirty="0" smtClean="0">
                  <a:latin typeface="Cambria Math"/>
                  <a:cs typeface="NikoshBAN" pitchFamily="2" charset="0"/>
                </a:endParaRPr>
              </a:p>
              <a:p>
                <a:r>
                  <a:rPr lang="en-US" sz="2400" b="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5334000" cy="4953000"/>
              </a:xfrm>
              <a:prstGeom prst="rect">
                <a:avLst/>
              </a:prstGeom>
              <a:blipFill rotWithShape="1">
                <a:blip r:embed="rId2"/>
                <a:stretch>
                  <a:fillRect l="-1479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8" name="Group 197"/>
          <p:cNvGrpSpPr/>
          <p:nvPr/>
        </p:nvGrpSpPr>
        <p:grpSpPr>
          <a:xfrm>
            <a:off x="5562600" y="1752600"/>
            <a:ext cx="3810000" cy="3566056"/>
            <a:chOff x="5562600" y="1752600"/>
            <a:chExt cx="3810000" cy="3566056"/>
          </a:xfrm>
        </p:grpSpPr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752600"/>
              <a:ext cx="3810000" cy="35660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/>
                <p:cNvSpPr/>
                <p:nvPr/>
              </p:nvSpPr>
              <p:spPr>
                <a:xfrm>
                  <a:off x="5676936" y="3352800"/>
                  <a:ext cx="49526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/>
                            <a:cs typeface="NikoshBAN" pitchFamily="2" charset="0"/>
                          </a:rPr>
                          <m:t>𝑑𝑄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97" name="Rectangle 1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936" y="3352800"/>
                  <a:ext cx="49526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r="-9756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/>
              <p:cNvSpPr/>
              <p:nvPr/>
            </p:nvSpPr>
            <p:spPr>
              <a:xfrm>
                <a:off x="2438400" y="5715000"/>
                <a:ext cx="1637756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𝑼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9" name="Rectangle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715000"/>
                <a:ext cx="1637756" cy="778996"/>
              </a:xfrm>
              <a:prstGeom prst="rect">
                <a:avLst/>
              </a:prstGeom>
              <a:blipFill rotWithShape="1">
                <a:blip r:embed="rId5"/>
                <a:stretch>
                  <a:fillRect r="-11896"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3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8" grpId="0" animBg="1"/>
      <p:bldP spid="1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621" y="76200"/>
            <a:ext cx="3255179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09600" y="609600"/>
                <a:ext cx="6019800" cy="2057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ধারকের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সঞ্চিত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𝑈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𝑉𝑄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 [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যেহেতু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  <a:endPara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𝑈</m:t>
                    </m:r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[</a:t>
                </a: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যেহেতু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Q</m:t>
                    </m:r>
                    <m:r>
                      <a:rPr lang="en-US" sz="2400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C</m:t>
                    </m:r>
                    <m:r>
                      <a:rPr lang="en-US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  <a:endParaRPr lang="en-US" sz="24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………(i)</a:t>
                </a:r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9600"/>
                <a:ext cx="6019800" cy="2057400"/>
              </a:xfrm>
              <a:prstGeom prst="rect">
                <a:avLst/>
              </a:prstGeom>
              <a:blipFill rotWithShape="1">
                <a:blip r:embed="rId2"/>
                <a:stretch>
                  <a:fillRect l="-1310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19200" y="2819400"/>
            <a:ext cx="57912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85800" y="2819400"/>
                <a:ext cx="8077200" cy="34290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আমরা জানি, সমান্তরাল পাত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ধারকত্ব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দুই প্রান্তের বিভব পার্থক্য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𝐸𝑑</m:t>
                    </m:r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rgbClr val="00B050"/>
                    </a:solidFill>
                    <a:cs typeface="NikoshBAN" pitchFamily="2" charset="0"/>
                  </a:rPr>
                  <a:t>এই</a:t>
                </a:r>
                <a:r>
                  <a:rPr lang="en-US" sz="2400" dirty="0" smtClean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cs typeface="NikoshBAN" pitchFamily="2" charset="0"/>
                  </a:rPr>
                  <a:t>দুটি</a:t>
                </a:r>
                <a:r>
                  <a:rPr lang="en-US" sz="2400" dirty="0" smtClean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cs typeface="NikoshBAN" pitchFamily="2" charset="0"/>
                  </a:rPr>
                  <a:t>মান</a:t>
                </a:r>
                <a:r>
                  <a:rPr lang="bn-IN" sz="2400" dirty="0" smtClean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(i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নং সমীকরণে বসিয়ে পাই,</a:t>
                </a:r>
              </a:p>
              <a:p>
                <a:r>
                  <a:rPr lang="en-US" sz="2400" dirty="0" smtClean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𝑈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𝐸𝑑</m:t>
                        </m:r>
                        <m:r>
                          <a:rPr lang="bn-IN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B05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 smtClean="0">
                  <a:solidFill>
                    <a:srgbClr val="00B05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400" dirty="0">
                    <a:cs typeface="NikoshBAN" pitchFamily="2" charset="0"/>
                  </a:rPr>
                  <a:t> </a:t>
                </a:r>
                <a:r>
                  <a:rPr lang="en-US" sz="2400" dirty="0" smtClean="0">
                    <a:cs typeface="NikoshBAN" pitchFamily="2" charset="0"/>
                  </a:rPr>
                  <a:t>   </a:t>
                </a:r>
                <a:r>
                  <a:rPr lang="en-US" sz="2400" b="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𝐴𝑑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আয়তন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আয়তনে</a:t>
                </a:r>
                <a:r>
                  <a:rPr lang="bn-IN" sz="24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সঞ্চিত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bn-IN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19400"/>
                <a:ext cx="8077200" cy="3429000"/>
              </a:xfrm>
              <a:prstGeom prst="rect">
                <a:avLst/>
              </a:prstGeom>
              <a:blipFill rotWithShape="1">
                <a:blip r:embed="rId3"/>
                <a:stretch>
                  <a:fillRect l="-1053" b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2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38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charRg st="138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charRg st="138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charRg st="138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charRg st="138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8">
                                            <p:txEl>
                                              <p:charRg st="138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088" y="228600"/>
            <a:ext cx="1752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309" y="974668"/>
            <a:ext cx="33008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308" y="4191000"/>
            <a:ext cx="5611092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িত শক্তির সমীকরণটি 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309" y="1790700"/>
            <a:ext cx="4239491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ধারকত্ব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বুঝ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308" y="3352800"/>
            <a:ext cx="5382492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308" y="5029200"/>
            <a:ext cx="7592292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একক আয়তনে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িত শক্তির সমীকরণটি 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308" y="2590800"/>
            <a:ext cx="5153892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ধারকে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1" grpId="0" animBg="1"/>
      <p:bldP spid="12" grpId="0" animBg="1"/>
      <p:bldP spid="1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52400"/>
            <a:ext cx="199125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4724400"/>
                <a:ext cx="8915400" cy="13849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চিত্রের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মিশ্র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সমবায়ের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তুল্য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তুল্য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ধারকটির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দুই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প্রান্তের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ধারকটির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চার্জের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24400"/>
                <a:ext cx="89154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227" t="-3030" r="-1363" b="-10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2016963" y="1389094"/>
            <a:ext cx="5719674" cy="3200400"/>
            <a:chOff x="4191000" y="3657600"/>
            <a:chExt cx="5719674" cy="32004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9906000" y="4483941"/>
              <a:ext cx="4674" cy="2020116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63524" y="3936159"/>
              <a:ext cx="8476" cy="2567898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229600" y="6496237"/>
              <a:ext cx="1681074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4550442" y="6496237"/>
              <a:ext cx="1003682" cy="782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782724" y="6479182"/>
              <a:ext cx="2113413" cy="17058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4191000" y="5029199"/>
              <a:ext cx="471026" cy="640505"/>
              <a:chOff x="1371087" y="3333563"/>
              <a:chExt cx="388440" cy="513282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V="1">
                <a:off x="1683840" y="3472934"/>
                <a:ext cx="0" cy="168533"/>
              </a:xfrm>
              <a:prstGeom prst="straightConnector1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1371087" y="3333563"/>
                    <a:ext cx="388440" cy="5132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𝐼</m:t>
                        </m:r>
                      </m:oMath>
                    </a14:m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1087" y="3333563"/>
                    <a:ext cx="388440" cy="51328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38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/>
            <p:cNvGrpSpPr/>
            <p:nvPr/>
          </p:nvGrpSpPr>
          <p:grpSpPr>
            <a:xfrm>
              <a:off x="7772400" y="6150114"/>
              <a:ext cx="720069" cy="707886"/>
              <a:chOff x="4190999" y="4454477"/>
              <a:chExt cx="720069" cy="70788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190999" y="4454477"/>
                <a:ext cx="7200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( ) </a:t>
                </a:r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4314736" y="4659868"/>
                    <a:ext cx="4096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𝐾</m:t>
                        </m:r>
                      </m:oMath>
                    </a14:m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4736" y="4659868"/>
                    <a:ext cx="409664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10000" r="-25373" b="-2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Group 44"/>
            <p:cNvGrpSpPr/>
            <p:nvPr/>
          </p:nvGrpSpPr>
          <p:grpSpPr>
            <a:xfrm>
              <a:off x="5447374" y="6191437"/>
              <a:ext cx="464060" cy="575491"/>
              <a:chOff x="2863501" y="4495800"/>
              <a:chExt cx="464060" cy="575491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2971800" y="4495800"/>
                <a:ext cx="228600" cy="575491"/>
                <a:chOff x="2971800" y="4495800"/>
                <a:chExt cx="228600" cy="575491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971800" y="4495800"/>
                  <a:ext cx="0" cy="575491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3200400" y="4662912"/>
                  <a:ext cx="0" cy="290088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/>
                  <p:cNvSpPr/>
                  <p:nvPr/>
                </p:nvSpPr>
                <p:spPr>
                  <a:xfrm>
                    <a:off x="2863501" y="4648200"/>
                    <a:ext cx="46406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𝐸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Rectangle 9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3501" y="4648200"/>
                    <a:ext cx="464060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8333" r="-1052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/>
            <p:cNvGrpSpPr/>
            <p:nvPr/>
          </p:nvGrpSpPr>
          <p:grpSpPr>
            <a:xfrm>
              <a:off x="4572000" y="3657600"/>
              <a:ext cx="5338674" cy="2007441"/>
              <a:chOff x="4426513" y="3174159"/>
              <a:chExt cx="5338674" cy="2007441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5862089" y="4249706"/>
                <a:ext cx="1453178" cy="609600"/>
                <a:chOff x="1650603" y="3962400"/>
                <a:chExt cx="1453178" cy="6096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2184003" y="3962400"/>
                  <a:ext cx="374073" cy="609600"/>
                  <a:chOff x="2184003" y="3962400"/>
                  <a:chExt cx="374073" cy="60960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2184003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558076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563454" y="4246418"/>
                  <a:ext cx="540327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650603" y="4246418"/>
                  <a:ext cx="540327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426513" y="3174159"/>
                <a:ext cx="1447800" cy="609600"/>
                <a:chOff x="1650603" y="3962400"/>
                <a:chExt cx="1447800" cy="60960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2184003" y="3962400"/>
                  <a:ext cx="374073" cy="609600"/>
                  <a:chOff x="2184003" y="3962400"/>
                  <a:chExt cx="374073" cy="609600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184003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558076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558076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50603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5867453" y="3174159"/>
                <a:ext cx="1447800" cy="609600"/>
                <a:chOff x="1650603" y="3962400"/>
                <a:chExt cx="1447800" cy="60960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184003" y="3962400"/>
                  <a:ext cx="374073" cy="609600"/>
                  <a:chOff x="2184003" y="3962400"/>
                  <a:chExt cx="374073" cy="609600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184003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558076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558076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650603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7323662" y="3174159"/>
                <a:ext cx="1453178" cy="609600"/>
                <a:chOff x="1650603" y="3962400"/>
                <a:chExt cx="1453178" cy="609600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184003" y="3962400"/>
                  <a:ext cx="374073" cy="609600"/>
                  <a:chOff x="2184003" y="3962400"/>
                  <a:chExt cx="374073" cy="609600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184003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2558076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563454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50603" y="4246418"/>
                  <a:ext cx="540327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4663843" y="3459722"/>
                    <a:ext cx="988797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bn-IN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="0" i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Cambria Math"/>
                      <a:cs typeface="NikoshBAN" pitchFamily="2" charset="0"/>
                    </a:endParaRPr>
                  </a:p>
                  <a:p>
                    <a:r>
                      <a:rPr lang="en-US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cs typeface="NikoshBAN" pitchFamily="2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𝐹</m:t>
                        </m:r>
                      </m:oMath>
                    </a14:m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3843" y="3459722"/>
                    <a:ext cx="988797" cy="646331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4908" t="-5660" r="-9202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6025940" y="3459722"/>
                    <a:ext cx="1150700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bn-IN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="0" i="1" dirty="0" smtClean="0">
                      <a:solidFill>
                        <a:schemeClr val="tx1"/>
                      </a:solidFill>
                      <a:latin typeface="Cambria Math"/>
                      <a:cs typeface="NikoshBAN" pitchFamily="2" charset="0"/>
                    </a:endParaRPr>
                  </a:p>
                  <a:p>
                    <a:r>
                      <a: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  <a:cs typeface="NikoshBAN" pitchFamily="2" charset="0"/>
                      </a:rPr>
                      <a:t>   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𝐹</m:t>
                        </m:r>
                      </m:oMath>
                    </a14:m>
                    <a:r>
                      <a:rPr lang="bn-IN" dirty="0">
                        <a:latin typeface="NikoshBAN" pitchFamily="2" charset="0"/>
                        <a:cs typeface="NikoshBAN" pitchFamily="2" charset="0"/>
                      </a:rPr>
                      <a:t>  </a:t>
                    </a:r>
                    <a:endParaRPr lang="en-US" dirty="0"/>
                  </a:p>
                </p:txBody>
              </p:sp>
            </mc:Choice>
            <mc:Fallback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5940" y="3459722"/>
                    <a:ext cx="1150700" cy="646331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4762" t="-5660" r="-7937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7481440" y="3459722"/>
                    <a:ext cx="120359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bn-IN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i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ambria Math"/>
                      <a:cs typeface="NikoshBAN" pitchFamily="2" charset="0"/>
                    </a:endParaRPr>
                  </a:p>
                  <a:p>
                    <a:r>
                      <a: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  <a:cs typeface="NikoshBAN" pitchFamily="2" charset="0"/>
                      </a:rPr>
                      <a:t>    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𝐹</m:t>
                        </m:r>
                      </m:oMath>
                    </a14:m>
                    <a:r>
                      <a:rPr lang="bn-IN" dirty="0">
                        <a:latin typeface="NikoshBAN" pitchFamily="2" charset="0"/>
                        <a:cs typeface="NikoshBAN" pitchFamily="2" charset="0"/>
                      </a:rPr>
                      <a:t>  </a:t>
                    </a:r>
                    <a:endParaRPr lang="en-US" dirty="0"/>
                  </a:p>
                </p:txBody>
              </p:sp>
            </mc:Choice>
            <mc:Fallback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1440" y="3459722"/>
                    <a:ext cx="1203599" cy="646331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4569" t="-5660" r="-7614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/>
              <p:cNvSpPr/>
              <p:nvPr/>
            </p:nvSpPr>
            <p:spPr>
              <a:xfrm>
                <a:off x="5804973" y="3402759"/>
                <a:ext cx="14554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252773" y="3402759"/>
                <a:ext cx="14554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7309889" y="4249706"/>
                <a:ext cx="1453178" cy="609600"/>
                <a:chOff x="1650603" y="3962400"/>
                <a:chExt cx="1453178" cy="60960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2184003" y="3962400"/>
                  <a:ext cx="374073" cy="609600"/>
                  <a:chOff x="2184003" y="3962400"/>
                  <a:chExt cx="374073" cy="60960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2184003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2558076" y="3962400"/>
                    <a:ext cx="0" cy="609600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563454" y="4246418"/>
                  <a:ext cx="540327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650603" y="4246418"/>
                  <a:ext cx="540327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9" name="Rectangle 58"/>
                  <p:cNvSpPr/>
                  <p:nvPr/>
                </p:nvSpPr>
                <p:spPr>
                  <a:xfrm>
                    <a:off x="7467667" y="4535269"/>
                    <a:ext cx="120359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bn-IN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i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ambria Math"/>
                      <a:cs typeface="NikoshBAN" pitchFamily="2" charset="0"/>
                    </a:endParaRPr>
                  </a:p>
                  <a:p>
                    <a:r>
                      <a: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  <a:cs typeface="NikoshBAN" pitchFamily="2" charset="0"/>
                      </a:rPr>
                      <a:t>    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𝐹</m:t>
                        </m:r>
                      </m:oMath>
                    </a14:m>
                    <a:r>
                      <a:rPr lang="bn-IN" dirty="0">
                        <a:latin typeface="NikoshBAN" pitchFamily="2" charset="0"/>
                        <a:cs typeface="NikoshBAN" pitchFamily="2" charset="0"/>
                      </a:rPr>
                      <a:t>  </a:t>
                    </a:r>
                    <a:endParaRPr lang="en-US" dirty="0"/>
                  </a:p>
                </p:txBody>
              </p:sp>
            </mc:Choice>
            <mc:Fallback>
              <p:sp>
                <p:nvSpPr>
                  <p:cNvPr id="59" name="Rectangle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667" y="4535269"/>
                    <a:ext cx="1203599" cy="646331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4040" t="-5660" r="-7576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Oval 59"/>
              <p:cNvSpPr/>
              <p:nvPr/>
            </p:nvSpPr>
            <p:spPr>
              <a:xfrm>
                <a:off x="7239000" y="4478306"/>
                <a:ext cx="14554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7" name="Rectangle 66"/>
                  <p:cNvSpPr/>
                  <p:nvPr/>
                </p:nvSpPr>
                <p:spPr>
                  <a:xfrm>
                    <a:off x="5867400" y="4535269"/>
                    <a:ext cx="1379930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bn-IN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i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ambria Math"/>
                      <a:cs typeface="NikoshBAN" pitchFamily="2" charset="0"/>
                    </a:endParaRPr>
                  </a:p>
                  <a:p>
                    <a:r>
                      <a: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  <a:cs typeface="NikoshBAN" pitchFamily="2" charset="0"/>
                      </a:rPr>
                      <a:t>    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𝐹</m:t>
                        </m:r>
                      </m:oMath>
                    </a14:m>
                    <a:r>
                      <a:rPr lang="bn-IN" dirty="0">
                        <a:latin typeface="NikoshBAN" pitchFamily="2" charset="0"/>
                        <a:cs typeface="NikoshBAN" pitchFamily="2" charset="0"/>
                      </a:rPr>
                      <a:t>  </a:t>
                    </a:r>
                    <a:endParaRPr lang="en-US" dirty="0"/>
                  </a:p>
                </p:txBody>
              </p:sp>
            </mc:Choice>
            <mc:Fallback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7400" y="4535269"/>
                    <a:ext cx="1379930" cy="646331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3982" t="-5660" r="-6637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Oval 67"/>
              <p:cNvSpPr/>
              <p:nvPr/>
            </p:nvSpPr>
            <p:spPr>
              <a:xfrm>
                <a:off x="5791200" y="4478306"/>
                <a:ext cx="14554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V="1">
                <a:off x="8763067" y="3452800"/>
                <a:ext cx="0" cy="1101706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8" idx="4"/>
              </p:cNvCxnSpPr>
              <p:nvPr/>
            </p:nvCxnSpPr>
            <p:spPr>
              <a:xfrm flipV="1">
                <a:off x="5863970" y="3473405"/>
                <a:ext cx="10343" cy="1081101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8693660" y="3962400"/>
                <a:ext cx="14554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8763001" y="4000500"/>
                <a:ext cx="1002186" cy="3153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07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4734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IN" sz="7200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স্থির তড়িৎ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270768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ubtitle 2"/>
          <p:cNvSpPr txBox="1">
            <a:spLocks/>
          </p:cNvSpPr>
          <p:nvPr/>
        </p:nvSpPr>
        <p:spPr>
          <a:xfrm>
            <a:off x="423369" y="3418114"/>
            <a:ext cx="4163961" cy="424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এখানে ধারকগুলি কীভাবে সংযুক্ত আছে?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1247752"/>
            <a:ext cx="204899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75840" y="487985"/>
            <a:ext cx="1447800" cy="609600"/>
            <a:chOff x="3124200" y="4668982"/>
            <a:chExt cx="1447800" cy="6096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657600" y="4668982"/>
              <a:ext cx="0" cy="6096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31673" y="4668982"/>
              <a:ext cx="0" cy="6096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31673" y="4953000"/>
              <a:ext cx="5403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24200" y="4953000"/>
              <a:ext cx="5403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4800"/>
            <a:ext cx="1447800" cy="1326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90800" y="1219200"/>
                <a:ext cx="3428999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IN" sz="28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ধারক</a:t>
                </a:r>
                <a14:m>
                  <m:oMath xmlns:m="http://schemas.openxmlformats.org/officeDocument/2006/math">
                    <m:r>
                      <a:rPr lang="bn-IN" sz="2800" b="1" cap="all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0" cap="all" smtClean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  <a:cs typeface="NikoshBAN" pitchFamily="2" charset="0"/>
                      </a:rPr>
                      <m:t>বা</m:t>
                    </m:r>
                    <m:r>
                      <a:rPr lang="bn-IN" sz="2800" b="1" i="0" cap="all" smtClean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1" i="1" cap="all" smtClean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  <a:cs typeface="NikoshBAN" pitchFamily="2" charset="0"/>
                      </a:rPr>
                      <m:t>𝑪𝒂𝒑𝒂𝒄𝒊𝒕𝒐𝒓</m:t>
                    </m:r>
                  </m:oMath>
                </a14:m>
                <a:r>
                  <a:rPr lang="bn-IN" sz="28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cap="all" spc="0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219200"/>
                <a:ext cx="3428999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3915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6200" y="2362200"/>
            <a:ext cx="1447800" cy="609600"/>
            <a:chOff x="1650603" y="3962400"/>
            <a:chExt cx="1447800" cy="609600"/>
          </a:xfrm>
        </p:grpSpPr>
        <p:grpSp>
          <p:nvGrpSpPr>
            <p:cNvPr id="4" name="Group 3"/>
            <p:cNvGrpSpPr/>
            <p:nvPr/>
          </p:nvGrpSpPr>
          <p:grpSpPr>
            <a:xfrm>
              <a:off x="2184003" y="3962400"/>
              <a:ext cx="374073" cy="609600"/>
              <a:chOff x="2184003" y="3962400"/>
              <a:chExt cx="374073" cy="6096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184003" y="3962400"/>
                <a:ext cx="0" cy="609600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58076" y="3962400"/>
                <a:ext cx="0" cy="609600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2558076" y="4246418"/>
              <a:ext cx="540327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50603" y="4246418"/>
              <a:ext cx="540327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472048" y="2362200"/>
            <a:ext cx="1447800" cy="609600"/>
            <a:chOff x="1650603" y="3962400"/>
            <a:chExt cx="1447800" cy="609600"/>
          </a:xfrm>
        </p:grpSpPr>
        <p:grpSp>
          <p:nvGrpSpPr>
            <p:cNvPr id="42" name="Group 41"/>
            <p:cNvGrpSpPr/>
            <p:nvPr/>
          </p:nvGrpSpPr>
          <p:grpSpPr>
            <a:xfrm>
              <a:off x="2184003" y="3962400"/>
              <a:ext cx="374073" cy="609600"/>
              <a:chOff x="2184003" y="3962400"/>
              <a:chExt cx="374073" cy="6096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2184003" y="3962400"/>
                <a:ext cx="0" cy="6096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558076" y="3962400"/>
                <a:ext cx="0" cy="6096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2558076" y="4246418"/>
              <a:ext cx="540327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50603" y="4246418"/>
              <a:ext cx="540327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12988" y="2362200"/>
            <a:ext cx="1447800" cy="609600"/>
            <a:chOff x="1650603" y="3962400"/>
            <a:chExt cx="1447800" cy="609600"/>
          </a:xfrm>
        </p:grpSpPr>
        <p:grpSp>
          <p:nvGrpSpPr>
            <p:cNvPr id="48" name="Group 47"/>
            <p:cNvGrpSpPr/>
            <p:nvPr/>
          </p:nvGrpSpPr>
          <p:grpSpPr>
            <a:xfrm>
              <a:off x="2184003" y="3962400"/>
              <a:ext cx="374073" cy="609600"/>
              <a:chOff x="2184003" y="3962400"/>
              <a:chExt cx="374073" cy="6096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2184003" y="3962400"/>
                <a:ext cx="0" cy="60960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558076" y="3962400"/>
                <a:ext cx="0" cy="60960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>
              <a:off x="2558076" y="4246418"/>
              <a:ext cx="540327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650603" y="4246418"/>
              <a:ext cx="540327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369197" y="2362200"/>
            <a:ext cx="1447800" cy="609600"/>
            <a:chOff x="1650603" y="3962400"/>
            <a:chExt cx="1447800" cy="609600"/>
          </a:xfrm>
        </p:grpSpPr>
        <p:grpSp>
          <p:nvGrpSpPr>
            <p:cNvPr id="54" name="Group 53"/>
            <p:cNvGrpSpPr/>
            <p:nvPr/>
          </p:nvGrpSpPr>
          <p:grpSpPr>
            <a:xfrm>
              <a:off x="2184003" y="3962400"/>
              <a:ext cx="374073" cy="609600"/>
              <a:chOff x="2184003" y="3962400"/>
              <a:chExt cx="374073" cy="6096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2184003" y="3962400"/>
                <a:ext cx="0" cy="60960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558076" y="3962400"/>
                <a:ext cx="0" cy="60960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>
              <a:off x="2558076" y="4246418"/>
              <a:ext cx="540327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50603" y="4246418"/>
              <a:ext cx="540327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724400" y="2597805"/>
            <a:ext cx="4342407" cy="1836175"/>
            <a:chOff x="6705600" y="2549013"/>
            <a:chExt cx="4342407" cy="1836175"/>
          </a:xfrm>
        </p:grpSpPr>
        <p:grpSp>
          <p:nvGrpSpPr>
            <p:cNvPr id="84" name="Group 83"/>
            <p:cNvGrpSpPr/>
            <p:nvPr/>
          </p:nvGrpSpPr>
          <p:grpSpPr>
            <a:xfrm>
              <a:off x="8154393" y="2549013"/>
              <a:ext cx="1447800" cy="609600"/>
              <a:chOff x="1650603" y="3962400"/>
              <a:chExt cx="1447800" cy="6096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2558076" y="4246418"/>
                <a:ext cx="540327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Connector 84"/>
            <p:cNvCxnSpPr/>
            <p:nvPr/>
          </p:nvCxnSpPr>
          <p:spPr>
            <a:xfrm flipV="1">
              <a:off x="6705600" y="2819400"/>
              <a:ext cx="1448793" cy="1565788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9602193" y="2819400"/>
              <a:ext cx="1445814" cy="1565788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724400" y="3630192"/>
            <a:ext cx="4343400" cy="803788"/>
            <a:chOff x="6705600" y="3581400"/>
            <a:chExt cx="4343400" cy="803788"/>
          </a:xfrm>
        </p:grpSpPr>
        <p:grpSp>
          <p:nvGrpSpPr>
            <p:cNvPr id="93" name="Group 92"/>
            <p:cNvGrpSpPr/>
            <p:nvPr/>
          </p:nvGrpSpPr>
          <p:grpSpPr>
            <a:xfrm>
              <a:off x="8153400" y="3581400"/>
              <a:ext cx="1447800" cy="609600"/>
              <a:chOff x="1650603" y="3962400"/>
              <a:chExt cx="1447800" cy="60960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Straight Connector 96"/>
              <p:cNvCxnSpPr/>
              <p:nvPr/>
            </p:nvCxnSpPr>
            <p:spPr>
              <a:xfrm>
                <a:off x="2558076" y="4246418"/>
                <a:ext cx="540327" cy="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/>
            <p:cNvCxnSpPr/>
            <p:nvPr/>
          </p:nvCxnSpPr>
          <p:spPr>
            <a:xfrm flipV="1">
              <a:off x="6705600" y="3865418"/>
              <a:ext cx="1448793" cy="51977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601200" y="3865418"/>
              <a:ext cx="1447800" cy="51977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724400" y="4433980"/>
            <a:ext cx="4343400" cy="796412"/>
            <a:chOff x="6705600" y="4385188"/>
            <a:chExt cx="4343400" cy="796412"/>
          </a:xfrm>
        </p:grpSpPr>
        <p:grpSp>
          <p:nvGrpSpPr>
            <p:cNvPr id="102" name="Group 101"/>
            <p:cNvGrpSpPr/>
            <p:nvPr/>
          </p:nvGrpSpPr>
          <p:grpSpPr>
            <a:xfrm>
              <a:off x="8153400" y="4572000"/>
              <a:ext cx="1447800" cy="609600"/>
              <a:chOff x="1650603" y="3962400"/>
              <a:chExt cx="1447800" cy="60960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/>
              <p:nvPr/>
            </p:nvCxnSpPr>
            <p:spPr>
              <a:xfrm>
                <a:off x="2558076" y="4246418"/>
                <a:ext cx="540327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/>
            <p:cNvCxnSpPr/>
            <p:nvPr/>
          </p:nvCxnSpPr>
          <p:spPr>
            <a:xfrm>
              <a:off x="6705600" y="4385188"/>
              <a:ext cx="1448793" cy="47083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9600207" y="4385188"/>
              <a:ext cx="1448793" cy="47083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724400" y="4433980"/>
            <a:ext cx="4342407" cy="1890620"/>
            <a:chOff x="6705600" y="4385188"/>
            <a:chExt cx="4342407" cy="1890620"/>
          </a:xfrm>
        </p:grpSpPr>
        <p:grpSp>
          <p:nvGrpSpPr>
            <p:cNvPr id="111" name="Group 110"/>
            <p:cNvGrpSpPr/>
            <p:nvPr/>
          </p:nvGrpSpPr>
          <p:grpSpPr>
            <a:xfrm>
              <a:off x="8154393" y="5666208"/>
              <a:ext cx="1447800" cy="609600"/>
              <a:chOff x="1650603" y="3962400"/>
              <a:chExt cx="1447800" cy="609600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>
                <a:off x="2558076" y="4246418"/>
                <a:ext cx="540327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>
              <a:off x="6705600" y="4385188"/>
              <a:ext cx="1447800" cy="1565038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9600207" y="4385188"/>
              <a:ext cx="1447800" cy="1565038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Subtitle 2"/>
          <p:cNvSpPr txBox="1">
            <a:spLocks/>
          </p:cNvSpPr>
          <p:nvPr/>
        </p:nvSpPr>
        <p:spPr>
          <a:xfrm>
            <a:off x="1524000" y="5543706"/>
            <a:ext cx="4163961" cy="424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এখানে ধারকগুলি কীভাবে সংযুক্ত আছে?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Subtitle 2"/>
          <p:cNvSpPr txBox="1">
            <a:spLocks/>
          </p:cNvSpPr>
          <p:nvPr/>
        </p:nvSpPr>
        <p:spPr>
          <a:xfrm>
            <a:off x="1524000" y="5943600"/>
            <a:ext cx="4430981" cy="424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ধারকগুলি এভাবে সংযুক্ত করার কারণ কী?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224541" y="5132365"/>
            <a:ext cx="4902597" cy="1246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বিশেষ কাজে বা সুবিধামতো ধারকত্ব পাওয়ার জন্য একাধিক ধারককে এক সাথে সংযুক্ত করার প্রয়োজন হয়। এরূপ সংযোগকেই বলা হয় ... ...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5" grpId="0"/>
      <p:bldP spid="26" grpId="0"/>
      <p:bldP spid="119" grpId="0" animBg="1"/>
      <p:bldP spid="120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438400"/>
            <a:ext cx="4191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ধারক</a:t>
            </a:r>
            <a:r>
              <a:rPr lang="bn-IN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 সমবায়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26289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67007"/>
            <a:ext cx="4800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  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43200"/>
            <a:ext cx="5257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ের সমবায়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570982"/>
            <a:ext cx="6248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সমবায়ের প্রকারভেদ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পারবে,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45" y="4467807"/>
            <a:ext cx="816725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 ও সমান্তরাল সমবায়ের ক্ষেত্রে তুল্য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829" y="5334000"/>
            <a:ext cx="743857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ধারকের সঞ্চিত শক্তি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82241" y="304800"/>
            <a:ext cx="4480559" cy="2984062"/>
            <a:chOff x="2514600" y="1600200"/>
            <a:chExt cx="4480559" cy="2984062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3" t="26318" r="14291" b="14030"/>
            <a:stretch/>
          </p:blipFill>
          <p:spPr>
            <a:xfrm>
              <a:off x="2514600" y="1600200"/>
              <a:ext cx="4480559" cy="298406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16200000">
                  <a:off x="4223266" y="2101335"/>
                  <a:ext cx="10668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𝐹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223266" y="2101335"/>
                  <a:ext cx="10668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557" r="-262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6200" y="3455058"/>
                <a:ext cx="8991600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ধর,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তোমার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কাছে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ধারকত্বের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কতকগুলি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455058"/>
                <a:ext cx="89916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285"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1987787" y="2178129"/>
                <a:ext cx="5757719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সিলিং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ফ্যানের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ধারকত্বের প্রয়োজন 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787" y="2178129"/>
                <a:ext cx="5757719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897" t="-6667" r="-94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66260" y="3996212"/>
                <a:ext cx="6487679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গুলি দিয়ে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ধারকত্ব কী নির্ণয় করা যাবে?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60" y="3996212"/>
                <a:ext cx="6487679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685" t="-6742" r="-3933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200" y="3472992"/>
                <a:ext cx="8991600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আবার ধর,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তোমার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কাছে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ধারকত্বের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কতকগুলি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472992"/>
                <a:ext cx="8991600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285"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45728" y="3996212"/>
                <a:ext cx="6487679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গুলি দিয়ে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ধারকত্ব কী নির্ণয় করা যাবে?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728" y="3996212"/>
                <a:ext cx="6487679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779" t="-6742" r="-3839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ubtitle 2"/>
          <p:cNvSpPr txBox="1">
            <a:spLocks/>
          </p:cNvSpPr>
          <p:nvPr/>
        </p:nvSpPr>
        <p:spPr>
          <a:xfrm>
            <a:off x="228600" y="5376203"/>
            <a:ext cx="86868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বিশেষ কাজে বা সুবিধামতো ধারকত্ব পাওয়ার জন্য একাধিক ধারককে এক সাথে সংযুক্ত করার প্রয়োজন হয়। এরূপ সংযোগকেই বলা হয়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ধারকের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সমবায় বা সংযোগ।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66260" y="4671832"/>
            <a:ext cx="374271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ধারকের সমবায় বা সংযোগ কী?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4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05200"/>
            <a:ext cx="2500661" cy="2510868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124200" y="649494"/>
            <a:ext cx="3195033" cy="4935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ধারকের সমবায় তিন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7397868"/>
              </p:ext>
            </p:extLst>
          </p:nvPr>
        </p:nvGraphicFramePr>
        <p:xfrm>
          <a:off x="238291" y="470202"/>
          <a:ext cx="8796698" cy="374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3205716" cy="1471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68" y="3505199"/>
            <a:ext cx="2710389" cy="18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581B78-C6BE-4A8D-886C-58D568656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AD581B78-C6BE-4A8D-886C-58D568656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C36460-4753-4B81-AE73-A61FB9FB5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17C36460-4753-4B81-AE73-A61FB9FB5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2A371-FA86-4008-9EF6-533A28AFE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FDE2A371-FA86-4008-9EF6-533A28AFE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6B5557-5959-43ED-9C51-4C139F4CC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BF6B5557-5959-43ED-9C51-4C139F4CC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D1596A-C234-4A83-B37C-0F38BC1BE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B8D1596A-C234-4A83-B37C-0F38BC1BE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95FB4-AB6A-45B9-892E-C028C9851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C3F95FB4-AB6A-45B9-892E-C028C9851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50A418-876F-492B-8733-F834228ED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5150A418-876F-492B-8733-F834228ED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8244" y="381000"/>
            <a:ext cx="247961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1915" y="1600200"/>
            <a:ext cx="2971800" cy="55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1680" y="2590800"/>
            <a:ext cx="6713120" cy="1981200"/>
            <a:chOff x="1211680" y="2590800"/>
            <a:chExt cx="6713120" cy="1981200"/>
          </a:xfrm>
        </p:grpSpPr>
        <p:sp>
          <p:nvSpPr>
            <p:cNvPr id="18" name="Rectangle 17"/>
            <p:cNvSpPr/>
            <p:nvPr/>
          </p:nvSpPr>
          <p:spPr>
            <a:xfrm>
              <a:off x="1211680" y="2590800"/>
              <a:ext cx="6713120" cy="1981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bn-IN" sz="28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2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উপরের ধারক দুটি শ্রেণি ও সমান্তরাল সমবায়ে সংযুক্ত করে বর্তনী চিত্র আঁক।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00490" y="2590800"/>
              <a:ext cx="1447800" cy="826532"/>
              <a:chOff x="4724400" y="4126468"/>
              <a:chExt cx="1447800" cy="82653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724400" y="4343400"/>
                <a:ext cx="1447800" cy="609600"/>
                <a:chOff x="3124200" y="4668982"/>
                <a:chExt cx="1447800" cy="60960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3657600" y="4668982"/>
                  <a:ext cx="0" cy="6096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4031673" y="4668982"/>
                  <a:ext cx="0" cy="6096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4031673" y="4953000"/>
                  <a:ext cx="540327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124200" y="4953000"/>
                  <a:ext cx="540327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5181600" y="4126468"/>
                    <a:ext cx="6457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𝐹</m:t>
                        </m:r>
                      </m:oMath>
                    </a14:m>
                    <a:r>
                      <a:rPr lang="bn-IN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4126468"/>
                    <a:ext cx="645754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9836" r="-16038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2078007" y="2590800"/>
              <a:ext cx="1447800" cy="826532"/>
              <a:chOff x="2101497" y="4583668"/>
              <a:chExt cx="1447800" cy="8265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2554646" y="4583668"/>
                    <a:ext cx="6457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𝐹</m:t>
                        </m:r>
                      </m:oMath>
                    </a14:m>
                    <a:r>
                      <a:rPr lang="bn-IN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4646" y="4583668"/>
                    <a:ext cx="645754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9836" r="-16038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/>
              <p:cNvGrpSpPr/>
              <p:nvPr/>
            </p:nvGrpSpPr>
            <p:grpSpPr>
              <a:xfrm>
                <a:off x="2101497" y="4800600"/>
                <a:ext cx="1447800" cy="609600"/>
                <a:chOff x="3124200" y="4668982"/>
                <a:chExt cx="1447800" cy="6096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657600" y="4668982"/>
                  <a:ext cx="0" cy="6096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031673" y="4668982"/>
                  <a:ext cx="0" cy="6096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031673" y="4953000"/>
                  <a:ext cx="540327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124200" y="4953000"/>
                  <a:ext cx="540327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1425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194"/>
          <p:cNvSpPr txBox="1"/>
          <p:nvPr/>
        </p:nvSpPr>
        <p:spPr>
          <a:xfrm>
            <a:off x="201787" y="76200"/>
            <a:ext cx="200801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তুল্য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ধারকত্ব</a:t>
            </a:r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52400" y="2057400"/>
            <a:ext cx="410043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 সমবায়ের ক্ষেত্রে তুল্য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ধারকত্ব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65073" y="2819400"/>
            <a:ext cx="4350327" cy="609600"/>
            <a:chOff x="1472048" y="2362200"/>
            <a:chExt cx="4350327" cy="609600"/>
          </a:xfrm>
        </p:grpSpPr>
        <p:grpSp>
          <p:nvGrpSpPr>
            <p:cNvPr id="10" name="Group 9"/>
            <p:cNvGrpSpPr/>
            <p:nvPr/>
          </p:nvGrpSpPr>
          <p:grpSpPr>
            <a:xfrm>
              <a:off x="1472048" y="2362200"/>
              <a:ext cx="1447800" cy="609600"/>
              <a:chOff x="1650603" y="3962400"/>
              <a:chExt cx="1447800" cy="6096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2558076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912988" y="2362200"/>
              <a:ext cx="1447800" cy="609600"/>
              <a:chOff x="1650603" y="3962400"/>
              <a:chExt cx="1447800" cy="6096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2558076" y="4246418"/>
                <a:ext cx="540327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369197" y="2362200"/>
              <a:ext cx="1453178" cy="609600"/>
              <a:chOff x="1650603" y="3962400"/>
              <a:chExt cx="1453178" cy="6096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184003" y="3962400"/>
                <a:ext cx="374073" cy="609600"/>
                <a:chOff x="2184003" y="3962400"/>
                <a:chExt cx="374073" cy="6096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184003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558076" y="3962400"/>
                  <a:ext cx="0" cy="60960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2563454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50603" y="4246418"/>
                <a:ext cx="540327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4550442" y="3122655"/>
            <a:ext cx="4358031" cy="2162202"/>
            <a:chOff x="1968118" y="2646218"/>
            <a:chExt cx="4358031" cy="2162202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6326149" y="2646218"/>
              <a:ext cx="0" cy="216220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81200" y="2646218"/>
              <a:ext cx="0" cy="216220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645075" y="4800600"/>
              <a:ext cx="1681074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968118" y="4800600"/>
              <a:ext cx="1003682" cy="782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200400" y="4783545"/>
              <a:ext cx="1129213" cy="1705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088557" y="2926505"/>
                <a:ext cx="467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57" y="2926505"/>
                <a:ext cx="46711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9836" r="-2236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28862" y="2926505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862" y="2926505"/>
                <a:ext cx="47243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9836" r="-2179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978836" y="2926505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836" y="2926505"/>
                <a:ext cx="47243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9836" r="-2207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4565073" y="3448237"/>
            <a:ext cx="1440940" cy="369332"/>
            <a:chOff x="1981200" y="3124200"/>
            <a:chExt cx="1440940" cy="369332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1981200" y="3200400"/>
              <a:ext cx="1440940" cy="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591593" y="3124200"/>
                  <a:ext cx="4564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593" y="3124200"/>
                  <a:ext cx="45640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000" r="-22667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6019733" y="3448237"/>
            <a:ext cx="1440940" cy="369332"/>
            <a:chOff x="1981200" y="3124200"/>
            <a:chExt cx="1440940" cy="369332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981200" y="3200400"/>
              <a:ext cx="144094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2591593" y="3124200"/>
                  <a:ext cx="461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593" y="3124200"/>
                  <a:ext cx="46172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000" r="-22368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7467533" y="3459905"/>
            <a:ext cx="1440940" cy="369332"/>
            <a:chOff x="1981200" y="3124200"/>
            <a:chExt cx="1440940" cy="369332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1981200" y="3200400"/>
              <a:ext cx="1440940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2591593" y="3124200"/>
                  <a:ext cx="461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593" y="3124200"/>
                  <a:ext cx="46172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000" r="-22667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5943533" y="3067237"/>
            <a:ext cx="1593340" cy="76200"/>
            <a:chOff x="5943533" y="3067237"/>
            <a:chExt cx="1593340" cy="76200"/>
          </a:xfrm>
        </p:grpSpPr>
        <p:sp>
          <p:nvSpPr>
            <p:cNvPr id="46" name="Oval 45"/>
            <p:cNvSpPr/>
            <p:nvPr/>
          </p:nvSpPr>
          <p:spPr>
            <a:xfrm>
              <a:off x="5943533" y="3067237"/>
              <a:ext cx="14554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391333" y="3067237"/>
              <a:ext cx="14554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52833" y="3849355"/>
            <a:ext cx="388440" cy="513282"/>
            <a:chOff x="1364160" y="3372918"/>
            <a:chExt cx="388440" cy="5132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ectangle 49"/>
                <p:cNvSpPr/>
                <p:nvPr/>
              </p:nvSpPr>
              <p:spPr>
                <a:xfrm>
                  <a:off x="1364160" y="3372918"/>
                  <a:ext cx="388440" cy="5132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𝐼</m:t>
                      </m:r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160" y="3372918"/>
                  <a:ext cx="388440" cy="51328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6984" b="-1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 flipV="1">
              <a:off x="1683840" y="3472934"/>
              <a:ext cx="0" cy="168533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565072" y="4374305"/>
            <a:ext cx="4350327" cy="453137"/>
            <a:chOff x="374499" y="3124200"/>
            <a:chExt cx="4267200" cy="453137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374499" y="3200400"/>
              <a:ext cx="4267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2168355" y="3124200"/>
                  <a:ext cx="434415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𝑉</m:t>
                      </m:r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355" y="3124200"/>
                  <a:ext cx="434415" cy="45313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740" r="-23288"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6774872" y="4930914"/>
            <a:ext cx="720069" cy="707886"/>
            <a:chOff x="4190999" y="4454477"/>
            <a:chExt cx="720069" cy="707886"/>
          </a:xfrm>
        </p:grpSpPr>
        <p:sp>
          <p:nvSpPr>
            <p:cNvPr id="55" name="Rectangle 54"/>
            <p:cNvSpPr/>
            <p:nvPr/>
          </p:nvSpPr>
          <p:spPr>
            <a:xfrm>
              <a:off x="4190999" y="4454477"/>
              <a:ext cx="7200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( ) 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4314736" y="4659868"/>
                  <a:ext cx="4096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𝐾</m:t>
                      </m:r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4736" y="4659868"/>
                  <a:ext cx="40966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0000" r="-2537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5447374" y="4972237"/>
            <a:ext cx="464060" cy="575491"/>
            <a:chOff x="2863501" y="4495800"/>
            <a:chExt cx="464060" cy="575491"/>
          </a:xfrm>
        </p:grpSpPr>
        <p:grpSp>
          <p:nvGrpSpPr>
            <p:cNvPr id="58" name="Group 57"/>
            <p:cNvGrpSpPr/>
            <p:nvPr/>
          </p:nvGrpSpPr>
          <p:grpSpPr>
            <a:xfrm>
              <a:off x="2971800" y="4495800"/>
              <a:ext cx="228600" cy="575491"/>
              <a:chOff x="2971800" y="4495800"/>
              <a:chExt cx="228600" cy="575491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2971800" y="4495800"/>
                <a:ext cx="0" cy="57549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3200400" y="4662912"/>
                <a:ext cx="0" cy="29008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2863501" y="4648200"/>
                  <a:ext cx="46406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501" y="4648200"/>
                  <a:ext cx="46406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1052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7613073" y="2747816"/>
            <a:ext cx="1143000" cy="334066"/>
            <a:chOff x="5029200" y="2271379"/>
            <a:chExt cx="1143000" cy="334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5029200" y="2286000"/>
                  <a:ext cx="48968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286000"/>
                  <a:ext cx="489686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3922" r="-12346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5757856" y="2271379"/>
                  <a:ext cx="414344" cy="3340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856" y="2271379"/>
                  <a:ext cx="414344" cy="33406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4412" r="-1323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6165273" y="2780070"/>
            <a:ext cx="1143000" cy="334066"/>
            <a:chOff x="3581400" y="2303633"/>
            <a:chExt cx="1143000" cy="334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3581400" y="2315875"/>
                  <a:ext cx="48968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2315875"/>
                  <a:ext cx="489686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3922" r="-12500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4310056" y="2303633"/>
                  <a:ext cx="414344" cy="3340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0056" y="2303633"/>
                  <a:ext cx="414344" cy="33406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941" r="-1470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4717473" y="2730826"/>
            <a:ext cx="1143000" cy="351056"/>
            <a:chOff x="2133600" y="2254389"/>
            <a:chExt cx="1143000" cy="351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2133600" y="2297668"/>
                  <a:ext cx="48968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2297668"/>
                  <a:ext cx="489686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3922" r="-12346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2862256" y="2254389"/>
                  <a:ext cx="414344" cy="3340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bn-IN" sz="1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00" name="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2256" y="2254389"/>
                  <a:ext cx="414344" cy="33406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412" r="-1323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52400" y="2667000"/>
                <a:ext cx="4016027" cy="408855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১ম 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২য়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>
                    <a:solidFill>
                      <a:schemeClr val="accent5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৩য়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2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67000"/>
                <a:ext cx="4016027" cy="408855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186779" y="689300"/>
            <a:ext cx="865242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বা ততোধিক ধারকের শ্রেণি বা সমান্তরাল সমবায়ের পরিবর্তে একটিমাত্র    ধারক ব্যবহার করলে যদি উক্ত ধারকের পাতে চার্জ এবং বিভব পার্থক্যের কোন পরিবর্তন না হয় তবে ঐ একটিমাত্র ধারককে সমবায়ের তুল্য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ধারকত্ব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6" grpId="0" animBg="1"/>
      <p:bldP spid="34" grpId="0"/>
      <p:bldP spid="35" grpId="0"/>
      <p:bldP spid="36" grpId="0"/>
      <p:bldP spid="71" grpId="0" animBg="1"/>
      <p:bldP spid="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7160</TotalTime>
  <Words>1486</Words>
  <Application>Microsoft Office PowerPoint</Application>
  <PresentationFormat>On-screen Show (4:3)</PresentationFormat>
  <Paragraphs>212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Windows User</cp:lastModifiedBy>
  <cp:revision>768</cp:revision>
  <dcterms:created xsi:type="dcterms:W3CDTF">2006-08-16T00:00:00Z</dcterms:created>
  <dcterms:modified xsi:type="dcterms:W3CDTF">2021-04-15T03:46:53Z</dcterms:modified>
</cp:coreProperties>
</file>