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0" r:id="rId2"/>
    <p:sldId id="261" r:id="rId3"/>
    <p:sldId id="262" r:id="rId4"/>
    <p:sldId id="263" r:id="rId5"/>
    <p:sldId id="264" r:id="rId6"/>
    <p:sldId id="256" r:id="rId7"/>
    <p:sldId id="257" r:id="rId8"/>
    <p:sldId id="258" r:id="rId9"/>
    <p:sldId id="259" r:id="rId10"/>
    <p:sldId id="269" r:id="rId11"/>
    <p:sldId id="266" r:id="rId12"/>
    <p:sldId id="265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AA4-DC73-4B50-8CEE-C65C3B7AB45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08E33C0-4480-45F7-9D59-96512CEF8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77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AA4-DC73-4B50-8CEE-C65C3B7AB45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08E33C0-4480-45F7-9D59-96512CEF8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14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AA4-DC73-4B50-8CEE-C65C3B7AB45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08E33C0-4480-45F7-9D59-96512CEF8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85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AA4-DC73-4B50-8CEE-C65C3B7AB45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08E33C0-4480-45F7-9D59-96512CEF81C2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4876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AA4-DC73-4B50-8CEE-C65C3B7AB45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08E33C0-4480-45F7-9D59-96512CEF8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285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AA4-DC73-4B50-8CEE-C65C3B7AB45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33C0-4480-45F7-9D59-96512CEF8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413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AA4-DC73-4B50-8CEE-C65C3B7AB45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33C0-4480-45F7-9D59-96512CEF8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735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AA4-DC73-4B50-8CEE-C65C3B7AB45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33C0-4480-45F7-9D59-96512CEF8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188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8BD4AA4-DC73-4B50-8CEE-C65C3B7AB45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08E33C0-4480-45F7-9D59-96512CEF8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0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AA4-DC73-4B50-8CEE-C65C3B7AB45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33C0-4480-45F7-9D59-96512CEF8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98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AA4-DC73-4B50-8CEE-C65C3B7AB45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08E33C0-4480-45F7-9D59-96512CEF8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97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AA4-DC73-4B50-8CEE-C65C3B7AB45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33C0-4480-45F7-9D59-96512CEF8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23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AA4-DC73-4B50-8CEE-C65C3B7AB45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33C0-4480-45F7-9D59-96512CEF8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15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AA4-DC73-4B50-8CEE-C65C3B7AB45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33C0-4480-45F7-9D59-96512CEF8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0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AA4-DC73-4B50-8CEE-C65C3B7AB45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33C0-4480-45F7-9D59-96512CEF8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04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AA4-DC73-4B50-8CEE-C65C3B7AB45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33C0-4480-45F7-9D59-96512CEF8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05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AA4-DC73-4B50-8CEE-C65C3B7AB45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33C0-4480-45F7-9D59-96512CEF8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3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D4AA4-DC73-4B50-8CEE-C65C3B7AB45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E33C0-4480-45F7-9D59-96512CEF8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28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39743_552251398187355_988457707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22928" y="2119748"/>
            <a:ext cx="5713166" cy="2954655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algn="ctr"/>
            <a:r>
              <a:rPr lang="bn-BD" sz="18400" b="1" spc="67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ea typeface="MingLiU_HKSCS" pitchFamily="18" charset="-120"/>
                <a:cs typeface="NikoshBAN" pitchFamily="2" charset="0"/>
              </a:rPr>
              <a:t>স্বাগতম</a:t>
            </a:r>
            <a:endParaRPr lang="en-US" sz="18400" b="1" spc="67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ea typeface="MingLiU_HKSCS" pitchFamily="18" charset="-12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2764" y="80740"/>
            <a:ext cx="56249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 smtClean="0"/>
              <a:t>বাংলা ক্লাসে সকলকে</a:t>
            </a:r>
            <a:endParaRPr lang="en-GB" sz="6600" b="1" dirty="0"/>
          </a:p>
        </p:txBody>
      </p:sp>
    </p:spTree>
    <p:extLst>
      <p:ext uri="{BB962C8B-B14F-4D97-AF65-F5344CB8AC3E}">
        <p14:creationId xmlns:p14="http://schemas.microsoft.com/office/powerpoint/2010/main" val="82556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218" y="581891"/>
            <a:ext cx="10280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solidFill>
                  <a:schemeClr val="bg1"/>
                </a:solidFill>
              </a:rPr>
              <a:t>সাধু ও চলিত ভাষারীতির মধ্যে নানাধিক থেকে বেশ কিছু পার্থক্য ও রয়েছে । এ দুই ভাষারীতির বৈশিষ্ট্য থেকেই তার ধারণা পাওয়া যায় । নিচে সাধু ও চলিত ভাষারীতির কয়েকটি পার্থক্য দেখানো হলোঃ</a:t>
            </a:r>
            <a:endParaRPr lang="en-GB" sz="20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944657"/>
              </p:ext>
            </p:extLst>
          </p:nvPr>
        </p:nvGraphicFramePr>
        <p:xfrm>
          <a:off x="360218" y="1597552"/>
          <a:ext cx="11831782" cy="5309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891">
                  <a:extLst>
                    <a:ext uri="{9D8B030D-6E8A-4147-A177-3AD203B41FA5}">
                      <a16:colId xmlns:a16="http://schemas.microsoft.com/office/drawing/2014/main" val="2349399631"/>
                    </a:ext>
                  </a:extLst>
                </a:gridCol>
                <a:gridCol w="5915891">
                  <a:extLst>
                    <a:ext uri="{9D8B030D-6E8A-4147-A177-3AD203B41FA5}">
                      <a16:colId xmlns:a16="http://schemas.microsoft.com/office/drawing/2014/main" val="3511747986"/>
                    </a:ext>
                  </a:extLst>
                </a:gridCol>
              </a:tblGrid>
              <a:tr h="404143"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bg1"/>
                          </a:solidFill>
                        </a:rPr>
                        <a:t>                             সাধু</a:t>
                      </a:r>
                      <a:r>
                        <a:rPr lang="bn-IN" baseline="0" dirty="0" smtClean="0">
                          <a:solidFill>
                            <a:schemeClr val="bg1"/>
                          </a:solidFill>
                        </a:rPr>
                        <a:t> ভাষারীতি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bg1"/>
                          </a:solidFill>
                        </a:rPr>
                        <a:t>                              চলিত ভাষারীতি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768283"/>
                  </a:ext>
                </a:extLst>
              </a:tr>
              <a:tr h="586256">
                <a:tc>
                  <a:txBody>
                    <a:bodyPr/>
                    <a:lstStyle/>
                    <a:p>
                      <a:r>
                        <a:rPr lang="bn-IN" dirty="0" smtClean="0"/>
                        <a:t>১। সাধু</a:t>
                      </a:r>
                      <a:r>
                        <a:rPr lang="bn-IN" baseline="0" dirty="0" smtClean="0"/>
                        <a:t> ভাষারীতি সর্বজনগ্রাহ্য লেখার ভাষা ।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১। চলিত ভাষারীতি</a:t>
                      </a:r>
                      <a:r>
                        <a:rPr lang="bn-IN" baseline="0" dirty="0" smtClean="0"/>
                        <a:t> সর্বজনবোধ্য মুখের ও লেখার ভাষা ।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712215"/>
                  </a:ext>
                </a:extLst>
              </a:tr>
              <a:tr h="586256">
                <a:tc>
                  <a:txBody>
                    <a:bodyPr/>
                    <a:lstStyle/>
                    <a:p>
                      <a:r>
                        <a:rPr lang="bn-IN" dirty="0" smtClean="0"/>
                        <a:t>.২। সাধু</a:t>
                      </a:r>
                      <a:r>
                        <a:rPr lang="bn-IN" baseline="0" dirty="0" smtClean="0"/>
                        <a:t> ভাষারীতিতে সব সময় ব্যাকরণের নিয়ম মেনে চলে ।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.২। চলিত ভাষা</a:t>
                      </a:r>
                      <a:r>
                        <a:rPr lang="bn-IN" baseline="0" dirty="0" smtClean="0"/>
                        <a:t> সব সময় ব্যাকরণের প্রাচীন নিয়ম মেনে চলে না ।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367895"/>
                  </a:ext>
                </a:extLst>
              </a:tr>
              <a:tr h="586256">
                <a:tc>
                  <a:txBody>
                    <a:bodyPr/>
                    <a:lstStyle/>
                    <a:p>
                      <a:r>
                        <a:rPr lang="bn-IN" dirty="0" smtClean="0"/>
                        <a:t>.৩। সাধু</a:t>
                      </a:r>
                      <a:r>
                        <a:rPr lang="bn-IN" baseline="0" dirty="0" smtClean="0"/>
                        <a:t> ভাষায় পদবিন্যাস রীতি সুনির্দিষ্ট ।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.৩। চলিত ভাষায়</a:t>
                      </a:r>
                      <a:r>
                        <a:rPr lang="bn-IN" baseline="0" dirty="0" smtClean="0"/>
                        <a:t> পদবিন্যাস রীতি অনেক সময় পরিবর্তিত হয় ।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67157"/>
                  </a:ext>
                </a:extLst>
              </a:tr>
              <a:tr h="586256">
                <a:tc>
                  <a:txBody>
                    <a:bodyPr/>
                    <a:lstStyle/>
                    <a:p>
                      <a:r>
                        <a:rPr lang="bn-IN" dirty="0" smtClean="0"/>
                        <a:t>.৪। সাধু</a:t>
                      </a:r>
                      <a:r>
                        <a:rPr lang="bn-IN" baseline="0" dirty="0" smtClean="0"/>
                        <a:t> ভাষায় তৎসম বা সংস্কৃত শব্দের ব্যবহার বেশি ।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৪। চলিত ভাষায়</a:t>
                      </a:r>
                      <a:r>
                        <a:rPr lang="bn-IN" baseline="0" dirty="0" smtClean="0"/>
                        <a:t> তৎসম বা সংস্কৃত শব্দের ব্যবহার কম ।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955939"/>
                  </a:ext>
                </a:extLst>
              </a:tr>
              <a:tr h="586256">
                <a:tc>
                  <a:txBody>
                    <a:bodyPr/>
                    <a:lstStyle/>
                    <a:p>
                      <a:r>
                        <a:rPr lang="bn-IN" dirty="0" smtClean="0"/>
                        <a:t>.৫। সাধু</a:t>
                      </a:r>
                      <a:r>
                        <a:rPr lang="bn-IN" baseline="0" dirty="0" smtClean="0"/>
                        <a:t> ভাষা বক্তৃতা, ভাষণ ও নাটকের সংলাপের উপযোগী নয় ।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.৫। চলিত ভাষা</a:t>
                      </a:r>
                      <a:r>
                        <a:rPr lang="bn-IN" baseline="0" dirty="0" smtClean="0"/>
                        <a:t> বক্তৃতা ,ভাষণ ও নাটকের সংলাপের উপযোগী ।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896929"/>
                  </a:ext>
                </a:extLst>
              </a:tr>
              <a:tr h="586256">
                <a:tc>
                  <a:txBody>
                    <a:bodyPr/>
                    <a:lstStyle/>
                    <a:p>
                      <a:r>
                        <a:rPr lang="bn-IN" dirty="0" smtClean="0"/>
                        <a:t>.৬। সাধু</a:t>
                      </a:r>
                      <a:r>
                        <a:rPr lang="bn-IN" baseline="0" dirty="0" smtClean="0"/>
                        <a:t> ভাষায় সর্বনাম,ক্রিয়া ও অব্যয় পদের পূর্ণরূপ ব্যবহৃত হয় ।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.৬। চলিত ভাষায়</a:t>
                      </a:r>
                      <a:r>
                        <a:rPr lang="bn-IN" baseline="0" dirty="0" smtClean="0"/>
                        <a:t> সর্বনাম,ক্রিয়া ও অব্যয়পদের সংক্ষিপ্ত রূপ ব্যবহৃত হয় ।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590642"/>
                  </a:ext>
                </a:extLst>
              </a:tr>
              <a:tr h="586256">
                <a:tc>
                  <a:txBody>
                    <a:bodyPr/>
                    <a:lstStyle/>
                    <a:p>
                      <a:r>
                        <a:rPr lang="bn-IN" dirty="0" smtClean="0"/>
                        <a:t>.৭। সাধু</a:t>
                      </a:r>
                      <a:r>
                        <a:rPr lang="bn-IN" baseline="0" dirty="0" smtClean="0"/>
                        <a:t> ভাষা গুরুগম্ভীর, দুর্বোধ্য ও মন্থর ।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.৭। চলিত ভাষা</a:t>
                      </a:r>
                      <a:r>
                        <a:rPr lang="bn-IN" baseline="0" dirty="0" smtClean="0"/>
                        <a:t> চটুল, সরল ও সাবলীল ।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213828"/>
                  </a:ext>
                </a:extLst>
              </a:tr>
              <a:tr h="586256">
                <a:tc>
                  <a:txBody>
                    <a:bodyPr/>
                    <a:lstStyle/>
                    <a:p>
                      <a:r>
                        <a:rPr lang="bn-IN" dirty="0" smtClean="0"/>
                        <a:t>.৮। সাধু</a:t>
                      </a:r>
                      <a:r>
                        <a:rPr lang="bn-IN" baseline="0" dirty="0" smtClean="0"/>
                        <a:t> ভাষারীতি অপরিবর্তনীয়, তাই কৃত্রিম ।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.৮। চলিত ভাষারীতি</a:t>
                      </a:r>
                      <a:r>
                        <a:rPr lang="bn-IN" baseline="0" dirty="0" smtClean="0"/>
                        <a:t> পরিবর্তনশীল,তাই জীবন্ত ।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10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9107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68857" y="678874"/>
            <a:ext cx="5867400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7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2165" y="5413662"/>
            <a:ext cx="9621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সাধু ও চলিত ভাষার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৫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টি উদাহরণ লিখবে </a:t>
            </a:r>
            <a:r>
              <a:rPr lang="bn-IN" sz="5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770" y="2277341"/>
            <a:ext cx="5143500" cy="295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9813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6509" y="568424"/>
            <a:ext cx="5867400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54727" y="5174673"/>
            <a:ext cx="9365673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bn-IN" sz="3600" dirty="0" smtClean="0"/>
              <a:t>সাধু ও চলিত ভাষা রীতির ৫টি করে বৈশিষ্ট লিখ ।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982" y="1939636"/>
            <a:ext cx="6858000" cy="323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3488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02528" y="614616"/>
            <a:ext cx="5867400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09354" y="5846618"/>
            <a:ext cx="81534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সাধু ও চলিত ভাষা রীতির ৮টি করে পার্থক্য খাতায় লিখবে 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99" y="1939636"/>
            <a:ext cx="7495309" cy="390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2192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" y="-2"/>
            <a:ext cx="12192001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66655" y="2644167"/>
            <a:ext cx="50569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solidFill>
                  <a:srgbClr val="002060"/>
                </a:solidFill>
              </a:rPr>
              <a:t>ধন্যবাদ</a:t>
            </a:r>
            <a:endParaRPr lang="en-GB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192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4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DEF672-B3B3-41DF-8ABE-4DD1D2BD8904}"/>
              </a:ext>
            </a:extLst>
          </p:cNvPr>
          <p:cNvSpPr txBox="1"/>
          <p:nvPr/>
        </p:nvSpPr>
        <p:spPr>
          <a:xfrm>
            <a:off x="2292627" y="919614"/>
            <a:ext cx="5764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/>
              <a:t>শিক্ষক পরিচিতিঃ</a:t>
            </a:r>
            <a:endParaRPr lang="en-US" sz="4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F269CC-2465-4F03-A473-772B8DB46E38}"/>
              </a:ext>
            </a:extLst>
          </p:cNvPr>
          <p:cNvSpPr txBox="1"/>
          <p:nvPr/>
        </p:nvSpPr>
        <p:spPr>
          <a:xfrm>
            <a:off x="3149600" y="2096858"/>
            <a:ext cx="75007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/>
              <a:t>লিপি দেবনাথ</a:t>
            </a:r>
            <a:endParaRPr lang="en-US" sz="4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E904F2-BACD-4744-81A9-CD6756543A21}"/>
              </a:ext>
            </a:extLst>
          </p:cNvPr>
          <p:cNvSpPr txBox="1"/>
          <p:nvPr/>
        </p:nvSpPr>
        <p:spPr>
          <a:xfrm>
            <a:off x="2700953" y="2952573"/>
            <a:ext cx="5805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/>
              <a:t>সহকারি শিক্ষিকা (বাংলা)</a:t>
            </a:r>
            <a:endParaRPr lang="en-US" sz="3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D02191-A56F-453B-A997-0F2CB728B0BD}"/>
              </a:ext>
            </a:extLst>
          </p:cNvPr>
          <p:cNvSpPr txBox="1"/>
          <p:nvPr/>
        </p:nvSpPr>
        <p:spPr>
          <a:xfrm>
            <a:off x="1626691" y="3640693"/>
            <a:ext cx="75048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/>
              <a:t>সেন্ট নিকোলাস স্কুল এন্ড কলেজ</a:t>
            </a:r>
          </a:p>
          <a:p>
            <a:r>
              <a:rPr lang="bn-IN" sz="3200" b="1" dirty="0"/>
              <a:t>নাগরি,কালিগঞ্জ,গাজিপুর।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323" y="1170983"/>
            <a:ext cx="3696788" cy="480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37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48511" y="2362201"/>
            <a:ext cx="3733800" cy="13849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বাংলা ব্যাকরণ ও নির্মিতি</a:t>
            </a:r>
          </a:p>
          <a:p>
            <a:pPr algn="ctr"/>
            <a:r>
              <a:rPr lang="bn-IN" sz="2800" b="1" dirty="0"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অষ্টম</a:t>
            </a:r>
            <a:endParaRPr lang="bn-IN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01000" y="5791200"/>
            <a:ext cx="38862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91375" y="487026"/>
            <a:ext cx="531427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9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ক্লাস পরিচিতি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45" y="2105859"/>
            <a:ext cx="3791029" cy="430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45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0.00556 -0.09074 C 0.00851 -0.18125 0.01597 -0.33681 0.01771 -0.54375 L -0.88576 -0.67014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3" y="-3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"/>
            <a:ext cx="12192000" cy="132343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ঘোষণা</a:t>
            </a:r>
            <a:endParaRPr 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Tuhin\Downloads\teacher_writ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92200"/>
            <a:ext cx="12192000" cy="5765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432713" y="1472229"/>
            <a:ext cx="4266553" cy="1231106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algn="ctr"/>
            <a:r>
              <a:rPr lang="bn-BD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পাঠ: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9011" y="2657009"/>
            <a:ext cx="5500255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bn-IN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সাধু ও চলিত ভাষারীতির পার্থক্য</a:t>
            </a:r>
            <a:endParaRPr lang="en-US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28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7856" y="1482436"/>
            <a:ext cx="4391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/>
              <a:t>শিখন ফল</a:t>
            </a:r>
            <a:endParaRPr lang="en-GB" sz="5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85454" y="2895599"/>
            <a:ext cx="90193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এই পাঠ শেষে শিক্ষার্থীরা-------</a:t>
            </a:r>
          </a:p>
          <a:p>
            <a:endParaRPr lang="bn-IN" sz="32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bn-IN" sz="3200" dirty="0" smtClean="0"/>
              <a:t>সাধু ও চলিত ভাষা রীতির পার্থক্য বলতে </a:t>
            </a:r>
            <a:r>
              <a:rPr lang="bn-IN" sz="3200" dirty="0" smtClean="0"/>
              <a:t>পারবে ।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0006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27" y="997527"/>
            <a:ext cx="102662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পৃথিবীর সব উন্নত ভাষার মতো বাংলা ভাষারও একাধিক রূপ আছে ঃ একটি বলার ভাষা বা মৌখিক রূপ, অপরটি লেখার ভাষা বা লৈখিক রূপ । ভাষার মৌখিক রূপের আবার দুটো রীতি আছে , যথা ঃ আঞ্চলিক রীতি ও প্রমিত রীতি । অপর দিকে লৈখিক রূপের ও দুটো আলাদা রীতি আছে , যেমনঃ চলিত রীতি ও সাধু রীতি ।</a:t>
            </a:r>
          </a:p>
          <a:p>
            <a:endParaRPr lang="bn-IN" sz="2400" dirty="0"/>
          </a:p>
          <a:p>
            <a:r>
              <a:rPr lang="bn-IN" sz="2400" dirty="0" smtClean="0"/>
              <a:t>বাংলা ভাষার এ প্রকার বা রীতি –ভেদ নিচের ছকের সাহায্যে দেখানো হলোঃ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3823855" y="3948545"/>
            <a:ext cx="2189018" cy="55418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41618" y="4040970"/>
            <a:ext cx="2182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002060"/>
                </a:solidFill>
              </a:rPr>
              <a:t>বাংলা ভাষা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6" name="Minus 5"/>
          <p:cNvSpPr/>
          <p:nvPr/>
        </p:nvSpPr>
        <p:spPr>
          <a:xfrm rot="5400000">
            <a:off x="4876570" y="4401308"/>
            <a:ext cx="312186" cy="45729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Minus 6"/>
          <p:cNvSpPr/>
          <p:nvPr/>
        </p:nvSpPr>
        <p:spPr>
          <a:xfrm>
            <a:off x="1536102" y="4542426"/>
            <a:ext cx="7121236" cy="55418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inus 7"/>
          <p:cNvSpPr/>
          <p:nvPr/>
        </p:nvSpPr>
        <p:spPr>
          <a:xfrm rot="5400000">
            <a:off x="2242358" y="4773852"/>
            <a:ext cx="489065" cy="5302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Minus 8"/>
          <p:cNvSpPr/>
          <p:nvPr/>
        </p:nvSpPr>
        <p:spPr>
          <a:xfrm rot="5400000">
            <a:off x="7412183" y="4738355"/>
            <a:ext cx="471055" cy="488638"/>
          </a:xfrm>
          <a:prstGeom prst="mathMinus">
            <a:avLst>
              <a:gd name="adj1" fmla="val 22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770781" y="5171196"/>
            <a:ext cx="1690254" cy="570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819272" y="5260191"/>
            <a:ext cx="159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002060"/>
                </a:solidFill>
              </a:rPr>
              <a:t>মৌখিক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56362" y="5151481"/>
            <a:ext cx="1671336" cy="570375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194162" y="5232212"/>
            <a:ext cx="1671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chemeClr val="accent5">
                    <a:lumMod val="75000"/>
                  </a:schemeClr>
                </a:solidFill>
              </a:rPr>
              <a:t>লৈখিক</a:t>
            </a:r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Minus 13"/>
          <p:cNvSpPr/>
          <p:nvPr/>
        </p:nvSpPr>
        <p:spPr>
          <a:xfrm rot="5249526">
            <a:off x="2223426" y="5715233"/>
            <a:ext cx="462576" cy="43248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inus 14"/>
          <p:cNvSpPr/>
          <p:nvPr/>
        </p:nvSpPr>
        <p:spPr>
          <a:xfrm rot="5400000">
            <a:off x="7679010" y="5610023"/>
            <a:ext cx="564907" cy="6275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inus 15"/>
          <p:cNvSpPr/>
          <p:nvPr/>
        </p:nvSpPr>
        <p:spPr>
          <a:xfrm>
            <a:off x="924834" y="5810851"/>
            <a:ext cx="2938916" cy="54519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inus 16"/>
          <p:cNvSpPr/>
          <p:nvPr/>
        </p:nvSpPr>
        <p:spPr>
          <a:xfrm>
            <a:off x="5966248" y="5984693"/>
            <a:ext cx="3823854" cy="25305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71055" y="5997730"/>
            <a:ext cx="1750734" cy="7355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412544" y="5984693"/>
            <a:ext cx="1451564" cy="762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892409" y="6083448"/>
            <a:ext cx="1408102" cy="6288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227127" y="6083448"/>
            <a:ext cx="1482437" cy="663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71055" y="6172003"/>
            <a:ext cx="1620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002060"/>
                </a:solidFill>
              </a:rPr>
              <a:t>আঞ্চলিক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61035" y="6172003"/>
            <a:ext cx="1342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002060"/>
                </a:solidFill>
              </a:rPr>
              <a:t>প্রমিত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12873" y="6206231"/>
            <a:ext cx="1181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chemeClr val="accent5">
                    <a:lumMod val="75000"/>
                  </a:schemeClr>
                </a:solidFill>
              </a:rPr>
              <a:t>চলিত</a:t>
            </a:r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602033" y="6184473"/>
            <a:ext cx="1482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chemeClr val="accent5">
                    <a:lumMod val="75000"/>
                  </a:schemeClr>
                </a:solidFill>
              </a:rPr>
              <a:t>সাধু</a:t>
            </a:r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627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6473" y="471054"/>
            <a:ext cx="11125200" cy="261312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48145" y="775855"/>
            <a:ext cx="108065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002060"/>
                </a:solidFill>
              </a:rPr>
              <a:t>আঞ্চলিক ভাষারীতিঃ বাংলাদেশের বিভিন্ন অঞ্চলের বাঙালি জনগোষ্ঠী মুখে মুখে যে ভাষারীতিতে মনোভাব ব্যক্ত করে সে ভাষারীতিই বাংলার ‘আঞ্চলিক ভাষারীতি’ নামে অভিহিত । অর্থাৎ অঞ্চল্ভেদে বাংলা ভাষার প্রচলিত কথ্যরূপকেই আঞ্চলিক ভাষারীতি বলে ।যেমনঃ বাংলাদেশের চট্টগ্রাম অঞ্চলের আঞ্চলিক ভাষারীতিঃ ‘ঔগগোয়া মাইনষ্যের দুয়া পোয়া আছিল ।’ অর্থাৎ একজন লোকের দুটি ছেলে আছিল । আঞ্চলিক ভাষাকে উপভাষা বলে ।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6473" y="3394364"/>
            <a:ext cx="11125200" cy="2826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48145" y="3838031"/>
            <a:ext cx="1112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প্রমিত ভাষারীতিঃ </a:t>
            </a:r>
            <a:r>
              <a:rPr lang="bn-IN" sz="2400" dirty="0" smtClean="0">
                <a:solidFill>
                  <a:schemeClr val="accent6">
                    <a:lumMod val="50000"/>
                  </a:schemeClr>
                </a:solidFill>
              </a:rPr>
              <a:t>বিভিন্ন ভাষারীতি কালক্রমে পরিমার্জিত হয়ে সবার গ্রহণযোগ্য একটি রূপ লাভ করে । এই ভাষারীতি সাধারণত শিক্ষিত লোকের কথাবার্তা ও নিত্য ব্যবহারে আরও আর্কষণীয় হয় । ভাষাও যে শ্রমসাধ্য,প্রযত্নলব্ধ এবং শেখার কোনো বিষয় – প্রমিত ভাষারীতি তার প্রমাণ । এক কথায়, ভাষার সর্বজনগ্রাহ্য ও সমকালেরসর্বোচ্চ মার্জিত রূপকেই প্রমিত ভাষারীতি বলে । যেমনঃ ‘একজনের দুটো ছেলে ছিল ।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9588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109" y="609600"/>
            <a:ext cx="11651672" cy="2202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87927" y="817418"/>
            <a:ext cx="11139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002060"/>
                </a:solidFill>
              </a:rPr>
              <a:t>সাধু ভাষারীতিঃ যে ভাষারীতি অধিকতর গাম্ভীর্যপূর্ণ, তৎসম শব্দবহুল, ক্রিয়াপদের রূপ প্রাচীনরীতি অনুসারী এবং আঞ্চলিকতামুক্ত তা-ই সাধুরীতি ।যেমনঃ</a:t>
            </a:r>
          </a:p>
          <a:p>
            <a:r>
              <a:rPr lang="bn-IN" sz="2400" dirty="0" smtClean="0">
                <a:solidFill>
                  <a:srgbClr val="002060"/>
                </a:solidFill>
              </a:rPr>
              <a:t>‘এক ব্যক্তির দুইটি পুত্র ছিল ।</a:t>
            </a:r>
          </a:p>
          <a:p>
            <a:r>
              <a:rPr lang="bn-IN" sz="2400" dirty="0" smtClean="0">
                <a:solidFill>
                  <a:srgbClr val="002060"/>
                </a:solidFill>
              </a:rPr>
              <a:t>এই রীতি শুধু লিখিত গদ্যে পরিদৃষ্ট হয় ।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0109" y="2978727"/>
            <a:ext cx="11651672" cy="3103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87927" y="3255818"/>
            <a:ext cx="111390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002060"/>
                </a:solidFill>
              </a:rPr>
              <a:t>চলিত ভাষারীতিঃভাগীরথী নদীর তীরবর্তী স্থানসমূহের মৌখিক ভাষারীতি মানুষের মুখে মুখে রূপান্তর লাভ করে প্রাদেশিক শব্দাবলি গ্রহণ এবং চমৎকার বাকভঙ্গির সহযোগে গড়ে ওঠে । এই ভাষা রীতিকেই চলিত ভাষারীতি বলে । এই রীতি মৌখিক ও লিখিত উভয় ক্ষেত্রেই আকর্ষণীয় ও আদরণীয় ।</a:t>
            </a:r>
          </a:p>
          <a:p>
            <a:r>
              <a:rPr lang="bn-IN" sz="2400" dirty="0" smtClean="0">
                <a:solidFill>
                  <a:srgbClr val="002060"/>
                </a:solidFill>
              </a:rPr>
              <a:t>যেমনঃ ‘একজন লোকের দুটি ছেলে ছিল ।’</a:t>
            </a:r>
          </a:p>
        </p:txBody>
      </p:sp>
    </p:spTree>
    <p:extLst>
      <p:ext uri="{BB962C8B-B14F-4D97-AF65-F5344CB8AC3E}">
        <p14:creationId xmlns:p14="http://schemas.microsoft.com/office/powerpoint/2010/main" val="5502861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909" y="568036"/>
            <a:ext cx="1152698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2060"/>
                </a:solidFill>
              </a:rPr>
              <a:t>সাধু ভাষারীতির বৈশিষ্টঃ</a:t>
            </a:r>
            <a:endParaRPr lang="bn-IN" sz="2800" dirty="0">
              <a:solidFill>
                <a:srgbClr val="002060"/>
              </a:solidFill>
            </a:endParaRPr>
          </a:p>
          <a:p>
            <a:r>
              <a:rPr lang="bn-IN" sz="2000" dirty="0" smtClean="0">
                <a:solidFill>
                  <a:schemeClr val="bg1"/>
                </a:solidFill>
              </a:rPr>
              <a:t>১। সাধু ভাষার রূপ অপরিবর্তনীয় । অঞ্চলভেদে বা কালক্রমে এর কোনো পরিবর্তন হয় না ।</a:t>
            </a:r>
          </a:p>
          <a:p>
            <a:r>
              <a:rPr lang="bn-IN" sz="2000" dirty="0" smtClean="0">
                <a:solidFill>
                  <a:schemeClr val="bg1"/>
                </a:solidFill>
              </a:rPr>
              <a:t>২। এ ভাষা রীতি ব্যাকরণের সুনির্ধারিত নিয়ম অনুসরণ করে চলে । এর পদবিন্যাস সুনিয়ন্ত্রিত ও সুনির্দিষ্ট ।</a:t>
            </a:r>
          </a:p>
          <a:p>
            <a:r>
              <a:rPr lang="bn-IN" sz="2000" dirty="0" smtClean="0">
                <a:solidFill>
                  <a:schemeClr val="bg1"/>
                </a:solidFill>
              </a:rPr>
              <a:t>৩। সাধু ভাষারীতিতে তৎসম বা সংস্কৃত শব্দের ব্যবহার বেশি বলে এ ভাষায় এক প্রকার আভিজাত্য ও গাম্ভীর্য আছে ।</a:t>
            </a:r>
          </a:p>
          <a:p>
            <a:r>
              <a:rPr lang="bn-IN" sz="2000" dirty="0" smtClean="0">
                <a:solidFill>
                  <a:schemeClr val="bg1"/>
                </a:solidFill>
              </a:rPr>
              <a:t>৪। সাধু ভাষারীতি শুধু লেখায় ব্যবহার হয় । তাই কথাবার্তা, বক্তৃতা, ভাষণ ইত্যাদির উপযোগী নয় ।</a:t>
            </a:r>
          </a:p>
          <a:p>
            <a:r>
              <a:rPr lang="bn-IN" sz="2000" dirty="0" smtClean="0">
                <a:solidFill>
                  <a:schemeClr val="bg1"/>
                </a:solidFill>
              </a:rPr>
              <a:t>৫। সাধু ভাষারীতিতে সর্বনাম ও ক্রিয়াপদের পূর্ণরূপ ব্যবহৃত হয় ।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4909" y="3075709"/>
            <a:ext cx="110559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2060"/>
                </a:solidFill>
              </a:rPr>
              <a:t>চলিত ভাষারীতির বৈশিষ্টঃ</a:t>
            </a:r>
            <a:endParaRPr lang="bn-IN" sz="2000" dirty="0" smtClean="0">
              <a:solidFill>
                <a:srgbClr val="002060"/>
              </a:solidFill>
            </a:endParaRPr>
          </a:p>
          <a:p>
            <a:r>
              <a:rPr lang="bn-IN" sz="2000" dirty="0" smtClean="0">
                <a:solidFill>
                  <a:srgbClr val="002060"/>
                </a:solidFill>
              </a:rPr>
              <a:t>১। </a:t>
            </a:r>
            <a:r>
              <a:rPr lang="bn-IN" sz="2000" dirty="0" smtClean="0">
                <a:solidFill>
                  <a:schemeClr val="bg1"/>
                </a:solidFill>
              </a:rPr>
              <a:t>চলিত ভাষা সর্বজনগ্রাহ্য মার্জিত ও গতিশীল ভাষা । তাই এটি মানুষের কথাবার্তা ও লেখার ভাষা হিসেবে গৃহীত হয়েছে । এটি পরিবর্তনশীল ।</a:t>
            </a:r>
          </a:p>
          <a:p>
            <a:r>
              <a:rPr lang="bn-IN" sz="2000" dirty="0" smtClean="0">
                <a:solidFill>
                  <a:schemeClr val="bg1"/>
                </a:solidFill>
              </a:rPr>
              <a:t>২। এ ভাষারীতি ব্যাকরণের প্রাচীন নিয়মকানুন দিয়ে সর্বদা ব্যাখ্যা করা যায় না ।</a:t>
            </a:r>
          </a:p>
          <a:p>
            <a:r>
              <a:rPr lang="bn-IN" sz="2000" dirty="0" smtClean="0">
                <a:solidFill>
                  <a:schemeClr val="bg1"/>
                </a:solidFill>
              </a:rPr>
              <a:t>৩। চলিত ভাষারীতিতে অপেক্ষাকৃত সহজ-সরল শব্দের ব্যবহার বেশি বলে এটি সাবলীল, চটুল ও জীবন্ত ।</a:t>
            </a:r>
          </a:p>
          <a:p>
            <a:r>
              <a:rPr lang="bn-IN" sz="2000" dirty="0" smtClean="0">
                <a:solidFill>
                  <a:schemeClr val="bg1"/>
                </a:solidFill>
              </a:rPr>
              <a:t>৪। বলার ও লেখার ভাষা বলেই এ ভাষা বক্তৃতা,ভাষণ,নাটকের সংলাপ ও সামাজিক আলাপ-আলোচনার জন্য অত্যন্ত উপযোগী ।</a:t>
            </a:r>
          </a:p>
          <a:p>
            <a:r>
              <a:rPr lang="bn-IN" sz="2000" dirty="0" smtClean="0">
                <a:solidFill>
                  <a:schemeClr val="bg1"/>
                </a:solidFill>
              </a:rPr>
              <a:t>৫। চলিত ভাষারীতিতে সর্বনাম ও ক্রিয়াপদের সংক্ষিপ্ত রূপ ব্যবহৃত হয় ।</a:t>
            </a:r>
            <a:endParaRPr lang="en-GB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7779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102</TotalTime>
  <Words>767</Words>
  <Application>Microsoft Office PowerPoint</Application>
  <PresentationFormat>Widescreen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MingLiU_HKSCS</vt:lpstr>
      <vt:lpstr>NikoshBAN</vt:lpstr>
      <vt:lpstr>Trebuchet MS</vt:lpstr>
      <vt:lpstr>Vrinda</vt:lpstr>
      <vt:lpstr>Wingdings</vt:lpstr>
      <vt:lpstr>Berlin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HP-NPC</dc:creator>
  <cp:lastModifiedBy>HP-NPC</cp:lastModifiedBy>
  <cp:revision>12</cp:revision>
  <dcterms:created xsi:type="dcterms:W3CDTF">2021-03-25T08:14:06Z</dcterms:created>
  <dcterms:modified xsi:type="dcterms:W3CDTF">2021-03-25T09:56:42Z</dcterms:modified>
</cp:coreProperties>
</file>