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A025656-8325-4B60-B945-AA1C49D80913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C5BDB76-2938-4129-94CE-6398CCE06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32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5656-8325-4B60-B945-AA1C49D80913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B76-2938-4129-94CE-6398CCE06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19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5656-8325-4B60-B945-AA1C49D80913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B76-2938-4129-94CE-6398CCE06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6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5656-8325-4B60-B945-AA1C49D80913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B76-2938-4129-94CE-6398CCE06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220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5656-8325-4B60-B945-AA1C49D80913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B76-2938-4129-94CE-6398CCE06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501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5656-8325-4B60-B945-AA1C49D80913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B76-2938-4129-94CE-6398CCE06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9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5656-8325-4B60-B945-AA1C49D80913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B76-2938-4129-94CE-6398CCE06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364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5656-8325-4B60-B945-AA1C49D80913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B76-2938-4129-94CE-6398CCE065D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17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5656-8325-4B60-B945-AA1C49D80913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B76-2938-4129-94CE-6398CCE06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76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5656-8325-4B60-B945-AA1C49D80913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B76-2938-4129-94CE-6398CCE06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74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5656-8325-4B60-B945-AA1C49D80913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B76-2938-4129-94CE-6398CCE06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9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5656-8325-4B60-B945-AA1C49D80913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B76-2938-4129-94CE-6398CCE06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31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5656-8325-4B60-B945-AA1C49D80913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B76-2938-4129-94CE-6398CCE06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74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5656-8325-4B60-B945-AA1C49D80913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B76-2938-4129-94CE-6398CCE06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29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5656-8325-4B60-B945-AA1C49D80913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B76-2938-4129-94CE-6398CCE06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50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5656-8325-4B60-B945-AA1C49D80913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B76-2938-4129-94CE-6398CCE06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97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5656-8325-4B60-B945-AA1C49D80913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DB76-2938-4129-94CE-6398CCE06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3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025656-8325-4B60-B945-AA1C49D80913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5BDB76-2938-4129-94CE-6398CCE06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2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39743_552251398187355_98845770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22928" y="2119748"/>
            <a:ext cx="5713166" cy="295465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bn-BD" sz="18400" b="1" spc="67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ea typeface="MingLiU_HKSCS" pitchFamily="18" charset="-120"/>
                <a:cs typeface="NikoshBAN" pitchFamily="2" charset="0"/>
              </a:rPr>
              <a:t>স্বাগতম</a:t>
            </a:r>
            <a:endParaRPr lang="en-US" sz="18400" b="1" spc="67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ea typeface="MingLiU_HKSCS" pitchFamily="18" charset="-12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2764" y="80740"/>
            <a:ext cx="56249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/>
              <a:t>বাংলা ক্লাসে সকলকে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228577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818" y="332370"/>
            <a:ext cx="11831782" cy="10392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9772" y="521869"/>
            <a:ext cx="11727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chemeClr val="bg1"/>
                </a:solidFill>
              </a:rPr>
              <a:t>বাংলা বর্ণমালায় ব্যঞ্জনবর্ণেরও ২টি লিখিত রূপ রয়েছে। ১। পূর্ণরূপ ২। সংক্ষিপ্ত রূপ।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18" y="1431828"/>
            <a:ext cx="11831782" cy="21057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9772" y="1699874"/>
            <a:ext cx="11831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</a:rPr>
              <a:t>১। ব্যঞ্জনবর্ণের পূর্ণরূপঃ- ব্যঞ্জনবর্ণের পূর্ণরূপ শব্দের প্রথমে, মধ্যে,বা শেষে স্বাধীনভাবে বসে ।</a:t>
            </a:r>
          </a:p>
          <a:p>
            <a:r>
              <a:rPr lang="bn-IN" sz="2400" dirty="0" smtClean="0">
                <a:solidFill>
                  <a:schemeClr val="bg1"/>
                </a:solidFill>
              </a:rPr>
              <a:t>শব্দের প্রথমেঃ কবিতা, পড়াশোনা,টগর।</a:t>
            </a:r>
          </a:p>
          <a:p>
            <a:r>
              <a:rPr lang="bn-IN" sz="2400" dirty="0" smtClean="0">
                <a:solidFill>
                  <a:schemeClr val="bg1"/>
                </a:solidFill>
              </a:rPr>
              <a:t>শব্দের মধ্যেঃ কাকলি, খুলনা, ফুটবল।</a:t>
            </a:r>
          </a:p>
          <a:p>
            <a:r>
              <a:rPr lang="bn-IN" sz="2400" dirty="0" smtClean="0">
                <a:solidFill>
                  <a:schemeClr val="bg1"/>
                </a:solidFill>
              </a:rPr>
              <a:t>শব্দের শেষেঃ আম, শীতল,সিলেট।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818" y="3597808"/>
            <a:ext cx="11831782" cy="32601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74073" y="3704410"/>
            <a:ext cx="116135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২। ব্যঞ্জনবর্ণের সংক্ষিপ্ত রূপঃ-অনেক সময় স্বরবর্ণ বা ব্যঞ্জনবর্ণের সাথে সংযুক্ত হওয়ার জন্য ব্যঞ্জনবর্ণের আকার সংক্ষিপ্ত হয়ে যায়। </a:t>
            </a:r>
            <a:r>
              <a:rPr lang="bn-IN" sz="2400" dirty="0" smtClean="0">
                <a:solidFill>
                  <a:schemeClr val="bg1"/>
                </a:solidFill>
              </a:rPr>
              <a:t>ব্যঞ্জনবর্ণের এই সংক্ষিপ্ত রূপকে ‘ফলা’ বলে ।ব্যঞ্জনবর্ণের ‘ফলা’ চিহ্ন ৬টি । যথাঃ</a:t>
            </a:r>
          </a:p>
          <a:p>
            <a:r>
              <a:rPr lang="bn-IN" sz="2400" dirty="0" smtClean="0">
                <a:solidFill>
                  <a:srgbClr val="FF0000"/>
                </a:solidFill>
              </a:rPr>
              <a:t>ন/ণ-ফলাঃ – চিহ্ন,বিভিন্ন,</a:t>
            </a:r>
          </a:p>
          <a:p>
            <a:r>
              <a:rPr lang="bn-IN" sz="2400" dirty="0" smtClean="0">
                <a:solidFill>
                  <a:srgbClr val="FF0000"/>
                </a:solidFill>
              </a:rPr>
              <a:t>ব-ফলাঃ -     পক্ব,বিশ্ব।</a:t>
            </a:r>
          </a:p>
          <a:p>
            <a:r>
              <a:rPr lang="bn-IN" sz="2400" dirty="0" smtClean="0">
                <a:solidFill>
                  <a:srgbClr val="FF0000"/>
                </a:solidFill>
              </a:rPr>
              <a:t>ম-ফলাঃ -    পদ্মা, তন্ময়।</a:t>
            </a:r>
          </a:p>
          <a:p>
            <a:r>
              <a:rPr lang="bn-IN" sz="2400" dirty="0" smtClean="0">
                <a:solidFill>
                  <a:srgbClr val="FF0000"/>
                </a:solidFill>
              </a:rPr>
              <a:t>য-ফলাঃ -    খ্যাতি, ব্যাংক।   ল-ফলাঃ – ক্লান্ত,গ্লাস ।</a:t>
            </a:r>
          </a:p>
          <a:p>
            <a:r>
              <a:rPr lang="bn-IN" sz="2400" dirty="0" smtClean="0">
                <a:solidFill>
                  <a:srgbClr val="FF0000"/>
                </a:solidFill>
              </a:rPr>
              <a:t>র- ফলাঃ-     ক্রয়, গ্রহ।  রেফ – কর্ক,বর্ণ।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5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8857" y="678874"/>
            <a:ext cx="58674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2165" y="5413662"/>
            <a:ext cx="10327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স্বরধ্বনি ও ব্যঞ্জনধ্বনির সংজ্ঞার্থসহ উদাহরণ লিখ।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70" y="2277341"/>
            <a:ext cx="5143500" cy="29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9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6509" y="568424"/>
            <a:ext cx="58674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7409" y="5174673"/>
            <a:ext cx="6705600" cy="10415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bn-IN" sz="3600" dirty="0" smtClean="0"/>
              <a:t>১। ধ্বনি তৈরি হয় কিসের সাহায্যে।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09" y="1939636"/>
            <a:ext cx="6705600" cy="32350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51273" y="1939636"/>
            <a:ext cx="3643745" cy="4807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451272" y="2313709"/>
            <a:ext cx="36437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</a:rPr>
              <a:t>২। ধ্বনির সাথে কিসের সংশ্লিষ্টতা থাকে না ?</a:t>
            </a:r>
          </a:p>
          <a:p>
            <a:r>
              <a:rPr lang="bn-IN" sz="2800" dirty="0" smtClean="0">
                <a:solidFill>
                  <a:schemeClr val="bg1"/>
                </a:solidFill>
              </a:rPr>
              <a:t>৩। বাংলা ভাষায় মৌলিক স্বরধ্বনি কয়টি?</a:t>
            </a:r>
          </a:p>
          <a:p>
            <a:r>
              <a:rPr lang="bn-IN" sz="2800" dirty="0" smtClean="0">
                <a:solidFill>
                  <a:schemeClr val="bg1"/>
                </a:solidFill>
              </a:rPr>
              <a:t>৪। স্বরবর্ণের সংক্ষিপ্ত রূপকে কী বলে ?</a:t>
            </a:r>
          </a:p>
          <a:p>
            <a:r>
              <a:rPr lang="bn-IN" sz="2800" dirty="0" smtClean="0">
                <a:solidFill>
                  <a:schemeClr val="bg1"/>
                </a:solidFill>
              </a:rPr>
              <a:t>৫। ফলা চিহ্নকয়টি?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2528" y="614616"/>
            <a:ext cx="58674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745" y="5888183"/>
            <a:ext cx="10293927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তোমার পাঠ্য বইয়ের ৯ পৃষ্ঠা থেকে১১ পৃষ্ঠা পর্যন্ত মনযোগ দিয়ে ১০ বার পড়বে।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939636"/>
            <a:ext cx="7495309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4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2"/>
            <a:ext cx="1219200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6655" y="2644167"/>
            <a:ext cx="5056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002060"/>
                </a:solidFill>
              </a:rPr>
              <a:t>ধন্যবাদ</a:t>
            </a:r>
            <a:endParaRPr lang="en-GB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3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DEF672-B3B3-41DF-8ABE-4DD1D2BD8904}"/>
              </a:ext>
            </a:extLst>
          </p:cNvPr>
          <p:cNvSpPr txBox="1"/>
          <p:nvPr/>
        </p:nvSpPr>
        <p:spPr>
          <a:xfrm>
            <a:off x="2292627" y="919614"/>
            <a:ext cx="57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/>
              <a:t>শিক্ষক পরিচিতিঃ</a:t>
            </a:r>
            <a:endParaRPr lang="en-US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F269CC-2465-4F03-A473-772B8DB46E38}"/>
              </a:ext>
            </a:extLst>
          </p:cNvPr>
          <p:cNvSpPr txBox="1"/>
          <p:nvPr/>
        </p:nvSpPr>
        <p:spPr>
          <a:xfrm>
            <a:off x="3149600" y="2096858"/>
            <a:ext cx="7500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/>
              <a:t>লিপি দেবনাথ</a:t>
            </a:r>
            <a:endParaRPr lang="en-US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904F2-BACD-4744-81A9-CD6756543A21}"/>
              </a:ext>
            </a:extLst>
          </p:cNvPr>
          <p:cNvSpPr txBox="1"/>
          <p:nvPr/>
        </p:nvSpPr>
        <p:spPr>
          <a:xfrm>
            <a:off x="2700953" y="2952573"/>
            <a:ext cx="580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/>
              <a:t>সহকারি শিক্ষিকা (বাংলা)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02191-A56F-453B-A997-0F2CB728B0BD}"/>
              </a:ext>
            </a:extLst>
          </p:cNvPr>
          <p:cNvSpPr txBox="1"/>
          <p:nvPr/>
        </p:nvSpPr>
        <p:spPr>
          <a:xfrm>
            <a:off x="1626691" y="3640693"/>
            <a:ext cx="7504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/>
              <a:t>সেন্ট নিকোলাস স্কুল এন্ড কলেজ</a:t>
            </a:r>
          </a:p>
          <a:p>
            <a:r>
              <a:rPr lang="bn-IN" sz="3200" b="1" dirty="0"/>
              <a:t>নাগরি,কালিগঞ্জ,গাজিপুর।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323" y="1170983"/>
            <a:ext cx="3696788" cy="480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6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48511" y="2362201"/>
            <a:ext cx="3733800" cy="13849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বাংলা ব্যাকরণ ও নির্মিতি</a:t>
            </a:r>
          </a:p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1000" y="5791200"/>
            <a:ext cx="38862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91375" y="487026"/>
            <a:ext cx="53142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ক্লাস পরিচিতি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2105859"/>
            <a:ext cx="3791029" cy="43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0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00556 -0.09074 C 0.00851 -0.18125 0.01597 -0.33681 0.01771 -0.54375 L -0.88576 -0.6701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3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"/>
            <a:ext cx="1219200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Tuhin\Downloads\teacher_wri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92200"/>
            <a:ext cx="12192000" cy="5765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32713" y="1472229"/>
            <a:ext cx="4266553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bn-BD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পাঠ: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9011" y="2657009"/>
            <a:ext cx="550025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IN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ধ্বনি ও বর্ণ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8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856" y="1482436"/>
            <a:ext cx="4391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/>
              <a:t>শিখন ফল</a:t>
            </a:r>
            <a:endParaRPr lang="en-GB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85454" y="2895599"/>
            <a:ext cx="10141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এই পাঠ শেষে শিক্ষার্থীরা-------</a:t>
            </a:r>
            <a:endParaRPr lang="bn-IN" sz="3200" dirty="0"/>
          </a:p>
          <a:p>
            <a:endParaRPr lang="bn-IN" sz="3200" dirty="0"/>
          </a:p>
          <a:p>
            <a:r>
              <a:rPr lang="bn-IN" sz="3200" dirty="0" smtClean="0"/>
              <a:t>১। ধ্বনি ও বর্ণের সংঙ্গা ও প্রকারভেদ বলতে পারবে ।</a:t>
            </a:r>
          </a:p>
          <a:p>
            <a:endParaRPr lang="bn-IN" sz="3200" dirty="0"/>
          </a:p>
          <a:p>
            <a:r>
              <a:rPr lang="bn-IN" sz="3200" dirty="0" smtClean="0"/>
              <a:t>২। বর্ণের উচ্চারণ স্থান ও প্রকৃতি সম্পর্কে বলতে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2377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 rot="5400000">
            <a:off x="1454727" y="-304800"/>
            <a:ext cx="1011384" cy="2479967"/>
          </a:xfrm>
          <a:prstGeom prst="ca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45126" y="720436"/>
            <a:ext cx="185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bg1"/>
                </a:solidFill>
              </a:rPr>
              <a:t>ক। ধ্বনি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053" y="1440876"/>
            <a:ext cx="10958946" cy="32973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20435" y="1750739"/>
            <a:ext cx="104601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</a:rPr>
              <a:t>কোন ভাষায় উচ্চারিত শব্দকে বিশ্লেষণ করলে যে উপাদানসমূহ পাওয়া যায় সেগুলোকে পৃথকভাবে ধ্বনি বলে । ধ্বনির সাথে সাধারণত অর্থের সংশ্লিষ্টতা থাকে না । ধ্বনি তৈরি হয় বাগযন্ত্রের সাহায্যে । ধ্বনি তৈরিতে যেসব বাক- প্রত্যঙ্গ সহায়তা করে সেগুলো হলো – ফুস্ফুস, গলনালি,জিহবা, তালু, মাড়ি, দাঁত, ঠোঁট, নাক ইত্যাদি । মানুষ ফুস্ফুসের সাহায্যে শ্বাস গ্রহণ ও ত্যাগ করে । ফুস্ফুস থেকে বাতাস বাইরে আসার সময় মুখে নানা ধরনের ধ্বনির সৃষ্টি হয় । তবে সব ধ্বনিই ভাষা গ্রহণ করে না ।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053" y="5048121"/>
            <a:ext cx="10958945" cy="18098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81891" y="5209309"/>
            <a:ext cx="10598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বাংলা ভাষায় ব্যবহৃত ধ্বনিগুলোকে প্রধানত দুভাগে ভাগ করা যায়। </a:t>
            </a:r>
          </a:p>
          <a:p>
            <a:r>
              <a:rPr lang="bn-IN" sz="2400" dirty="0" smtClean="0">
                <a:solidFill>
                  <a:srgbClr val="FF0000"/>
                </a:solidFill>
              </a:rPr>
              <a:t>যথাঃ-  ১। স্বরধ্বনি </a:t>
            </a:r>
          </a:p>
          <a:p>
            <a:r>
              <a:rPr lang="bn-IN" sz="2400" dirty="0">
                <a:solidFill>
                  <a:srgbClr val="FF0000"/>
                </a:solidFill>
              </a:rPr>
              <a:t> </a:t>
            </a:r>
            <a:r>
              <a:rPr lang="bn-IN" sz="2400" dirty="0" smtClean="0">
                <a:solidFill>
                  <a:srgbClr val="FF0000"/>
                </a:solidFill>
              </a:rPr>
              <a:t>         ২। ব্যঞ্জন্ ধ্বনি ।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4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 rot="5400000">
            <a:off x="5060371" y="-384461"/>
            <a:ext cx="1143004" cy="3241964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849092" y="944133"/>
            <a:ext cx="134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ধ্বনি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207817" y="692727"/>
            <a:ext cx="3803074" cy="6165273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239979" y="842898"/>
            <a:ext cx="148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স্বরধ্বনি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044" y="1669020"/>
            <a:ext cx="21613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chemeClr val="bg1"/>
                </a:solidFill>
              </a:rPr>
              <a:t>যে ধ্বনি উচ্চারনের সময় মুখের ভেতরে </a:t>
            </a:r>
            <a:r>
              <a:rPr lang="bn-IN" sz="2000" b="1" dirty="0" smtClean="0">
                <a:solidFill>
                  <a:srgbClr val="FF0000"/>
                </a:solidFill>
              </a:rPr>
              <a:t>কোথাও বাধা পায় না </a:t>
            </a:r>
            <a:r>
              <a:rPr lang="bn-IN" sz="2000" b="1" dirty="0" smtClean="0">
                <a:solidFill>
                  <a:srgbClr val="002060"/>
                </a:solidFill>
              </a:rPr>
              <a:t>এবং যা অন্য ধ্বনির সাহায্য ছাড়া নিজেই সম্পর্ণভাবে উচ্চারিত হয় </a:t>
            </a:r>
            <a:r>
              <a:rPr lang="bn-IN" sz="2000" b="1" dirty="0" smtClean="0">
                <a:solidFill>
                  <a:schemeClr val="bg1"/>
                </a:solidFill>
              </a:rPr>
              <a:t>তাকে স্বরধ্বনি বলে ।</a:t>
            </a:r>
            <a:r>
              <a:rPr lang="bn-IN" sz="2000" b="1" dirty="0" smtClean="0">
                <a:solidFill>
                  <a:srgbClr val="FF0000"/>
                </a:solidFill>
              </a:rPr>
              <a:t>বাংলা ভাষায় মৌলিক স্বরধ্বনি ৭টি</a:t>
            </a:r>
            <a:r>
              <a:rPr lang="bn-IN" sz="2000" b="1" dirty="0" smtClean="0">
                <a:solidFill>
                  <a:schemeClr val="bg1"/>
                </a:solidFill>
              </a:rPr>
              <a:t>। যথা- অ,আ,ই,উ,এ,ও,অ্যা ।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7252855" y="665019"/>
            <a:ext cx="4211782" cy="60960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541330" y="944133"/>
            <a:ext cx="187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ব্যঞ্জনধ্বনি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8436" y="1777154"/>
            <a:ext cx="26739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chemeClr val="bg1"/>
                </a:solidFill>
              </a:rPr>
              <a:t>যে ধ্বনি উচ্চারণের সময় মুখের ভেতরে </a:t>
            </a:r>
            <a:r>
              <a:rPr lang="bn-IN" b="1" dirty="0" smtClean="0">
                <a:solidFill>
                  <a:srgbClr val="FF0000"/>
                </a:solidFill>
              </a:rPr>
              <a:t>কোথাও না কোথাও বাধা পায় </a:t>
            </a:r>
            <a:r>
              <a:rPr lang="bn-IN" b="1" dirty="0" smtClean="0">
                <a:solidFill>
                  <a:srgbClr val="002060"/>
                </a:solidFill>
              </a:rPr>
              <a:t>এবং যা স্বরধ্বনির সাহায্য ছাড়া স্পষ্ট্রূপে উচ্চারিত হতে পারে না </a:t>
            </a:r>
            <a:r>
              <a:rPr lang="bn-IN" b="1" dirty="0" smtClean="0">
                <a:solidFill>
                  <a:schemeClr val="bg1"/>
                </a:solidFill>
              </a:rPr>
              <a:t>তাকে</a:t>
            </a:r>
            <a:r>
              <a:rPr lang="bn-IN" b="1" dirty="0" smtClean="0">
                <a:solidFill>
                  <a:srgbClr val="002060"/>
                </a:solidFill>
              </a:rPr>
              <a:t> </a:t>
            </a:r>
            <a:r>
              <a:rPr lang="bn-IN" b="1" dirty="0" smtClean="0">
                <a:solidFill>
                  <a:schemeClr val="bg1"/>
                </a:solidFill>
              </a:rPr>
              <a:t>ব্যঞ্জনধ্বনি বলে । যেমনঃ-ক,খ,গ,ঘ,প ইত্যাদি। এই ধ্বনিগুলোকে প্রকৃষ্টভাবে শ্রুতিযোগ্য করে উচ্চারণ করতে গেলে স্বরধ্বনির আশ্রয় নিতে হয় । যেমন- (ক+অ)=ক,(গ+অ)=গ ইত্যাদি ।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7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/>
      <p:bldP spid="7" grpId="0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364" y="762000"/>
            <a:ext cx="156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খ। বর্ণ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54182" y="1496291"/>
            <a:ext cx="10266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ধ্বনি মানুষের মুখ নিঃসৃত বায়ু থেকে সৃষ্ট, তাই এর কোন আকার নেই । এগুলো মানুষ মুখে উচ্চারণ করে এবং কানে শোনে । ভাষা লিখে প্রকাশ করার সুবিধার্থে ধ্বনিগুলোর প্রতিনিধি হিসেবে কিছু চিহ্ন তৈরি করা হয়েছে । এই চিহ্নের নাম বর্ণ।</a:t>
            </a:r>
          </a:p>
          <a:p>
            <a:r>
              <a:rPr lang="bn-IN" sz="2400" dirty="0" smtClean="0"/>
              <a:t>অর্থাৎ </a:t>
            </a:r>
            <a:r>
              <a:rPr lang="bn-IN" sz="2400" dirty="0" smtClean="0">
                <a:solidFill>
                  <a:srgbClr val="FFFF00"/>
                </a:solidFill>
              </a:rPr>
              <a:t>কোনো ভাষা লিখতে যেসব ধ্বনি-দ্যোতক সংকেত বা চিহ্ন ব্যবহৃত হয় তাকে বর্ণ বলে । এই বর্ণসমূহের সমষ্টিই হলো বর্ণমালা ।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3435283"/>
            <a:ext cx="11360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B0F0"/>
                </a:solidFill>
              </a:rPr>
              <a:t>বাংলা ধ্বনির মতো বর্ণও তাই দুই প্রকার । ১। স্বরবর্ণ, ২। ব্যঞ্জনবর্ণ ।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182" y="4045527"/>
            <a:ext cx="10377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FF00"/>
                </a:solidFill>
              </a:rPr>
              <a:t>১। স্বরবর্ণঃ স্বরধ্বনির লিখিত চিহ্ন বা সংকেতকে বলা হয় স্বরবর্ণ ।  বাংলা ভাষায় মৌলিক স্বরধ্বনি ৭টি । কিন্তু স্বরবর্ণ ১১টি । যথাঃ- অ,আ,ই,ঈ,উ,ঊ,ঋ,এ,ঐ,ও,ঔ।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82" y="5043055"/>
            <a:ext cx="1087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২। ব্যঞ্জনবর্ণঃ- ব্যঞ্জনধ্বনির লিখিত চিহ্ন বা সংকেতকে ব্যঞ্জনবর্ণ বলা হয় । বাংলা ভাষায় ব্যঞ্জনবর্ণ ৩৯ টি । যথাঃ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4682836" y="5458553"/>
            <a:ext cx="2064328" cy="13994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987636" y="5458553"/>
            <a:ext cx="1759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ক,খ,গ,ঘ,ঙ</a:t>
            </a:r>
          </a:p>
          <a:p>
            <a:r>
              <a:rPr lang="bn-IN" dirty="0" smtClean="0"/>
              <a:t>চ,ছ,জ,ঝ,ঞ</a:t>
            </a:r>
          </a:p>
          <a:p>
            <a:r>
              <a:rPr lang="bn-IN" dirty="0" smtClean="0"/>
              <a:t>ট,ঠ,ড,ঢ,ণ</a:t>
            </a:r>
          </a:p>
          <a:p>
            <a:r>
              <a:rPr lang="bn-IN" dirty="0" smtClean="0"/>
              <a:t>ত,থ,দ,ধ,ন</a:t>
            </a:r>
          </a:p>
          <a:p>
            <a:r>
              <a:rPr lang="bn-IN" dirty="0" smtClean="0"/>
              <a:t>প,ফ,ব,ভ,ম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871855" y="5458553"/>
            <a:ext cx="1884218" cy="13994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51964" y="5583382"/>
            <a:ext cx="1551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bg1"/>
                </a:solidFill>
              </a:rPr>
              <a:t>য,র,ল</a:t>
            </a:r>
          </a:p>
          <a:p>
            <a:r>
              <a:rPr lang="bn-IN" dirty="0" smtClean="0">
                <a:solidFill>
                  <a:schemeClr val="bg1"/>
                </a:solidFill>
              </a:rPr>
              <a:t>শ,ষ,স,হ</a:t>
            </a:r>
          </a:p>
          <a:p>
            <a:r>
              <a:rPr lang="bn-IN" dirty="0" smtClean="0">
                <a:solidFill>
                  <a:schemeClr val="bg1"/>
                </a:solidFill>
              </a:rPr>
              <a:t>ড়,ঢ়,য়,ৎ</a:t>
            </a:r>
          </a:p>
          <a:p>
            <a:r>
              <a:rPr lang="bn-IN" dirty="0" smtClean="0">
                <a:solidFill>
                  <a:schemeClr val="bg1"/>
                </a:solidFill>
              </a:rPr>
              <a:t>ং,ঃ,ঁ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9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" y="651164"/>
            <a:ext cx="192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বর্ণমালাঃ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7927" y="1174384"/>
            <a:ext cx="10127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কোনো ভাষা লিখতে যে ধ্বনি-দ্যোতক সংকেত বা চিহ্নসমূহ ব্যবহৃত হয় তার সমষ্টিই হলো বর্ণমালা । বাংলা ভাষায় ব্যবহৃত বর্ণসমূহকে একত্রে বর্ণমালা বলে ।</a:t>
            </a:r>
          </a:p>
          <a:p>
            <a:r>
              <a:rPr lang="bn-IN" sz="2400" dirty="0" smtClean="0"/>
              <a:t>বাংলা বর্ণমালায় মোট ৫০টি বর্ণ আছে ।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5527" y="2436268"/>
            <a:ext cx="10903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92D050"/>
                </a:solidFill>
              </a:rPr>
              <a:t>বাংলা বর্ণমালায় স্বরবর্ণের লিখিত রূপ দুটিঃ ১। পূর্ণরূপ ২। সংক্ষিপ্ত রূপ ।</a:t>
            </a:r>
            <a:endParaRPr lang="en-GB" sz="24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528" y="2897933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FFFF00"/>
                </a:solidFill>
              </a:rPr>
              <a:t>১। স্বরবর্ণের পূর্ণরূপঃ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527" y="3298043"/>
            <a:ext cx="10917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বাংলা ভাষা লেখার সময় কোনো শব্দে স্বাধীনভাবে স্বরবর্ণ বসলে তার পূর্ণরূপ ব্যবহৃত হয় । যেমনঃ</a:t>
            </a:r>
          </a:p>
          <a:p>
            <a:r>
              <a:rPr lang="bn-IN" sz="2000" dirty="0" smtClean="0"/>
              <a:t>শব্দের প্রথমেঃ অনেক, আকাশ,ইলিশ,উকিল,ঋণ,এক ।</a:t>
            </a:r>
          </a:p>
          <a:p>
            <a:r>
              <a:rPr lang="bn-IN" sz="2000" dirty="0" smtClean="0"/>
              <a:t>শব্দের মধ্যেঃ বেদুইন,বাউল,পাউরুটি, আবহাওয়া ।</a:t>
            </a:r>
          </a:p>
          <a:p>
            <a:r>
              <a:rPr lang="bn-IN" sz="2000" dirty="0" smtClean="0"/>
              <a:t>শব্দের শেষে ঃ বই, বউ, যাও ।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35527" y="4621482"/>
            <a:ext cx="111390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২। স্বরবর্ণের সংক্ষিপ্ত রূপঃ-</a:t>
            </a:r>
          </a:p>
          <a:p>
            <a:r>
              <a:rPr lang="bn-IN" sz="2400" dirty="0" smtClean="0">
                <a:solidFill>
                  <a:srgbClr val="FFFF00"/>
                </a:solidFill>
              </a:rPr>
              <a:t>অ-ভিন্ন</a:t>
            </a:r>
            <a:r>
              <a:rPr lang="bn-IN" sz="2400" dirty="0" smtClean="0"/>
              <a:t> অন্য স্বরবর্ণগুলো ব্যঞ্জনবর্ণের সাথে সংযুক্ত হলে পূর্ণরূপের বদলে সংক্ষিপ্ত রূপ পরিগ্রহ করে । </a:t>
            </a:r>
            <a:r>
              <a:rPr lang="bn-IN" sz="2400" dirty="0" smtClean="0">
                <a:solidFill>
                  <a:srgbClr val="FFFF00"/>
                </a:solidFill>
              </a:rPr>
              <a:t>স্বরবর্ণের এ ধরনের সংক্ষিপ্ত রূপকে ‘কার’ বলে । স্বরবর্ণের ‘কার’-চিহ্ন ১০টি ।যথাঃ- আ-কার,ই-কার,ঈ-কার,উ-কার,ঊ-কার,ঋ-কার,এ-কার,ঐ-কার,ও-কার,ঔ-কার ।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5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141</TotalTime>
  <Words>705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MingLiU_HKSCS</vt:lpstr>
      <vt:lpstr>NikoshBAN</vt:lpstr>
      <vt:lpstr>Vrinda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HP-NPC</dc:creator>
  <cp:lastModifiedBy>HP-NPC</cp:lastModifiedBy>
  <cp:revision>16</cp:revision>
  <dcterms:created xsi:type="dcterms:W3CDTF">2021-03-31T09:34:34Z</dcterms:created>
  <dcterms:modified xsi:type="dcterms:W3CDTF">2021-03-31T15:58:43Z</dcterms:modified>
</cp:coreProperties>
</file>