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0" r:id="rId2"/>
    <p:sldId id="261" r:id="rId3"/>
    <p:sldId id="263" r:id="rId4"/>
    <p:sldId id="262" r:id="rId5"/>
    <p:sldId id="264" r:id="rId6"/>
    <p:sldId id="259" r:id="rId7"/>
    <p:sldId id="256" r:id="rId8"/>
    <p:sldId id="257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00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93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944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11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832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69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93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2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95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6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70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91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0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04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13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CB5FB-A9A7-4847-A9FA-A0B0AF169502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AE52CD0-B47D-4D27-BB77-4B9A27C2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68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39743_552251398187355_988457707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22928" y="2119748"/>
            <a:ext cx="5713166" cy="2954655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bn-BD" sz="18400" b="1" spc="67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ea typeface="MingLiU_HKSCS" pitchFamily="18" charset="-120"/>
                <a:cs typeface="NikoshBAN" pitchFamily="2" charset="0"/>
              </a:rPr>
              <a:t>স্বাগতম</a:t>
            </a:r>
            <a:endParaRPr lang="en-US" sz="18400" b="1" spc="67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ea typeface="MingLiU_HKSCS" pitchFamily="18" charset="-12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2764" y="80740"/>
            <a:ext cx="56249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/>
              <a:t>বাংলা ক্লাসে সকলকে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1022297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7" y="416024"/>
            <a:ext cx="58674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43891" y="3969327"/>
            <a:ext cx="7239000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bn-IN" sz="3600" dirty="0" smtClean="0"/>
              <a:t>‘শ্মশান’, শ্বশুর, স্মরণ, সম্পন্ন, শ্মশ্রু শব্দাবলির উচ্চারণ লেখ ।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7" y="1803778"/>
            <a:ext cx="68580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70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228601"/>
            <a:ext cx="58674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5486400"/>
            <a:ext cx="8153400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 – ফলাযুক্ত বানানে ব –এর উচ্চারণ কখন বহাল থাকে ? সূত্রসহ ১০ টি শব্দ লেখ 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579418"/>
            <a:ext cx="7495309" cy="390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100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-2"/>
            <a:ext cx="12192001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66655" y="2644167"/>
            <a:ext cx="5056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002060"/>
                </a:solidFill>
              </a:rPr>
              <a:t>ধন্যবাদ</a:t>
            </a:r>
            <a:endParaRPr lang="en-GB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645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drumroll.wav"/>
          </p:stSnd>
        </p:sndAc>
      </p:transition>
    </mc:Choice>
    <mc:Fallback>
      <p:transition spd="slow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DEF672-B3B3-41DF-8ABE-4DD1D2BD8904}"/>
              </a:ext>
            </a:extLst>
          </p:cNvPr>
          <p:cNvSpPr txBox="1"/>
          <p:nvPr/>
        </p:nvSpPr>
        <p:spPr>
          <a:xfrm>
            <a:off x="2292627" y="919614"/>
            <a:ext cx="57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/>
              <a:t>শিক্ষক পরিচিতিঃ</a:t>
            </a:r>
            <a:endParaRPr lang="en-US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F269CC-2465-4F03-A473-772B8DB46E38}"/>
              </a:ext>
            </a:extLst>
          </p:cNvPr>
          <p:cNvSpPr txBox="1"/>
          <p:nvPr/>
        </p:nvSpPr>
        <p:spPr>
          <a:xfrm>
            <a:off x="3149600" y="2096858"/>
            <a:ext cx="7500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/>
              <a:t>লিপি দেবনাথ</a:t>
            </a:r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E904F2-BACD-4744-81A9-CD6756543A21}"/>
              </a:ext>
            </a:extLst>
          </p:cNvPr>
          <p:cNvSpPr txBox="1"/>
          <p:nvPr/>
        </p:nvSpPr>
        <p:spPr>
          <a:xfrm>
            <a:off x="2700953" y="2952573"/>
            <a:ext cx="5805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/>
              <a:t>সহকারি শিক্ষিকা (বাংলা)</a:t>
            </a:r>
            <a:endParaRPr lang="en-US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D02191-A56F-453B-A997-0F2CB728B0BD}"/>
              </a:ext>
            </a:extLst>
          </p:cNvPr>
          <p:cNvSpPr txBox="1"/>
          <p:nvPr/>
        </p:nvSpPr>
        <p:spPr>
          <a:xfrm>
            <a:off x="1626691" y="3640693"/>
            <a:ext cx="7504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/>
              <a:t>সেন্ট নিকোলাস স্কুল এন্ড কলেজ</a:t>
            </a:r>
          </a:p>
          <a:p>
            <a:r>
              <a:rPr lang="bn-IN" sz="3200" b="1" dirty="0"/>
              <a:t>নাগরি,কালিগঞ্জ,গাজিপুর।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323" y="1170983"/>
            <a:ext cx="3696788" cy="480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336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48511" y="2362201"/>
            <a:ext cx="3733800" cy="13849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বাংলা ব্যাকরণ ও নির্মিতি</a:t>
            </a:r>
          </a:p>
          <a:p>
            <a:pPr algn="ctr"/>
            <a:r>
              <a:rPr lang="bn-IN" sz="2800" b="1" dirty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bn-IN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01000" y="5791200"/>
            <a:ext cx="38862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91375" y="487026"/>
            <a:ext cx="53142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ক্লাস পরিচিতি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45" y="2105859"/>
            <a:ext cx="3791029" cy="430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49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.00556 -0.09074 C 0.00851 -0.18125 0.01597 -0.33681 0.01771 -0.54375 L -0.88576 -0.67014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3" y="-3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"/>
            <a:ext cx="12192000" cy="13234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Tuhin\Downloads\teacher_wri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92200"/>
            <a:ext cx="12192000" cy="5765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432713" y="1472229"/>
            <a:ext cx="4266553" cy="123110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bn-BD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পাঠ: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9011" y="2657009"/>
            <a:ext cx="5500255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bn-IN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 –ফলা ও ব – ফলার উচ্চারণ</a:t>
            </a:r>
            <a:endParaRPr lang="en-US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21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7856" y="1482436"/>
            <a:ext cx="4391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/>
              <a:t>শিখন ফল</a:t>
            </a:r>
            <a:endParaRPr lang="en-GB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93273" y="3034145"/>
            <a:ext cx="86729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এই পাঠ শেষে শিক্ষার্থীরা-------</a:t>
            </a:r>
          </a:p>
          <a:p>
            <a:endParaRPr lang="bn-IN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bn-IN" sz="3200" dirty="0" smtClean="0"/>
              <a:t>ম – ফলা ও ব – ফলার উচ্চারণ বলতে </a:t>
            </a:r>
            <a:r>
              <a:rPr lang="bn-IN" sz="3200" dirty="0" smtClean="0"/>
              <a:t>পারবে ।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59384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35" y="526473"/>
            <a:ext cx="8908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C00000"/>
                </a:solidFill>
              </a:rPr>
              <a:t>ম – ফলার উচ্চারণ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71" y="1260763"/>
            <a:ext cx="9753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2400" dirty="0" smtClean="0"/>
              <a:t>ক ) পদের প্রথমে ম – ফলা থাকলে সে বর্ণের উচ্চারণে কিছুটা ঝোঁক পড়ে এবং সামান্য নাসিক্যস্বর হয় । যেমনঃ শ্মশান </a:t>
            </a:r>
            <a:r>
              <a:rPr lang="bn-IN" sz="2400" dirty="0" smtClean="0">
                <a:solidFill>
                  <a:srgbClr val="FF0000"/>
                </a:solidFill>
              </a:rPr>
              <a:t>( শঁশান</a:t>
            </a:r>
            <a:r>
              <a:rPr lang="bn-IN" sz="2400" dirty="0" smtClean="0"/>
              <a:t>), স্মরণ </a:t>
            </a:r>
            <a:r>
              <a:rPr lang="bn-IN" sz="2400" dirty="0" smtClean="0">
                <a:solidFill>
                  <a:srgbClr val="FF0000"/>
                </a:solidFill>
              </a:rPr>
              <a:t>( শঁরোন</a:t>
            </a:r>
            <a:r>
              <a:rPr lang="bn-IN" sz="2400" dirty="0" smtClean="0"/>
              <a:t>) ।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bn-IN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2400" dirty="0" smtClean="0">
                <a:solidFill>
                  <a:srgbClr val="FF0000"/>
                </a:solidFill>
              </a:rPr>
              <a:t>কখনো কখনো ‘ম’ অনুচ্চারিত থাকতেও পারে । যেমনঃ- স্মৃতি ( সৃতি বা সৃঁতি ) ।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871" y="3199755"/>
            <a:ext cx="10196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2400" dirty="0" smtClean="0"/>
              <a:t>খ) পদের মধ্যে বা শেষে ম – ফলা যুক্ত হলে উচ্চারণে সে বর্ণের দ্বিত্ব হয় এবং সামান্য নাসিক্যস্বর হয় । যেমনঃ আত্মীয় (</a:t>
            </a:r>
            <a:r>
              <a:rPr lang="bn-IN" sz="2400" dirty="0" smtClean="0">
                <a:solidFill>
                  <a:srgbClr val="FF0000"/>
                </a:solidFill>
              </a:rPr>
              <a:t>আততিঁয়ো</a:t>
            </a:r>
            <a:r>
              <a:rPr lang="bn-IN" sz="2400" dirty="0" smtClean="0"/>
              <a:t> ), পদ্ম (</a:t>
            </a:r>
            <a:r>
              <a:rPr lang="bn-IN" sz="2400" dirty="0" smtClean="0">
                <a:solidFill>
                  <a:srgbClr val="FF0000"/>
                </a:solidFill>
              </a:rPr>
              <a:t>পদদোঁ</a:t>
            </a:r>
            <a:r>
              <a:rPr lang="bn-IN" sz="2400" dirty="0" smtClean="0"/>
              <a:t> ), বিস্ময় (</a:t>
            </a:r>
            <a:r>
              <a:rPr lang="bn-IN" sz="2400" dirty="0" smtClean="0">
                <a:solidFill>
                  <a:srgbClr val="FF0000"/>
                </a:solidFill>
              </a:rPr>
              <a:t>বিশশঁয়</a:t>
            </a:r>
            <a:r>
              <a:rPr lang="bn-IN" sz="2400" dirty="0" smtClean="0"/>
              <a:t> ) , ভস্মস্তূপ ( </a:t>
            </a:r>
            <a:r>
              <a:rPr lang="bn-IN" sz="2400" dirty="0" smtClean="0">
                <a:solidFill>
                  <a:srgbClr val="FF0000"/>
                </a:solidFill>
              </a:rPr>
              <a:t>ভশশোঁসতুপ</a:t>
            </a:r>
            <a:r>
              <a:rPr lang="bn-IN" sz="2400" dirty="0" smtClean="0"/>
              <a:t> ), ভস্ম (</a:t>
            </a:r>
            <a:r>
              <a:rPr lang="bn-IN" sz="2400" dirty="0" smtClean="0">
                <a:solidFill>
                  <a:srgbClr val="FF0000"/>
                </a:solidFill>
              </a:rPr>
              <a:t>ভশশোঁ</a:t>
            </a:r>
            <a:r>
              <a:rPr lang="bn-IN" sz="2400" dirty="0" smtClean="0"/>
              <a:t> ), রশ্মি (</a:t>
            </a:r>
            <a:r>
              <a:rPr lang="bn-IN" sz="2400" dirty="0" smtClean="0">
                <a:solidFill>
                  <a:srgbClr val="FF0000"/>
                </a:solidFill>
              </a:rPr>
              <a:t>রোশশিঁ</a:t>
            </a:r>
            <a:r>
              <a:rPr lang="bn-IN" sz="2400" dirty="0" smtClean="0"/>
              <a:t> ) ।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78871" y="4648176"/>
            <a:ext cx="10307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গ) গ, ঙ, ট, ণ, ন, বা ল বর্ণের সঙ্গে ম –ফলা যুক্ত হলে ,  ম – এর উচ্চারণ বজায় থাকে । যুক্ত ব্যঞ্জনের প্রথম বর্ণের স্বর লুপ্ত হয় । যেমনঃ- বাগ্মী </a:t>
            </a:r>
            <a:r>
              <a:rPr lang="bn-IN" sz="2400" dirty="0" smtClean="0">
                <a:solidFill>
                  <a:srgbClr val="FF0000"/>
                </a:solidFill>
              </a:rPr>
              <a:t>( বাগমি </a:t>
            </a:r>
            <a:r>
              <a:rPr lang="bn-IN" sz="2400" dirty="0" smtClean="0"/>
              <a:t>), মৃন্ময় ( </a:t>
            </a:r>
            <a:r>
              <a:rPr lang="bn-IN" sz="2400" dirty="0" smtClean="0">
                <a:solidFill>
                  <a:srgbClr val="FF0000"/>
                </a:solidFill>
              </a:rPr>
              <a:t>মৃনময়</a:t>
            </a:r>
            <a:r>
              <a:rPr lang="bn-IN" sz="2400" dirty="0" smtClean="0"/>
              <a:t>),জন্ম (</a:t>
            </a:r>
            <a:r>
              <a:rPr lang="bn-IN" sz="2400" dirty="0" smtClean="0">
                <a:solidFill>
                  <a:srgbClr val="FF0000"/>
                </a:solidFill>
              </a:rPr>
              <a:t>জনমো</a:t>
            </a:r>
            <a:r>
              <a:rPr lang="bn-IN" sz="2400" dirty="0" smtClean="0"/>
              <a:t>), গুল্ম ( </a:t>
            </a:r>
            <a:r>
              <a:rPr lang="bn-IN" sz="2400" dirty="0" smtClean="0">
                <a:solidFill>
                  <a:srgbClr val="FF0000"/>
                </a:solidFill>
              </a:rPr>
              <a:t>গুলমো</a:t>
            </a:r>
            <a:r>
              <a:rPr lang="bn-IN" sz="2400" dirty="0" smtClean="0"/>
              <a:t> ) ।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1481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6" y="637309"/>
            <a:ext cx="3782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C00000"/>
                </a:solidFill>
              </a:rPr>
              <a:t>ব – ফলার উচ্চারণ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636" y="1222084"/>
            <a:ext cx="9351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ক) শব্দের প্রথমে ব – ফলা যুক্ত হলে উচ্চারণে শুধু সে বর্ণের উপর অতিরিক্ত ঝোঁক পড়ে । যেমনঃ-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ক্বচিৎ (ক্বচিৎ ), দ্বিত্ব ( দিততো ), শ্বাস (শাশ ), স্বজন (শজোন ), দ্বন্দ্ব (দনদো) ।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6473" y="3186545"/>
            <a:ext cx="9240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খ) শব্দের মধ্যে বা শেষে ব – ফলা যুক্ত হলে যুক্ত ব্যঞ্জনটির দ্বিত্ব উচ্চারণ হয় । </a:t>
            </a:r>
            <a:r>
              <a:rPr lang="bn-IN" sz="2400" dirty="0" smtClean="0">
                <a:solidFill>
                  <a:srgbClr val="C00000"/>
                </a:solidFill>
              </a:rPr>
              <a:t>যেমনঃ- বিশ্বাস (বিশশাশ ), পক্ব (পককো ), অশ্ব (অশশো ), বিল্ব (বিললো ) </a:t>
            </a:r>
            <a:r>
              <a:rPr lang="bn-IN" sz="2400" dirty="0" smtClean="0"/>
              <a:t>।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6473" y="4641273"/>
            <a:ext cx="9434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গ) সন্ধিজাত শব্দে যুক্ত ব – ফলায় ব- এর উচ্চারণ বজায় থাকে । যেমনঃ- </a:t>
            </a:r>
            <a:r>
              <a:rPr lang="bn-IN" sz="2400" dirty="0" smtClean="0">
                <a:solidFill>
                  <a:srgbClr val="C00000"/>
                </a:solidFill>
              </a:rPr>
              <a:t>দিগ্বিজয় (দিগবিজয়), দিগ্বলয় ( দিগবলয় ) ।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239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873" y="1634837"/>
            <a:ext cx="96289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ঘ) শব্দের মধ্যে বা শেষে ‘ব’ বা ‘ম’ – এর সঙ্গে ব –ফলা যুক্ত হলে ব – এর উচ্চারণ বজায় থাকে । যেমনঃ- </a:t>
            </a:r>
            <a:r>
              <a:rPr lang="bn-IN" sz="2800" dirty="0" smtClean="0">
                <a:solidFill>
                  <a:srgbClr val="C00000"/>
                </a:solidFill>
              </a:rPr>
              <a:t>তিব্বত (তিববত ), লম্ব (লমবো ) ।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73" y="3532909"/>
            <a:ext cx="9975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ঙ) উত উপসর্গের সঙ্গে ব – ফলা যুক্ত হলে ব – এর উচ্চারণ বহাল থাকে । যেমনঃ উদ্বাস্তু (উদবাসতু ), উদ্বেল (উদবেল )।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3439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566" y="263238"/>
            <a:ext cx="5867400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2674" y="4563341"/>
            <a:ext cx="9621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 – ফলা ও ব -ফলার৫ </a:t>
            </a:r>
            <a:r>
              <a:rPr lang="bn-IN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টি </a:t>
            </a:r>
            <a:r>
              <a:rPr lang="bn-IN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উদাহরণ লিখবে </a:t>
            </a:r>
            <a:r>
              <a:rPr lang="bn-IN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516" y="1362941"/>
            <a:ext cx="5143500" cy="295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50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83</TotalTime>
  <Words>429</Words>
  <Application>Microsoft Office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MingLiU_HKSCS</vt:lpstr>
      <vt:lpstr>NikoshBAN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HP-NPC</dc:creator>
  <cp:lastModifiedBy>HP-NPC</cp:lastModifiedBy>
  <cp:revision>10</cp:revision>
  <dcterms:created xsi:type="dcterms:W3CDTF">2020-11-06T11:46:02Z</dcterms:created>
  <dcterms:modified xsi:type="dcterms:W3CDTF">2020-11-06T13:09:09Z</dcterms:modified>
</cp:coreProperties>
</file>