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56" r:id="rId2"/>
    <p:sldId id="257" r:id="rId3"/>
    <p:sldId id="260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1" r:id="rId14"/>
    <p:sldId id="262" r:id="rId15"/>
    <p:sldId id="26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331EB-9E7A-4265-AABD-25347AE23DF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ED4A7F-0CAB-4DB8-94B3-AF2902DB3F1D}">
      <dgm:prSet/>
      <dgm:spPr>
        <a:solidFill>
          <a:srgbClr val="FFFF00"/>
        </a:solidFill>
      </dgm:spPr>
      <dgm:t>
        <a:bodyPr/>
        <a:lstStyle/>
        <a:p>
          <a:pPr rtl="0"/>
          <a:r>
            <a:rPr lang="bn-BD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শিখনফল </a:t>
          </a:r>
          <a:endParaRPr lang="en-US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FE66A7-978B-4B05-9111-6E0842FC29D4}" type="parTrans" cxnId="{30775FF9-84E5-4206-933F-715EBB4DA1E2}">
      <dgm:prSet/>
      <dgm:spPr/>
      <dgm:t>
        <a:bodyPr/>
        <a:lstStyle/>
        <a:p>
          <a:endParaRPr lang="en-US"/>
        </a:p>
      </dgm:t>
    </dgm:pt>
    <dgm:pt modelId="{9443EB4D-19AF-4E9B-8BD1-2A435A7A4CFF}" type="sibTrans" cxnId="{30775FF9-84E5-4206-933F-715EBB4DA1E2}">
      <dgm:prSet/>
      <dgm:spPr/>
      <dgm:t>
        <a:bodyPr/>
        <a:lstStyle/>
        <a:p>
          <a:endParaRPr lang="en-US"/>
        </a:p>
      </dgm:t>
    </dgm:pt>
    <dgm:pt modelId="{E36CBF51-A48F-46C5-93CE-46329CC3096C}" type="pres">
      <dgm:prSet presAssocID="{9FC331EB-9E7A-4265-AABD-25347AE23DF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3E4855-B327-4617-A33B-2979006EB378}" type="pres">
      <dgm:prSet presAssocID="{17ED4A7F-0CAB-4DB8-94B3-AF2902DB3F1D}" presName="centerShape" presStyleLbl="node0" presStyleIdx="0" presStyleCnt="1" custScaleX="326555" custScaleY="100059"/>
      <dgm:spPr/>
      <dgm:t>
        <a:bodyPr/>
        <a:lstStyle/>
        <a:p>
          <a:endParaRPr lang="en-US"/>
        </a:p>
      </dgm:t>
    </dgm:pt>
  </dgm:ptLst>
  <dgm:cxnLst>
    <dgm:cxn modelId="{B1BB0E79-B80E-433A-86AD-C3F2B59CECEF}" type="presOf" srcId="{17ED4A7F-0CAB-4DB8-94B3-AF2902DB3F1D}" destId="{003E4855-B327-4617-A33B-2979006EB378}" srcOrd="0" destOrd="0" presId="urn:microsoft.com/office/officeart/2005/8/layout/radial5"/>
    <dgm:cxn modelId="{30775FF9-84E5-4206-933F-715EBB4DA1E2}" srcId="{9FC331EB-9E7A-4265-AABD-25347AE23DFA}" destId="{17ED4A7F-0CAB-4DB8-94B3-AF2902DB3F1D}" srcOrd="0" destOrd="0" parTransId="{56FE66A7-978B-4B05-9111-6E0842FC29D4}" sibTransId="{9443EB4D-19AF-4E9B-8BD1-2A435A7A4CFF}"/>
    <dgm:cxn modelId="{97B3C607-2A1B-4F5D-AEDD-5E56BD2BC725}" type="presOf" srcId="{9FC331EB-9E7A-4265-AABD-25347AE23DFA}" destId="{E36CBF51-A48F-46C5-93CE-46329CC3096C}" srcOrd="0" destOrd="0" presId="urn:microsoft.com/office/officeart/2005/8/layout/radial5"/>
    <dgm:cxn modelId="{552EB3F0-20F5-4E25-BE91-6CB0B846EF47}" type="presParOf" srcId="{E36CBF51-A48F-46C5-93CE-46329CC3096C}" destId="{003E4855-B327-4617-A33B-2979006EB378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E4855-B327-4617-A33B-2979006EB378}">
      <dsp:nvSpPr>
        <dsp:cNvPr id="0" name=""/>
        <dsp:cNvSpPr/>
      </dsp:nvSpPr>
      <dsp:spPr>
        <a:xfrm>
          <a:off x="792321" y="797"/>
          <a:ext cx="4968557" cy="1522404"/>
        </a:xfrm>
        <a:prstGeom prst="ellipse">
          <a:avLst/>
        </a:prstGeom>
        <a:solidFill>
          <a:srgbClr val="FF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শিখনফল </a:t>
          </a:r>
          <a:endParaRPr lang="en-US" sz="65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19949" y="223748"/>
        <a:ext cx="3513301" cy="1076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B144E-8AE1-48B0-A706-919300C7918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ACEA1-2E7F-4D55-8D6C-5CC40795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0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9067-FAFE-44A8-AD3F-FFE79DC0D1A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4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9067-FAFE-44A8-AD3F-FFE79DC0D1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05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9067-FAFE-44A8-AD3F-FFE79DC0D1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8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15E5-6E04-4193-AA08-95087F5601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965-7017-45A8-A857-F65EFC29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15E5-6E04-4193-AA08-95087F5601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965-7017-45A8-A857-F65EFC29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2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15E5-6E04-4193-AA08-95087F5601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965-7017-45A8-A857-F65EFC29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80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15E5-6E04-4193-AA08-95087F5601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965-7017-45A8-A857-F65EFC29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04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15E5-6E04-4193-AA08-95087F5601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965-7017-45A8-A857-F65EFC29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91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15E5-6E04-4193-AA08-95087F5601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965-7017-45A8-A857-F65EFC29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1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15E5-6E04-4193-AA08-95087F5601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965-7017-45A8-A857-F65EFC29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2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15E5-6E04-4193-AA08-95087F5601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965-7017-45A8-A857-F65EFC29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46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15E5-6E04-4193-AA08-95087F5601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965-7017-45A8-A857-F65EFC29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15E5-6E04-4193-AA08-95087F5601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E4EA965-7017-45A8-A857-F65EFC29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15E5-6E04-4193-AA08-95087F5601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965-7017-45A8-A857-F65EFC29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4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15E5-6E04-4193-AA08-95087F5601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965-7017-45A8-A857-F65EFC29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15E5-6E04-4193-AA08-95087F5601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965-7017-45A8-A857-F65EFC29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7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15E5-6E04-4193-AA08-95087F5601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965-7017-45A8-A857-F65EFC29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15E5-6E04-4193-AA08-95087F5601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965-7017-45A8-A857-F65EFC29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2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15E5-6E04-4193-AA08-95087F5601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965-7017-45A8-A857-F65EFC29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3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15E5-6E04-4193-AA08-95087F5601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965-7017-45A8-A857-F65EFC29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3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015E5-6E04-4193-AA08-95087F5601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4EA965-7017-45A8-A857-F65EFC29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8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2167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00" y="200025"/>
            <a:ext cx="4429125" cy="66579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21" y="1027112"/>
            <a:ext cx="3380058" cy="472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9921" y="-176168"/>
            <a:ext cx="9249731" cy="1852568"/>
          </a:xfrm>
          <a:prstGeom prst="rect">
            <a:avLst/>
          </a:prstGeom>
          <a:noFill/>
        </p:spPr>
        <p:txBody>
          <a:bodyPr vert="horz" wrap="square" rtlCol="0" anchor="ctr" anchorCtr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02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7127" y="332509"/>
            <a:ext cx="10474037" cy="30517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9526" y="519545"/>
            <a:ext cx="99198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৮। অ/আ, ও/ঔ </a:t>
            </a:r>
            <a:r>
              <a:rPr lang="en-US" sz="2400" dirty="0" err="1" smtClean="0">
                <a:solidFill>
                  <a:schemeClr val="bg2"/>
                </a:solidFill>
              </a:rPr>
              <a:t>ধ্বনির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সন্ধি</a:t>
            </a:r>
            <a:endParaRPr lang="en-US" sz="2400" dirty="0" smtClean="0">
              <a:solidFill>
                <a:schemeClr val="bg2"/>
              </a:solidFill>
            </a:endParaRPr>
          </a:p>
          <a:p>
            <a:endParaRPr lang="en-US" sz="2400" dirty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অ-</a:t>
            </a:r>
            <a:r>
              <a:rPr lang="en-US" sz="2400" dirty="0" err="1" smtClean="0">
                <a:solidFill>
                  <a:schemeClr val="bg2"/>
                </a:solidFill>
              </a:rPr>
              <a:t>কার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কিংবা</a:t>
            </a:r>
            <a:r>
              <a:rPr lang="en-US" sz="2400" dirty="0" smtClean="0">
                <a:solidFill>
                  <a:schemeClr val="bg2"/>
                </a:solidFill>
              </a:rPr>
              <a:t> আ-</a:t>
            </a:r>
            <a:r>
              <a:rPr lang="en-US" sz="2400" dirty="0" err="1" smtClean="0">
                <a:solidFill>
                  <a:schemeClr val="bg2"/>
                </a:solidFill>
              </a:rPr>
              <a:t>কারের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পর</a:t>
            </a:r>
            <a:r>
              <a:rPr lang="en-US" sz="2400" dirty="0" smtClean="0">
                <a:solidFill>
                  <a:schemeClr val="bg2"/>
                </a:solidFill>
              </a:rPr>
              <a:t> ও-</a:t>
            </a:r>
            <a:r>
              <a:rPr lang="en-US" sz="2400" dirty="0" err="1" smtClean="0">
                <a:solidFill>
                  <a:schemeClr val="bg2"/>
                </a:solidFill>
              </a:rPr>
              <a:t>কার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কিংবা</a:t>
            </a:r>
            <a:r>
              <a:rPr lang="en-US" sz="2400" dirty="0" smtClean="0">
                <a:solidFill>
                  <a:schemeClr val="bg2"/>
                </a:solidFill>
              </a:rPr>
              <a:t> ঔ-</a:t>
            </a:r>
            <a:r>
              <a:rPr lang="en-US" sz="2400" dirty="0" err="1" smtClean="0">
                <a:solidFill>
                  <a:schemeClr val="bg2"/>
                </a:solidFill>
              </a:rPr>
              <a:t>কার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থাকলে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উভয়ে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মিলে</a:t>
            </a:r>
            <a:r>
              <a:rPr lang="en-US" sz="2400" dirty="0" smtClean="0">
                <a:solidFill>
                  <a:schemeClr val="bg2"/>
                </a:solidFill>
              </a:rPr>
              <a:t> ঔ-</a:t>
            </a:r>
            <a:r>
              <a:rPr lang="en-US" sz="2400" dirty="0" err="1" smtClean="0">
                <a:solidFill>
                  <a:schemeClr val="bg2"/>
                </a:solidFill>
              </a:rPr>
              <a:t>কার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হয়</a:t>
            </a:r>
            <a:r>
              <a:rPr lang="en-US" sz="2400" dirty="0" smtClean="0">
                <a:solidFill>
                  <a:schemeClr val="bg2"/>
                </a:solidFill>
              </a:rPr>
              <a:t> । ঔ-</a:t>
            </a:r>
            <a:r>
              <a:rPr lang="en-US" sz="2400" dirty="0" err="1" smtClean="0">
                <a:solidFill>
                  <a:schemeClr val="bg2"/>
                </a:solidFill>
              </a:rPr>
              <a:t>কার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পূর্ববর্ণে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যুক্ত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হয়</a:t>
            </a:r>
            <a:r>
              <a:rPr lang="en-US" sz="2400" dirty="0" smtClean="0">
                <a:solidFill>
                  <a:schemeClr val="bg2"/>
                </a:solidFill>
              </a:rPr>
              <a:t> । </a:t>
            </a:r>
            <a:r>
              <a:rPr lang="en-US" sz="2400" dirty="0" err="1" smtClean="0">
                <a:solidFill>
                  <a:schemeClr val="bg2"/>
                </a:solidFill>
              </a:rPr>
              <a:t>যেমনঃ</a:t>
            </a:r>
            <a:r>
              <a:rPr lang="en-US" sz="2400" dirty="0" smtClean="0">
                <a:solidFill>
                  <a:schemeClr val="bg2"/>
                </a:solidFill>
              </a:rPr>
              <a:t>-</a:t>
            </a:r>
          </a:p>
          <a:p>
            <a:endParaRPr lang="en-US" sz="2400" dirty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অ/আ + ও/ঔ = ঔ             </a:t>
            </a:r>
            <a:r>
              <a:rPr lang="en-US" sz="2400" dirty="0" err="1" smtClean="0">
                <a:solidFill>
                  <a:schemeClr val="bg2"/>
                </a:solidFill>
              </a:rPr>
              <a:t>জল</a:t>
            </a:r>
            <a:r>
              <a:rPr lang="en-US" sz="2400" dirty="0" smtClean="0">
                <a:solidFill>
                  <a:schemeClr val="bg2"/>
                </a:solidFill>
              </a:rPr>
              <a:t> + </a:t>
            </a:r>
            <a:r>
              <a:rPr lang="en-US" sz="2400" dirty="0" err="1" smtClean="0">
                <a:solidFill>
                  <a:schemeClr val="bg2"/>
                </a:solidFill>
              </a:rPr>
              <a:t>ওকা</a:t>
            </a:r>
            <a:r>
              <a:rPr lang="en-US" sz="2400" dirty="0" smtClean="0">
                <a:solidFill>
                  <a:schemeClr val="bg2"/>
                </a:solidFill>
              </a:rPr>
              <a:t> = </a:t>
            </a:r>
            <a:r>
              <a:rPr lang="en-US" sz="2400" dirty="0" err="1" smtClean="0">
                <a:solidFill>
                  <a:schemeClr val="bg2"/>
                </a:solidFill>
              </a:rPr>
              <a:t>জলৌকা</a:t>
            </a:r>
            <a:r>
              <a:rPr lang="en-US" sz="2400" dirty="0" smtClean="0">
                <a:solidFill>
                  <a:schemeClr val="bg2"/>
                </a:solidFill>
              </a:rPr>
              <a:t>                 </a:t>
            </a:r>
            <a:r>
              <a:rPr lang="en-US" sz="2400" dirty="0" err="1" smtClean="0">
                <a:solidFill>
                  <a:schemeClr val="bg2"/>
                </a:solidFill>
              </a:rPr>
              <a:t>মহা</a:t>
            </a:r>
            <a:r>
              <a:rPr lang="en-US" sz="2400" dirty="0" smtClean="0">
                <a:solidFill>
                  <a:schemeClr val="bg2"/>
                </a:solidFill>
              </a:rPr>
              <a:t> + </a:t>
            </a:r>
            <a:r>
              <a:rPr lang="en-US" sz="2400" dirty="0" err="1" smtClean="0">
                <a:solidFill>
                  <a:schemeClr val="bg2"/>
                </a:solidFill>
              </a:rPr>
              <a:t>ওষধি</a:t>
            </a:r>
            <a:r>
              <a:rPr lang="en-US" sz="2400" dirty="0" smtClean="0">
                <a:solidFill>
                  <a:schemeClr val="bg2"/>
                </a:solidFill>
              </a:rPr>
              <a:t> = </a:t>
            </a:r>
            <a:r>
              <a:rPr lang="en-US" sz="2400" dirty="0" err="1" smtClean="0">
                <a:solidFill>
                  <a:schemeClr val="bg2"/>
                </a:solidFill>
              </a:rPr>
              <a:t>মহৌষধি</a:t>
            </a:r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                                               </a:t>
            </a:r>
            <a:r>
              <a:rPr lang="en-US" sz="2400" dirty="0" err="1" smtClean="0">
                <a:solidFill>
                  <a:schemeClr val="bg2"/>
                </a:solidFill>
              </a:rPr>
              <a:t>চিত্ত</a:t>
            </a:r>
            <a:r>
              <a:rPr lang="en-US" sz="2400" dirty="0" smtClean="0">
                <a:solidFill>
                  <a:schemeClr val="bg2"/>
                </a:solidFill>
              </a:rPr>
              <a:t> + </a:t>
            </a:r>
            <a:r>
              <a:rPr lang="en-US" sz="2400" dirty="0" err="1" smtClean="0">
                <a:solidFill>
                  <a:schemeClr val="bg2"/>
                </a:solidFill>
              </a:rPr>
              <a:t>ঔদার্য</a:t>
            </a:r>
            <a:r>
              <a:rPr lang="en-US" sz="2400" dirty="0" smtClean="0">
                <a:solidFill>
                  <a:schemeClr val="bg2"/>
                </a:solidFill>
              </a:rPr>
              <a:t> = </a:t>
            </a:r>
            <a:r>
              <a:rPr lang="en-US" sz="2400" dirty="0" err="1" smtClean="0">
                <a:solidFill>
                  <a:schemeClr val="bg2"/>
                </a:solidFill>
              </a:rPr>
              <a:t>চিত্তৌদার্য</a:t>
            </a:r>
            <a:r>
              <a:rPr lang="en-US" sz="2400" dirty="0" smtClean="0">
                <a:solidFill>
                  <a:schemeClr val="bg2"/>
                </a:solidFill>
              </a:rPr>
              <a:t>             </a:t>
            </a:r>
            <a:r>
              <a:rPr lang="en-US" sz="2400" dirty="0" err="1" smtClean="0">
                <a:solidFill>
                  <a:schemeClr val="bg2"/>
                </a:solidFill>
              </a:rPr>
              <a:t>মহা</a:t>
            </a:r>
            <a:r>
              <a:rPr lang="en-US" sz="2400" dirty="0" smtClean="0">
                <a:solidFill>
                  <a:schemeClr val="bg2"/>
                </a:solidFill>
              </a:rPr>
              <a:t> + </a:t>
            </a:r>
            <a:r>
              <a:rPr lang="en-US" sz="2400" dirty="0" err="1" smtClean="0">
                <a:solidFill>
                  <a:schemeClr val="bg2"/>
                </a:solidFill>
              </a:rPr>
              <a:t>ঔষধ</a:t>
            </a:r>
            <a:r>
              <a:rPr lang="en-US" sz="2400" dirty="0" smtClean="0">
                <a:solidFill>
                  <a:schemeClr val="bg2"/>
                </a:solidFill>
              </a:rPr>
              <a:t>  = </a:t>
            </a:r>
            <a:r>
              <a:rPr lang="en-US" sz="2400" dirty="0" err="1" smtClean="0">
                <a:solidFill>
                  <a:schemeClr val="bg2"/>
                </a:solidFill>
              </a:rPr>
              <a:t>মহৌষধ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7127" y="3384238"/>
            <a:ext cx="10474037" cy="34737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9526" y="3571274"/>
            <a:ext cx="101553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৯। ই/ঈ –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ধ্বনির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সন্ধি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ই-</a:t>
            </a:r>
            <a:r>
              <a:rPr lang="en-US" sz="2400" dirty="0" err="1" smtClean="0"/>
              <a:t>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কিংবা</a:t>
            </a:r>
            <a:r>
              <a:rPr lang="en-US" sz="2400" dirty="0" smtClean="0"/>
              <a:t> ঈ-</a:t>
            </a:r>
            <a:r>
              <a:rPr lang="en-US" sz="2400" dirty="0" err="1" smtClean="0"/>
              <a:t>কারের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</a:t>
            </a:r>
            <a:r>
              <a:rPr lang="en-US" sz="2400" dirty="0" smtClean="0"/>
              <a:t> </a:t>
            </a:r>
            <a:r>
              <a:rPr lang="en-US" sz="2400" dirty="0" smtClean="0"/>
              <a:t>অ/</a:t>
            </a:r>
            <a:r>
              <a:rPr lang="en-US" sz="2400" dirty="0" err="1" smtClean="0"/>
              <a:t>আ,উ</a:t>
            </a:r>
            <a:r>
              <a:rPr lang="en-US" sz="2400" dirty="0" smtClean="0"/>
              <a:t>/ঊ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এ </a:t>
            </a:r>
            <a:r>
              <a:rPr lang="en-US" sz="2400" dirty="0" err="1" smtClean="0"/>
              <a:t>থাকলে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উভয়ে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মিলে</a:t>
            </a:r>
            <a:r>
              <a:rPr lang="en-US" sz="2400" dirty="0" smtClean="0"/>
              <a:t> য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।য </a:t>
            </a:r>
            <a:r>
              <a:rPr lang="en-US" sz="2400" dirty="0" err="1" smtClean="0"/>
              <a:t>লেখার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সময়</a:t>
            </a:r>
            <a:r>
              <a:rPr lang="en-US" sz="2400" dirty="0" smtClean="0"/>
              <a:t> য-</a:t>
            </a:r>
            <a:r>
              <a:rPr lang="en-US" sz="2400" dirty="0" err="1" smtClean="0"/>
              <a:t>ফলা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রূপে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পূর্ববর্তী</a:t>
            </a:r>
            <a:r>
              <a:rPr lang="en-US" sz="2400" dirty="0" smtClean="0"/>
              <a:t> </a:t>
            </a:r>
            <a:r>
              <a:rPr lang="en-US" sz="2400" dirty="0" err="1" smtClean="0"/>
              <a:t>বর্ণে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যুক্ত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। </a:t>
            </a:r>
            <a:r>
              <a:rPr lang="en-US" sz="2400" dirty="0" err="1" smtClean="0"/>
              <a:t>যেমনঃ</a:t>
            </a:r>
            <a:r>
              <a:rPr lang="en-US" sz="2400" dirty="0" smtClean="0"/>
              <a:t>-</a:t>
            </a:r>
          </a:p>
          <a:p>
            <a:endParaRPr lang="en-US" sz="2400" dirty="0"/>
          </a:p>
          <a:p>
            <a:r>
              <a:rPr lang="en-US" dirty="0" smtClean="0"/>
              <a:t>ই/ঈ + অ/আ =য    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অতি</a:t>
            </a:r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dirty="0" err="1" smtClean="0">
                <a:solidFill>
                  <a:srgbClr val="FF0000"/>
                </a:solidFill>
              </a:rPr>
              <a:t>অন্ত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 smtClean="0">
                <a:solidFill>
                  <a:srgbClr val="FF0000"/>
                </a:solidFill>
              </a:rPr>
              <a:t>অত্যন্ত</a:t>
            </a:r>
            <a:r>
              <a:rPr lang="en-US" dirty="0" smtClean="0"/>
              <a:t>,   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নদী</a:t>
            </a:r>
            <a:r>
              <a:rPr lang="en-US" dirty="0" smtClean="0">
                <a:solidFill>
                  <a:srgbClr val="0070C0"/>
                </a:solidFill>
              </a:rPr>
              <a:t> + </a:t>
            </a:r>
            <a:r>
              <a:rPr lang="en-US" dirty="0" err="1" smtClean="0">
                <a:solidFill>
                  <a:srgbClr val="0070C0"/>
                </a:solidFill>
              </a:rPr>
              <a:t>অম্বু</a:t>
            </a:r>
            <a:r>
              <a:rPr lang="en-US" dirty="0" smtClean="0">
                <a:solidFill>
                  <a:srgbClr val="0070C0"/>
                </a:solidFill>
              </a:rPr>
              <a:t> = </a:t>
            </a:r>
            <a:r>
              <a:rPr lang="en-US" dirty="0" err="1" smtClean="0">
                <a:solidFill>
                  <a:srgbClr val="0070C0"/>
                </a:solidFill>
              </a:rPr>
              <a:t>নদ্যম্বু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ইতি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আদি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ইত্যাদি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dirty="0" err="1" smtClean="0"/>
              <a:t>মসী</a:t>
            </a:r>
            <a:r>
              <a:rPr lang="en-US" dirty="0" smtClean="0"/>
              <a:t> + </a:t>
            </a:r>
            <a:r>
              <a:rPr lang="en-US" dirty="0" err="1" smtClean="0"/>
              <a:t>আধার</a:t>
            </a:r>
            <a:r>
              <a:rPr lang="en-US" dirty="0" smtClean="0"/>
              <a:t> = </a:t>
            </a:r>
            <a:r>
              <a:rPr lang="en-US" dirty="0" err="1" smtClean="0"/>
              <a:t>মস্যাধার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ই/ঈ + উ/ঊ =য       </a:t>
            </a:r>
            <a:r>
              <a:rPr lang="en-US" dirty="0" err="1" smtClean="0"/>
              <a:t>অতি</a:t>
            </a:r>
            <a:r>
              <a:rPr lang="en-US" dirty="0" smtClean="0"/>
              <a:t> + </a:t>
            </a:r>
            <a:r>
              <a:rPr lang="en-US" dirty="0" err="1" smtClean="0"/>
              <a:t>উক্তি</a:t>
            </a:r>
            <a:r>
              <a:rPr lang="en-US" dirty="0" smtClean="0"/>
              <a:t> = </a:t>
            </a:r>
            <a:r>
              <a:rPr lang="en-US" dirty="0" err="1" smtClean="0"/>
              <a:t>অত্যুক্তি</a:t>
            </a:r>
            <a:r>
              <a:rPr lang="en-US" dirty="0" smtClean="0"/>
              <a:t>,                 </a:t>
            </a:r>
            <a:r>
              <a:rPr lang="en-US" dirty="0" err="1" smtClean="0"/>
              <a:t>প্রতি</a:t>
            </a:r>
            <a:r>
              <a:rPr lang="en-US" dirty="0" smtClean="0"/>
              <a:t> + </a:t>
            </a:r>
            <a:r>
              <a:rPr lang="en-US" dirty="0" err="1" smtClean="0"/>
              <a:t>ঊষ</a:t>
            </a:r>
            <a:r>
              <a:rPr lang="en-US" dirty="0" smtClean="0"/>
              <a:t> = </a:t>
            </a:r>
            <a:r>
              <a:rPr lang="en-US" dirty="0" err="1" smtClean="0"/>
              <a:t>প্রত্যূষ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ই/ঈ + এ = য                 </a:t>
            </a:r>
            <a:r>
              <a:rPr lang="en-US" dirty="0" err="1" smtClean="0"/>
              <a:t>প্রতি</a:t>
            </a:r>
            <a:r>
              <a:rPr lang="en-US" dirty="0" smtClean="0"/>
              <a:t> + </a:t>
            </a:r>
            <a:r>
              <a:rPr lang="en-US" dirty="0" err="1" smtClean="0"/>
              <a:t>এক</a:t>
            </a:r>
            <a:r>
              <a:rPr lang="en-US" dirty="0" smtClean="0"/>
              <a:t> = </a:t>
            </a:r>
            <a:r>
              <a:rPr lang="en-US" dirty="0" err="1" smtClean="0"/>
              <a:t>প্রত্যেক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04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5" y="249382"/>
            <a:ext cx="10806545" cy="433647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79419" y="545574"/>
            <a:ext cx="100306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১০। উ/ঊ – </a:t>
            </a:r>
            <a:r>
              <a:rPr lang="en-US" sz="2400" dirty="0" err="1" smtClean="0">
                <a:solidFill>
                  <a:schemeClr val="bg2"/>
                </a:solidFill>
              </a:rPr>
              <a:t>এর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পর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ভিন্ন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ধ্বনির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সন্ধি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</a:p>
          <a:p>
            <a:endParaRPr lang="en-US" sz="2400" dirty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উ/ঊ-</a:t>
            </a:r>
            <a:r>
              <a:rPr lang="en-US" sz="2400" dirty="0" err="1" smtClean="0">
                <a:solidFill>
                  <a:schemeClr val="bg2"/>
                </a:solidFill>
              </a:rPr>
              <a:t>কার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এর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পর</a:t>
            </a:r>
            <a:r>
              <a:rPr lang="en-US" sz="2400" dirty="0" smtClean="0">
                <a:solidFill>
                  <a:schemeClr val="bg2"/>
                </a:solidFill>
              </a:rPr>
              <a:t> অ/আ </a:t>
            </a:r>
            <a:r>
              <a:rPr lang="en-US" sz="2400" dirty="0" err="1" smtClean="0">
                <a:solidFill>
                  <a:schemeClr val="bg2"/>
                </a:solidFill>
              </a:rPr>
              <a:t>থাকলে</a:t>
            </a:r>
            <a:r>
              <a:rPr lang="en-US" sz="2400" dirty="0" smtClean="0">
                <a:solidFill>
                  <a:schemeClr val="bg2"/>
                </a:solidFill>
              </a:rPr>
              <a:t> ব/</a:t>
            </a:r>
            <a:r>
              <a:rPr lang="en-US" sz="2400" dirty="0" err="1" smtClean="0">
                <a:solidFill>
                  <a:schemeClr val="bg2"/>
                </a:solidFill>
              </a:rPr>
              <a:t>বা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হয়</a:t>
            </a:r>
            <a:r>
              <a:rPr lang="en-US" sz="2400" dirty="0" smtClean="0">
                <a:solidFill>
                  <a:schemeClr val="bg2"/>
                </a:solidFill>
              </a:rPr>
              <a:t>, ই/ঈ </a:t>
            </a:r>
            <a:r>
              <a:rPr lang="en-US" sz="2400" dirty="0" err="1" smtClean="0">
                <a:solidFill>
                  <a:schemeClr val="bg2"/>
                </a:solidFill>
              </a:rPr>
              <a:t>থাকলে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বি</a:t>
            </a:r>
            <a:r>
              <a:rPr lang="en-US" sz="2400" dirty="0" smtClean="0">
                <a:solidFill>
                  <a:schemeClr val="bg2"/>
                </a:solidFill>
              </a:rPr>
              <a:t>/ </a:t>
            </a:r>
            <a:r>
              <a:rPr lang="en-US" sz="2400" dirty="0" err="1" smtClean="0">
                <a:solidFill>
                  <a:schemeClr val="bg2"/>
                </a:solidFill>
              </a:rPr>
              <a:t>বী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হয়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এবং</a:t>
            </a:r>
            <a:r>
              <a:rPr lang="en-US" sz="2400" dirty="0" smtClean="0">
                <a:solidFill>
                  <a:schemeClr val="bg2"/>
                </a:solidFill>
              </a:rPr>
              <a:t> এ </a:t>
            </a:r>
            <a:r>
              <a:rPr lang="en-US" sz="2400" dirty="0" err="1" smtClean="0">
                <a:solidFill>
                  <a:schemeClr val="bg2"/>
                </a:solidFill>
              </a:rPr>
              <a:t>থাকলে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বে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হয়</a:t>
            </a:r>
            <a:r>
              <a:rPr lang="en-US" sz="2400" dirty="0" smtClean="0">
                <a:solidFill>
                  <a:schemeClr val="bg2"/>
                </a:solidFill>
              </a:rPr>
              <a:t>। </a:t>
            </a:r>
            <a:r>
              <a:rPr lang="en-US" sz="2400" dirty="0" err="1" smtClean="0">
                <a:solidFill>
                  <a:schemeClr val="bg2"/>
                </a:solidFill>
              </a:rPr>
              <a:t>যেমনঃ</a:t>
            </a:r>
            <a:r>
              <a:rPr lang="en-US" sz="2400" dirty="0" smtClean="0">
                <a:solidFill>
                  <a:schemeClr val="bg2"/>
                </a:solidFill>
              </a:rPr>
              <a:t>-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                          </a:t>
            </a:r>
            <a:endParaRPr lang="en-US" sz="2400" dirty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উ/ঊ + অ/আ = ব/</a:t>
            </a:r>
            <a:r>
              <a:rPr lang="en-US" sz="2400" dirty="0" err="1" smtClean="0">
                <a:solidFill>
                  <a:schemeClr val="bg2"/>
                </a:solidFill>
              </a:rPr>
              <a:t>বা</a:t>
            </a:r>
            <a:r>
              <a:rPr lang="en-US" sz="2400" dirty="0" smtClean="0">
                <a:solidFill>
                  <a:schemeClr val="bg2"/>
                </a:solidFill>
              </a:rPr>
              <a:t>                </a:t>
            </a:r>
            <a:r>
              <a:rPr lang="en-US" sz="2400" dirty="0" err="1" smtClean="0">
                <a:solidFill>
                  <a:schemeClr val="bg2"/>
                </a:solidFill>
              </a:rPr>
              <a:t>সু</a:t>
            </a:r>
            <a:r>
              <a:rPr lang="en-US" sz="2400" dirty="0" smtClean="0">
                <a:solidFill>
                  <a:schemeClr val="bg2"/>
                </a:solidFill>
              </a:rPr>
              <a:t> + </a:t>
            </a:r>
            <a:r>
              <a:rPr lang="en-US" sz="2400" dirty="0" err="1" smtClean="0">
                <a:solidFill>
                  <a:schemeClr val="bg2"/>
                </a:solidFill>
              </a:rPr>
              <a:t>অল্প</a:t>
            </a:r>
            <a:r>
              <a:rPr lang="en-US" sz="2400" dirty="0" smtClean="0">
                <a:solidFill>
                  <a:schemeClr val="bg2"/>
                </a:solidFill>
              </a:rPr>
              <a:t> = </a:t>
            </a:r>
            <a:r>
              <a:rPr lang="en-US" sz="2400" dirty="0" err="1" smtClean="0">
                <a:solidFill>
                  <a:schemeClr val="bg2"/>
                </a:solidFill>
              </a:rPr>
              <a:t>স্বল্প</a:t>
            </a:r>
            <a:r>
              <a:rPr lang="en-US" sz="2400" dirty="0" smtClean="0">
                <a:solidFill>
                  <a:schemeClr val="bg2"/>
                </a:solidFill>
              </a:rPr>
              <a:t>                             </a:t>
            </a:r>
            <a:r>
              <a:rPr lang="en-US" sz="2400" dirty="0" err="1" smtClean="0">
                <a:solidFill>
                  <a:schemeClr val="bg2"/>
                </a:solidFill>
              </a:rPr>
              <a:t>সু</a:t>
            </a:r>
            <a:r>
              <a:rPr lang="en-US" sz="2400" dirty="0" smtClean="0">
                <a:solidFill>
                  <a:schemeClr val="bg2"/>
                </a:solidFill>
              </a:rPr>
              <a:t> + </a:t>
            </a:r>
            <a:r>
              <a:rPr lang="en-US" sz="2400" dirty="0" err="1" smtClean="0">
                <a:solidFill>
                  <a:schemeClr val="bg2"/>
                </a:solidFill>
              </a:rPr>
              <a:t>আগত</a:t>
            </a:r>
            <a:r>
              <a:rPr lang="en-US" sz="2400" dirty="0" smtClean="0">
                <a:solidFill>
                  <a:schemeClr val="bg2"/>
                </a:solidFill>
              </a:rPr>
              <a:t> = </a:t>
            </a:r>
            <a:r>
              <a:rPr lang="en-US" sz="2400" dirty="0" err="1" smtClean="0">
                <a:solidFill>
                  <a:schemeClr val="bg2"/>
                </a:solidFill>
              </a:rPr>
              <a:t>স্বাগত</a:t>
            </a:r>
            <a:endParaRPr lang="en-US" sz="2400" dirty="0" smtClean="0">
              <a:solidFill>
                <a:schemeClr val="bg2"/>
              </a:solidFill>
            </a:endParaRP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উ/ঊ + ই/ঈ = </a:t>
            </a:r>
            <a:r>
              <a:rPr lang="en-US" sz="2400" dirty="0" err="1" smtClean="0">
                <a:solidFill>
                  <a:schemeClr val="bg2"/>
                </a:solidFill>
              </a:rPr>
              <a:t>বি</a:t>
            </a:r>
            <a:r>
              <a:rPr lang="en-US" sz="2400" dirty="0" smtClean="0">
                <a:solidFill>
                  <a:schemeClr val="bg2"/>
                </a:solidFill>
              </a:rPr>
              <a:t>/</a:t>
            </a:r>
            <a:r>
              <a:rPr lang="en-US" sz="2400" dirty="0" err="1" smtClean="0">
                <a:solidFill>
                  <a:schemeClr val="bg2"/>
                </a:solidFill>
              </a:rPr>
              <a:t>বী</a:t>
            </a:r>
            <a:r>
              <a:rPr lang="en-US" sz="2400" dirty="0" smtClean="0">
                <a:solidFill>
                  <a:schemeClr val="bg2"/>
                </a:solidFill>
              </a:rPr>
              <a:t>                </a:t>
            </a:r>
            <a:r>
              <a:rPr lang="en-US" sz="2400" dirty="0" err="1" smtClean="0">
                <a:solidFill>
                  <a:schemeClr val="bg2"/>
                </a:solidFill>
              </a:rPr>
              <a:t>অনু</a:t>
            </a:r>
            <a:r>
              <a:rPr lang="en-US" sz="2400" dirty="0" smtClean="0">
                <a:solidFill>
                  <a:schemeClr val="bg2"/>
                </a:solidFill>
              </a:rPr>
              <a:t> + </a:t>
            </a:r>
            <a:r>
              <a:rPr lang="en-US" sz="2400" dirty="0" err="1" smtClean="0">
                <a:solidFill>
                  <a:schemeClr val="bg2"/>
                </a:solidFill>
              </a:rPr>
              <a:t>ইত</a:t>
            </a:r>
            <a:r>
              <a:rPr lang="en-US" sz="2400" dirty="0" smtClean="0">
                <a:solidFill>
                  <a:schemeClr val="bg2"/>
                </a:solidFill>
              </a:rPr>
              <a:t> = </a:t>
            </a:r>
            <a:r>
              <a:rPr lang="en-US" sz="2400" dirty="0" err="1" smtClean="0">
                <a:solidFill>
                  <a:schemeClr val="bg2"/>
                </a:solidFill>
              </a:rPr>
              <a:t>অন্বিত</a:t>
            </a:r>
            <a:r>
              <a:rPr lang="en-US" sz="2400" dirty="0" smtClean="0">
                <a:solidFill>
                  <a:schemeClr val="bg2"/>
                </a:solidFill>
              </a:rPr>
              <a:t>                        </a:t>
            </a:r>
            <a:r>
              <a:rPr lang="en-US" sz="2400" dirty="0" err="1" smtClean="0">
                <a:solidFill>
                  <a:schemeClr val="bg2"/>
                </a:solidFill>
              </a:rPr>
              <a:t>তনু</a:t>
            </a:r>
            <a:r>
              <a:rPr lang="en-US" sz="2400" dirty="0" smtClean="0">
                <a:solidFill>
                  <a:schemeClr val="bg2"/>
                </a:solidFill>
              </a:rPr>
              <a:t> + ঈ =  </a:t>
            </a:r>
            <a:r>
              <a:rPr lang="en-US" sz="2400" dirty="0" err="1" smtClean="0">
                <a:solidFill>
                  <a:schemeClr val="bg2"/>
                </a:solidFill>
              </a:rPr>
              <a:t>তন্বী</a:t>
            </a:r>
            <a:endParaRPr lang="en-US" sz="2400" dirty="0" smtClean="0">
              <a:solidFill>
                <a:schemeClr val="bg2"/>
              </a:solidFill>
            </a:endParaRPr>
          </a:p>
          <a:p>
            <a:endParaRPr lang="en-US" sz="2400" dirty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উ/ঊ+ এ =</a:t>
            </a:r>
            <a:r>
              <a:rPr lang="en-US" sz="2400" dirty="0" err="1" smtClean="0">
                <a:solidFill>
                  <a:schemeClr val="bg2"/>
                </a:solidFill>
              </a:rPr>
              <a:t>বে</a:t>
            </a:r>
            <a:r>
              <a:rPr lang="en-US" sz="2400" dirty="0" smtClean="0">
                <a:solidFill>
                  <a:schemeClr val="bg2"/>
                </a:solidFill>
              </a:rPr>
              <a:t>                             </a:t>
            </a:r>
            <a:r>
              <a:rPr lang="en-US" sz="2400" dirty="0" err="1" smtClean="0">
                <a:solidFill>
                  <a:schemeClr val="bg2"/>
                </a:solidFill>
              </a:rPr>
              <a:t>অনু</a:t>
            </a:r>
            <a:r>
              <a:rPr lang="en-US" sz="2400" dirty="0" smtClean="0">
                <a:solidFill>
                  <a:schemeClr val="bg2"/>
                </a:solidFill>
              </a:rPr>
              <a:t> + </a:t>
            </a:r>
            <a:r>
              <a:rPr lang="en-US" sz="2400" dirty="0" err="1" smtClean="0">
                <a:solidFill>
                  <a:schemeClr val="bg2"/>
                </a:solidFill>
              </a:rPr>
              <a:t>এষণ</a:t>
            </a:r>
            <a:r>
              <a:rPr lang="en-US" sz="2400" dirty="0" smtClean="0">
                <a:solidFill>
                  <a:schemeClr val="bg2"/>
                </a:solidFill>
              </a:rPr>
              <a:t> = </a:t>
            </a:r>
            <a:r>
              <a:rPr lang="en-US" sz="2400" dirty="0" err="1" smtClean="0">
                <a:solidFill>
                  <a:schemeClr val="bg2"/>
                </a:solidFill>
              </a:rPr>
              <a:t>অন্বেষণ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5455" y="4585855"/>
            <a:ext cx="10806545" cy="22721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93273" y="4743824"/>
            <a:ext cx="10390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১১। এ/ঐ –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ধ্বনির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সন্ধি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এ-</a:t>
            </a:r>
            <a:r>
              <a:rPr lang="en-US" sz="2400" dirty="0" err="1" smtClean="0"/>
              <a:t>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কিংবা</a:t>
            </a:r>
            <a:r>
              <a:rPr lang="en-US" sz="2400" dirty="0" smtClean="0"/>
              <a:t> ঐ-</a:t>
            </a:r>
            <a:r>
              <a:rPr lang="en-US" sz="2400" dirty="0" err="1" smtClean="0"/>
              <a:t>কারের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</a:t>
            </a:r>
            <a:r>
              <a:rPr lang="en-US" sz="2400" dirty="0" smtClean="0"/>
              <a:t>  অ-</a:t>
            </a:r>
            <a:r>
              <a:rPr lang="en-US" sz="2400" dirty="0" err="1" smtClean="0"/>
              <a:t>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উভয়ে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অয়</a:t>
            </a:r>
            <a:r>
              <a:rPr lang="en-US" sz="2400" dirty="0" smtClean="0"/>
              <a:t> </a:t>
            </a:r>
            <a:r>
              <a:rPr lang="en-US" sz="2400" dirty="0" err="1" smtClean="0"/>
              <a:t>হয়,আর</a:t>
            </a:r>
            <a:r>
              <a:rPr lang="en-US" sz="2400" dirty="0" smtClean="0"/>
              <a:t> আ-</a:t>
            </a:r>
            <a:r>
              <a:rPr lang="en-US" sz="2400" dirty="0" err="1" smtClean="0"/>
              <a:t>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উভয়ে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আয়</a:t>
            </a:r>
            <a:r>
              <a:rPr lang="en-US" sz="2400" dirty="0" smtClean="0"/>
              <a:t> । </a:t>
            </a:r>
            <a:r>
              <a:rPr lang="en-US" sz="2400" dirty="0" err="1" smtClean="0"/>
              <a:t>যেমনঃ</a:t>
            </a:r>
            <a:r>
              <a:rPr lang="en-US" sz="2400" dirty="0" smtClean="0"/>
              <a:t>-</a:t>
            </a:r>
          </a:p>
          <a:p>
            <a:r>
              <a:rPr lang="en-US" sz="2400" dirty="0" smtClean="0"/>
              <a:t>এ/ঐ + অ/আ = </a:t>
            </a:r>
            <a:r>
              <a:rPr lang="en-US" sz="2400" dirty="0" err="1" smtClean="0"/>
              <a:t>অয়</a:t>
            </a:r>
            <a:r>
              <a:rPr lang="en-US" sz="2400" dirty="0" smtClean="0"/>
              <a:t>/</a:t>
            </a:r>
            <a:r>
              <a:rPr lang="en-US" sz="2400" dirty="0" err="1" smtClean="0"/>
              <a:t>আয়</a:t>
            </a:r>
            <a:r>
              <a:rPr lang="en-US" sz="2400" dirty="0" smtClean="0"/>
              <a:t>             </a:t>
            </a:r>
            <a:r>
              <a:rPr lang="en-US" sz="2400" dirty="0" err="1" smtClean="0"/>
              <a:t>নে</a:t>
            </a:r>
            <a:r>
              <a:rPr lang="en-US" sz="2400" dirty="0" smtClean="0"/>
              <a:t>+ </a:t>
            </a:r>
            <a:r>
              <a:rPr lang="en-US" sz="2400" dirty="0" err="1" smtClean="0"/>
              <a:t>অন</a:t>
            </a:r>
            <a:r>
              <a:rPr lang="en-US" sz="2400" dirty="0" smtClean="0"/>
              <a:t> = </a:t>
            </a:r>
            <a:r>
              <a:rPr lang="en-US" sz="2400" dirty="0" err="1" smtClean="0"/>
              <a:t>নয়ন</a:t>
            </a:r>
            <a:r>
              <a:rPr lang="en-US" sz="2400" dirty="0" smtClean="0"/>
              <a:t>                             </a:t>
            </a:r>
            <a:r>
              <a:rPr lang="en-US" sz="2400" dirty="0" err="1" smtClean="0"/>
              <a:t>নৈ</a:t>
            </a:r>
            <a:r>
              <a:rPr lang="en-US" sz="2400" dirty="0" smtClean="0"/>
              <a:t> + </a:t>
            </a:r>
            <a:r>
              <a:rPr lang="en-US" sz="2400" dirty="0" err="1" smtClean="0"/>
              <a:t>অক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নায়ক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7932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3273" y="180109"/>
            <a:ext cx="10280072" cy="667789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67346" y="318655"/>
            <a:ext cx="976745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১২। ও/ঔ –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এর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পর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ভিন্ন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ধ্বনির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সন্ধি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ও-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কার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কিংবা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ঔ-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কারের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পর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অ-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কার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থাকলে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অব,আ-কার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থাকলে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আব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হয়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।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যেমনঃ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ও/ঔ + অ/আ =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অব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আব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পো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অন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পবন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গো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আদি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গবাদি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লো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অন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লবণ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        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পৌ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 +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অক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পাবক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/>
              <a:t>ও-</a:t>
            </a:r>
            <a:r>
              <a:rPr lang="en-US" sz="2400" dirty="0" err="1" smtClean="0"/>
              <a:t>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কিংবা</a:t>
            </a:r>
            <a:r>
              <a:rPr lang="en-US" sz="2400" dirty="0" smtClean="0"/>
              <a:t> ঔ-</a:t>
            </a:r>
            <a:r>
              <a:rPr lang="en-US" sz="2400" dirty="0" err="1" smtClean="0"/>
              <a:t>কারের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</a:t>
            </a:r>
            <a:r>
              <a:rPr lang="en-US" sz="2400" dirty="0" smtClean="0"/>
              <a:t> ই-</a:t>
            </a:r>
            <a:r>
              <a:rPr lang="en-US" sz="2400" dirty="0" err="1" smtClean="0"/>
              <a:t>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কিংবা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।</a:t>
            </a:r>
            <a:r>
              <a:rPr lang="en-US" sz="2400" dirty="0" err="1" smtClean="0"/>
              <a:t>যেমনঃ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r>
              <a:rPr lang="en-US" sz="2400" dirty="0" err="1" smtClean="0"/>
              <a:t>পো</a:t>
            </a:r>
            <a:r>
              <a:rPr lang="en-US" sz="2400" dirty="0" smtClean="0"/>
              <a:t> + </a:t>
            </a:r>
            <a:r>
              <a:rPr lang="en-US" sz="2400" dirty="0" err="1" smtClean="0"/>
              <a:t>ইত্র</a:t>
            </a:r>
            <a:r>
              <a:rPr lang="en-US" sz="2400" dirty="0" smtClean="0"/>
              <a:t> = </a:t>
            </a:r>
            <a:r>
              <a:rPr lang="en-US" sz="2400" dirty="0" err="1" smtClean="0"/>
              <a:t>পবিত্র</a:t>
            </a:r>
            <a:r>
              <a:rPr lang="en-US" sz="2400" dirty="0" smtClean="0"/>
              <a:t>                                           </a:t>
            </a:r>
            <a:r>
              <a:rPr lang="en-US" sz="2400" dirty="0" err="1" smtClean="0"/>
              <a:t>নৌ</a:t>
            </a:r>
            <a:r>
              <a:rPr lang="en-US" sz="2400" dirty="0" smtClean="0"/>
              <a:t>+ </a:t>
            </a:r>
            <a:r>
              <a:rPr lang="en-US" sz="2400" dirty="0" err="1" smtClean="0"/>
              <a:t>ইক</a:t>
            </a:r>
            <a:r>
              <a:rPr lang="en-US" sz="2400" dirty="0" smtClean="0"/>
              <a:t> = </a:t>
            </a:r>
            <a:r>
              <a:rPr lang="en-US" sz="2400" dirty="0" err="1" smtClean="0"/>
              <a:t>নাবিক</a:t>
            </a:r>
            <a:endParaRPr lang="en-US" sz="2400" dirty="0" smtClean="0"/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ও-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কার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কিংবা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ঔ-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কারের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পর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উ-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কার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থাকলে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উভয়ে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মিলে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আবু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হয়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।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যেমনঃ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ভৌ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উক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ভাবুক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/>
              <a:t>ও-</a:t>
            </a:r>
            <a:r>
              <a:rPr lang="en-US" sz="2400" dirty="0" err="1" smtClean="0"/>
              <a:t>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কিংবা</a:t>
            </a:r>
            <a:r>
              <a:rPr lang="en-US" sz="2400" dirty="0" smtClean="0"/>
              <a:t> ঔ-</a:t>
            </a:r>
            <a:r>
              <a:rPr lang="en-US" sz="2400" dirty="0" err="1" smtClean="0"/>
              <a:t>কারের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</a:t>
            </a:r>
            <a:r>
              <a:rPr lang="en-US" sz="2400" dirty="0" smtClean="0"/>
              <a:t> এ </a:t>
            </a:r>
            <a:r>
              <a:rPr lang="en-US" sz="2400" dirty="0" err="1" smtClean="0"/>
              <a:t>থাকলে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উভয়ে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। </a:t>
            </a:r>
            <a:r>
              <a:rPr lang="en-US" sz="2400" dirty="0" err="1" smtClean="0"/>
              <a:t>যেমনঃ</a:t>
            </a:r>
            <a:r>
              <a:rPr lang="en-US" sz="2400" dirty="0" smtClean="0"/>
              <a:t>-</a:t>
            </a:r>
          </a:p>
          <a:p>
            <a:r>
              <a:rPr lang="en-US" sz="2400" dirty="0" err="1" smtClean="0"/>
              <a:t>গো</a:t>
            </a:r>
            <a:r>
              <a:rPr lang="en-US" sz="2400" dirty="0" smtClean="0"/>
              <a:t> + </a:t>
            </a:r>
            <a:r>
              <a:rPr lang="en-US" sz="2400" dirty="0" err="1" smtClean="0"/>
              <a:t>এষণা</a:t>
            </a:r>
            <a:r>
              <a:rPr lang="en-US" sz="2400" dirty="0" smtClean="0"/>
              <a:t> = </a:t>
            </a:r>
            <a:r>
              <a:rPr lang="en-US" sz="2400" dirty="0" err="1" smtClean="0"/>
              <a:t>গবেষণা</a:t>
            </a:r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3614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6566" y="263238"/>
            <a:ext cx="58674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2674" y="4563341"/>
            <a:ext cx="9621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স্বরসন্ধির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৫টি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উদাহরণ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bn-IN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লিখ </a:t>
            </a:r>
            <a:r>
              <a:rPr lang="bn-IN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16" y="1362941"/>
            <a:ext cx="5143500" cy="29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13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7" y="416024"/>
            <a:ext cx="58674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3890" y="3969327"/>
            <a:ext cx="10751127" cy="21494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 err="1" smtClean="0"/>
              <a:t>পবন,নায়ক</a:t>
            </a:r>
            <a:r>
              <a:rPr lang="en-US" sz="3600" dirty="0" smtClean="0"/>
              <a:t>, </a:t>
            </a:r>
            <a:r>
              <a:rPr lang="en-US" sz="3600" dirty="0" err="1" smtClean="0"/>
              <a:t>স্বল্প,দেবর্ষি,স্বেচ্ছা,পরীক্ষা,গবেষণা,এই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শব্দগুলোর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নিয়মসহ</a:t>
            </a:r>
            <a:r>
              <a:rPr lang="en-US" sz="3600" dirty="0" smtClean="0"/>
              <a:t> </a:t>
            </a:r>
            <a:r>
              <a:rPr lang="en-US" sz="3600" dirty="0" err="1" smtClean="0"/>
              <a:t>সন্ধিবিচ্ছেদ</a:t>
            </a:r>
            <a:r>
              <a:rPr lang="en-US" sz="3600" dirty="0" smtClean="0"/>
              <a:t> </a:t>
            </a:r>
            <a:r>
              <a:rPr lang="bn-IN" sz="3600" dirty="0" smtClean="0"/>
              <a:t>লেখ </a:t>
            </a:r>
            <a:r>
              <a:rPr lang="bn-IN" sz="3600" dirty="0" smtClean="0"/>
              <a:t>।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7" y="1803778"/>
            <a:ext cx="6858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08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228601"/>
            <a:ext cx="58674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5486400"/>
            <a:ext cx="81534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স্বরসন্ধির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নিয়মাবলী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79418"/>
            <a:ext cx="7495309" cy="39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2"/>
            <a:ext cx="12192001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6655" y="2644167"/>
            <a:ext cx="5056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002060"/>
                </a:solidFill>
              </a:rPr>
              <a:t>ধন্যবাদ</a:t>
            </a:r>
            <a:endParaRPr lang="en-GB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04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8922"/>
            <a:ext cx="6031448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3181350" cy="52405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23622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</a:rPr>
              <a:t>লিপি দেবনাথ</a:t>
            </a:r>
          </a:p>
          <a:p>
            <a:r>
              <a:rPr lang="bn-IN" sz="4000" b="1" dirty="0" smtClean="0">
                <a:solidFill>
                  <a:srgbClr val="002060"/>
                </a:solidFill>
              </a:rPr>
              <a:t>সহকারি শিক্ষক</a:t>
            </a:r>
          </a:p>
          <a:p>
            <a:r>
              <a:rPr lang="bn-IN" sz="4000" b="1" dirty="0" smtClean="0">
                <a:solidFill>
                  <a:srgbClr val="002060"/>
                </a:solidFill>
              </a:rPr>
              <a:t>সেন্ট নিকোলাস স্কুল&amp; কলেজ</a:t>
            </a:r>
          </a:p>
          <a:p>
            <a:r>
              <a:rPr lang="bn-IN" sz="4000" b="1" dirty="0" smtClean="0">
                <a:solidFill>
                  <a:srgbClr val="002060"/>
                </a:solidFill>
              </a:rPr>
              <a:t>নাগরি,কালিগঞ্জ, গাজিপুর।</a:t>
            </a:r>
            <a:endParaRPr lang="en-GB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89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"/>
            <a:ext cx="12192000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Tuhin\Downloads\teacher_wri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92200"/>
            <a:ext cx="12192000" cy="5765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432713" y="1472229"/>
            <a:ext cx="4266553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bn-BD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পাঠ: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9011" y="2657009"/>
            <a:ext cx="550025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স্বরসন্ধি</a:t>
            </a: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17" y="3619748"/>
            <a:ext cx="4502727" cy="133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4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2999509" y="76200"/>
          <a:ext cx="6553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rame 3"/>
          <p:cNvSpPr/>
          <p:nvPr/>
        </p:nvSpPr>
        <p:spPr>
          <a:xfrm>
            <a:off x="2022764" y="2230582"/>
            <a:ext cx="8894618" cy="361603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5491" y="2951018"/>
            <a:ext cx="74814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FF0000"/>
                </a:solidFill>
              </a:rPr>
              <a:t>পাঠ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শেষে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শিক্ষার্থীরা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যা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2800" dirty="0" smtClean="0">
                <a:solidFill>
                  <a:srgbClr val="FF0000"/>
                </a:solidFill>
              </a:rPr>
              <a:t> –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/>
              <a:t>স্বরসন্ধির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সূত্র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 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/>
              <a:t>নিয়ম</a:t>
            </a:r>
            <a:r>
              <a:rPr lang="en-US" sz="2800" dirty="0" smtClean="0"/>
              <a:t> </a:t>
            </a:r>
            <a:r>
              <a:rPr lang="en-US" sz="2800" dirty="0" err="1" smtClean="0"/>
              <a:t>মেনে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স্বরসন্ধি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নির্ণয়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3171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382" y="637309"/>
            <a:ext cx="10099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বাংলা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ভাষায়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অনেক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সংস্কৃত</a:t>
            </a:r>
            <a:r>
              <a:rPr lang="en-US" sz="2400" dirty="0" smtClean="0"/>
              <a:t> </a:t>
            </a:r>
            <a:r>
              <a:rPr lang="en-US" sz="2400" dirty="0" err="1" smtClean="0"/>
              <a:t>শব্দ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কোনো</a:t>
            </a:r>
            <a:r>
              <a:rPr lang="en-US" sz="2400" dirty="0" smtClean="0"/>
              <a:t> </a:t>
            </a:r>
            <a:r>
              <a:rPr lang="en-US" sz="2400" dirty="0" err="1" smtClean="0"/>
              <a:t>রকম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পরিবর্তন</a:t>
            </a:r>
            <a:r>
              <a:rPr lang="en-US" sz="2400" dirty="0" smtClean="0"/>
              <a:t> </a:t>
            </a:r>
            <a:r>
              <a:rPr lang="en-US" sz="2400" dirty="0" err="1" smtClean="0"/>
              <a:t>ছাড়া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ব্যবহৃত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। </a:t>
            </a:r>
            <a:r>
              <a:rPr lang="en-US" sz="2400" dirty="0" err="1" smtClean="0"/>
              <a:t>এগুলোকে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ততসম</a:t>
            </a:r>
            <a:r>
              <a:rPr lang="en-US" sz="2400" dirty="0" smtClean="0"/>
              <a:t> </a:t>
            </a:r>
            <a:r>
              <a:rPr lang="en-US" sz="2400" dirty="0" err="1" smtClean="0"/>
              <a:t>শব্দ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 । এ </a:t>
            </a:r>
            <a:r>
              <a:rPr lang="en-US" sz="2400" dirty="0" err="1" smtClean="0"/>
              <a:t>সব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ততসম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শব্দের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সন্ধি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সংস্কৃতের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নিয়মেই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হয়</a:t>
            </a:r>
            <a:r>
              <a:rPr lang="en-US" sz="2400" dirty="0" smtClean="0">
                <a:solidFill>
                  <a:srgbClr val="FF0000"/>
                </a:solidFill>
              </a:rPr>
              <a:t> ।</a:t>
            </a:r>
          </a:p>
          <a:p>
            <a:r>
              <a:rPr lang="en-US" sz="2400" dirty="0" err="1" smtClean="0"/>
              <a:t>তাই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সংস্কৃতের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নিয়ম</a:t>
            </a:r>
            <a:r>
              <a:rPr lang="en-US" sz="2400" dirty="0" smtClean="0"/>
              <a:t> </a:t>
            </a:r>
            <a:r>
              <a:rPr lang="en-US" sz="2400" dirty="0" err="1" smtClean="0"/>
              <a:t>মেনে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বাংলা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ভাষায়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ব্যবহৃত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ততসম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শব্দের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সন্ধি</a:t>
            </a:r>
            <a:r>
              <a:rPr lang="en-US" sz="2400" dirty="0" smtClean="0">
                <a:solidFill>
                  <a:srgbClr val="FF0000"/>
                </a:solidFill>
              </a:rPr>
              <a:t> ৩ </a:t>
            </a:r>
            <a:r>
              <a:rPr lang="en-US" sz="2400" dirty="0" err="1" smtClean="0">
                <a:solidFill>
                  <a:srgbClr val="FF0000"/>
                </a:solidFill>
              </a:rPr>
              <a:t>প্রকার</a:t>
            </a:r>
            <a:r>
              <a:rPr lang="en-US" sz="2400" dirty="0" smtClean="0">
                <a:solidFill>
                  <a:srgbClr val="FF0000"/>
                </a:solidFill>
              </a:rPr>
              <a:t>। </a:t>
            </a:r>
            <a:r>
              <a:rPr lang="en-US" sz="2400" dirty="0" err="1" smtClean="0"/>
              <a:t>যথাঃ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স্বরসন্ধি</a:t>
            </a:r>
            <a:r>
              <a:rPr lang="en-US" sz="2400" dirty="0" smtClean="0"/>
              <a:t>, </a:t>
            </a:r>
            <a:r>
              <a:rPr lang="en-US" sz="2400" dirty="0" err="1" smtClean="0"/>
              <a:t>ব্যঞ্জনসন্ধি</a:t>
            </a:r>
            <a:r>
              <a:rPr lang="en-US" sz="2400" dirty="0" smtClean="0"/>
              <a:t>, </a:t>
            </a:r>
            <a:r>
              <a:rPr lang="en-US" sz="2400" dirty="0" err="1" smtClean="0"/>
              <a:t>বিসর্গ</a:t>
            </a:r>
            <a:r>
              <a:rPr lang="en-US" sz="2400" dirty="0" smtClean="0"/>
              <a:t> </a:t>
            </a:r>
            <a:r>
              <a:rPr lang="en-US" sz="2400" dirty="0" err="1" smtClean="0"/>
              <a:t>সন্ধি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62545" y="2275865"/>
            <a:ext cx="901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ক</a:t>
            </a:r>
            <a:r>
              <a:rPr lang="en-US" sz="3200" dirty="0" smtClean="0"/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স্বরসন্ধিঃ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</a:rPr>
              <a:t>সহজ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সূত্র</a:t>
            </a:r>
            <a:r>
              <a:rPr lang="en-US" sz="3200" dirty="0" smtClean="0">
                <a:solidFill>
                  <a:srgbClr val="FF0000"/>
                </a:solidFill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</a:rPr>
              <a:t>উদাহরণ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43890" y="2929537"/>
            <a:ext cx="10529455" cy="20165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62545" y="3043491"/>
            <a:ext cx="9864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১। অ, আ </a:t>
            </a:r>
            <a:r>
              <a:rPr lang="en-US" sz="2400" dirty="0" err="1" smtClean="0">
                <a:solidFill>
                  <a:schemeClr val="bg2"/>
                </a:solidFill>
              </a:rPr>
              <a:t>ধ্বনির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সন্ধি</a:t>
            </a:r>
            <a:endParaRPr lang="en-US" sz="2400" dirty="0" smtClean="0">
              <a:solidFill>
                <a:schemeClr val="bg2"/>
              </a:solidFill>
            </a:endParaRP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অ-</a:t>
            </a:r>
            <a:r>
              <a:rPr lang="en-US" sz="2400" dirty="0" err="1" smtClean="0">
                <a:solidFill>
                  <a:schemeClr val="bg2"/>
                </a:solidFill>
              </a:rPr>
              <a:t>কার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কিংবা</a:t>
            </a:r>
            <a:r>
              <a:rPr lang="en-US" sz="2400" dirty="0" smtClean="0">
                <a:solidFill>
                  <a:schemeClr val="bg2"/>
                </a:solidFill>
              </a:rPr>
              <a:t> আ-</a:t>
            </a:r>
            <a:r>
              <a:rPr lang="en-US" sz="2400" dirty="0" err="1" smtClean="0">
                <a:solidFill>
                  <a:schemeClr val="bg2"/>
                </a:solidFill>
              </a:rPr>
              <a:t>কারের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পর</a:t>
            </a:r>
            <a:r>
              <a:rPr lang="en-US" sz="2400" dirty="0" smtClean="0">
                <a:solidFill>
                  <a:schemeClr val="bg2"/>
                </a:solidFill>
              </a:rPr>
              <a:t> অ-</a:t>
            </a:r>
            <a:r>
              <a:rPr lang="en-US" sz="2400" dirty="0" err="1" smtClean="0">
                <a:solidFill>
                  <a:schemeClr val="bg2"/>
                </a:solidFill>
              </a:rPr>
              <a:t>কার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কিংবা</a:t>
            </a:r>
            <a:r>
              <a:rPr lang="en-US" sz="2400" dirty="0" smtClean="0">
                <a:solidFill>
                  <a:schemeClr val="bg2"/>
                </a:solidFill>
              </a:rPr>
              <a:t> আ-</a:t>
            </a:r>
            <a:r>
              <a:rPr lang="en-US" sz="2400" dirty="0" err="1" smtClean="0">
                <a:solidFill>
                  <a:schemeClr val="bg2"/>
                </a:solidFill>
              </a:rPr>
              <a:t>কার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থাকলে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উভয়ে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মিলে</a:t>
            </a:r>
            <a:r>
              <a:rPr lang="en-US" sz="2400" dirty="0" smtClean="0">
                <a:solidFill>
                  <a:schemeClr val="bg2"/>
                </a:solidFill>
              </a:rPr>
              <a:t> আ-</a:t>
            </a:r>
            <a:r>
              <a:rPr lang="en-US" sz="2400" dirty="0" err="1" smtClean="0">
                <a:solidFill>
                  <a:schemeClr val="bg2"/>
                </a:solidFill>
              </a:rPr>
              <a:t>কার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হয়</a:t>
            </a:r>
            <a:r>
              <a:rPr lang="en-US" sz="2400" dirty="0" smtClean="0">
                <a:solidFill>
                  <a:schemeClr val="bg2"/>
                </a:solidFill>
              </a:rPr>
              <a:t> ।আ-</a:t>
            </a:r>
            <a:r>
              <a:rPr lang="en-US" sz="2400" dirty="0" err="1" smtClean="0">
                <a:solidFill>
                  <a:schemeClr val="bg2"/>
                </a:solidFill>
              </a:rPr>
              <a:t>কার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পূর্ববর্ণে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যুক্ত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হয়</a:t>
            </a:r>
            <a:r>
              <a:rPr lang="en-US" sz="2400" dirty="0" smtClean="0">
                <a:solidFill>
                  <a:schemeClr val="bg2"/>
                </a:solidFill>
              </a:rPr>
              <a:t> ।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8582" y="5014970"/>
            <a:ext cx="10404763" cy="18430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62545" y="5197821"/>
            <a:ext cx="1787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সূত্র</a:t>
            </a:r>
            <a:endParaRPr lang="en-US" dirty="0" smtClean="0"/>
          </a:p>
          <a:p>
            <a:r>
              <a:rPr lang="en-US" dirty="0" smtClean="0"/>
              <a:t>অ + অ = আ</a:t>
            </a:r>
          </a:p>
          <a:p>
            <a:r>
              <a:rPr lang="en-US" dirty="0" smtClean="0"/>
              <a:t>অ+ আ = আ</a:t>
            </a:r>
          </a:p>
          <a:p>
            <a:r>
              <a:rPr lang="en-US" dirty="0" smtClean="0"/>
              <a:t>আ + অ = আ</a:t>
            </a:r>
          </a:p>
          <a:p>
            <a:r>
              <a:rPr lang="en-US" dirty="0" smtClean="0"/>
              <a:t>আ +আ = আ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99164" y="5197821"/>
            <a:ext cx="3034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উদাহরণ</a:t>
            </a:r>
            <a:endParaRPr lang="en-US" dirty="0" smtClean="0"/>
          </a:p>
          <a:p>
            <a:r>
              <a:rPr lang="en-US" dirty="0" err="1" smtClean="0"/>
              <a:t>নব</a:t>
            </a:r>
            <a:r>
              <a:rPr lang="en-US" dirty="0" smtClean="0"/>
              <a:t> + </a:t>
            </a:r>
            <a:r>
              <a:rPr lang="en-US" dirty="0" err="1" smtClean="0"/>
              <a:t>অন্ন</a:t>
            </a:r>
            <a:r>
              <a:rPr lang="en-US" dirty="0" smtClean="0"/>
              <a:t>= </a:t>
            </a:r>
            <a:r>
              <a:rPr lang="en-US" dirty="0" err="1" smtClean="0"/>
              <a:t>নবান্ন</a:t>
            </a:r>
            <a:endParaRPr lang="en-US" dirty="0" smtClean="0"/>
          </a:p>
          <a:p>
            <a:r>
              <a:rPr lang="en-US" dirty="0" err="1" smtClean="0"/>
              <a:t>জল</a:t>
            </a:r>
            <a:r>
              <a:rPr lang="en-US" dirty="0" smtClean="0"/>
              <a:t> + </a:t>
            </a:r>
            <a:r>
              <a:rPr lang="en-US" dirty="0" err="1" smtClean="0"/>
              <a:t>আশয়</a:t>
            </a:r>
            <a:r>
              <a:rPr lang="en-US" dirty="0" smtClean="0"/>
              <a:t> = </a:t>
            </a:r>
            <a:r>
              <a:rPr lang="en-US" dirty="0" err="1" smtClean="0"/>
              <a:t>জলাশয়</a:t>
            </a:r>
            <a:endParaRPr lang="en-US" dirty="0" smtClean="0"/>
          </a:p>
          <a:p>
            <a:r>
              <a:rPr lang="en-US" dirty="0" err="1" smtClean="0"/>
              <a:t>কথা</a:t>
            </a:r>
            <a:r>
              <a:rPr lang="en-US" dirty="0" smtClean="0"/>
              <a:t> + </a:t>
            </a:r>
            <a:r>
              <a:rPr lang="en-US" dirty="0" err="1" smtClean="0"/>
              <a:t>অমৃত</a:t>
            </a:r>
            <a:r>
              <a:rPr lang="en-US" dirty="0" smtClean="0"/>
              <a:t>= </a:t>
            </a:r>
            <a:r>
              <a:rPr lang="en-US" dirty="0" err="1" smtClean="0"/>
              <a:t>কথামৃত</a:t>
            </a:r>
            <a:endParaRPr lang="en-US" dirty="0" smtClean="0"/>
          </a:p>
          <a:p>
            <a:r>
              <a:rPr lang="en-US" dirty="0" err="1" smtClean="0"/>
              <a:t>বিদ্যা</a:t>
            </a:r>
            <a:r>
              <a:rPr lang="en-US" dirty="0" smtClean="0"/>
              <a:t> + </a:t>
            </a:r>
            <a:r>
              <a:rPr lang="en-US" dirty="0" err="1" smtClean="0"/>
              <a:t>আলয়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9000" y="5474820"/>
            <a:ext cx="4128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পরম</a:t>
            </a:r>
            <a:r>
              <a:rPr lang="en-US" dirty="0" smtClean="0"/>
              <a:t> + </a:t>
            </a:r>
            <a:r>
              <a:rPr lang="en-US" dirty="0" err="1" smtClean="0"/>
              <a:t>অণু</a:t>
            </a:r>
            <a:r>
              <a:rPr lang="en-US" dirty="0" smtClean="0"/>
              <a:t>  = </a:t>
            </a:r>
            <a:r>
              <a:rPr lang="en-US" dirty="0" err="1" smtClean="0"/>
              <a:t>পরমাণু</a:t>
            </a:r>
            <a:endParaRPr lang="en-US" dirty="0" smtClean="0"/>
          </a:p>
          <a:p>
            <a:r>
              <a:rPr lang="en-US" dirty="0" err="1" smtClean="0"/>
              <a:t>পাঠ</a:t>
            </a:r>
            <a:r>
              <a:rPr lang="en-US" dirty="0" smtClean="0"/>
              <a:t> + </a:t>
            </a:r>
            <a:r>
              <a:rPr lang="en-US" dirty="0" err="1" smtClean="0"/>
              <a:t>আগার</a:t>
            </a:r>
            <a:r>
              <a:rPr lang="en-US" dirty="0" smtClean="0"/>
              <a:t>  = </a:t>
            </a:r>
            <a:r>
              <a:rPr lang="en-US" dirty="0" err="1" smtClean="0"/>
              <a:t>পাঠাগার</a:t>
            </a:r>
            <a:endParaRPr lang="en-US" dirty="0" smtClean="0"/>
          </a:p>
          <a:p>
            <a:r>
              <a:rPr lang="en-US" dirty="0" err="1" smtClean="0"/>
              <a:t>আশা</a:t>
            </a:r>
            <a:r>
              <a:rPr lang="en-US" dirty="0" smtClean="0"/>
              <a:t> + </a:t>
            </a:r>
            <a:r>
              <a:rPr lang="en-US" dirty="0" err="1" smtClean="0"/>
              <a:t>অতীত</a:t>
            </a:r>
            <a:r>
              <a:rPr lang="en-US" dirty="0" smtClean="0"/>
              <a:t> = </a:t>
            </a:r>
            <a:r>
              <a:rPr lang="en-US" dirty="0" err="1" smtClean="0"/>
              <a:t>আশাতীত</a:t>
            </a:r>
            <a:endParaRPr lang="en-US" dirty="0" smtClean="0"/>
          </a:p>
          <a:p>
            <a:r>
              <a:rPr lang="en-US" dirty="0" err="1" smtClean="0"/>
              <a:t>মহা</a:t>
            </a:r>
            <a:r>
              <a:rPr lang="en-US" dirty="0" smtClean="0"/>
              <a:t> + </a:t>
            </a:r>
            <a:r>
              <a:rPr lang="en-US" dirty="0" err="1" smtClean="0"/>
              <a:t>আশয়</a:t>
            </a:r>
            <a:r>
              <a:rPr lang="en-US" dirty="0" smtClean="0"/>
              <a:t> = </a:t>
            </a:r>
            <a:r>
              <a:rPr lang="en-US" dirty="0" err="1" smtClean="0"/>
              <a:t>মহাশয়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65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04108" y="387927"/>
            <a:ext cx="9933709" cy="210589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25782" y="665018"/>
            <a:ext cx="947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২। ই, ঈ </a:t>
            </a:r>
            <a:r>
              <a:rPr lang="en-US" sz="2400" dirty="0" err="1" smtClean="0">
                <a:solidFill>
                  <a:schemeClr val="bg2"/>
                </a:solidFill>
              </a:rPr>
              <a:t>ধ্বনির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সন্ধি</a:t>
            </a:r>
            <a:endParaRPr lang="en-US" sz="2400" dirty="0" smtClean="0">
              <a:solidFill>
                <a:schemeClr val="bg2"/>
              </a:solidFill>
            </a:endParaRP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ই-</a:t>
            </a:r>
            <a:r>
              <a:rPr lang="en-US" sz="2400" dirty="0" err="1" smtClean="0">
                <a:solidFill>
                  <a:schemeClr val="bg2"/>
                </a:solidFill>
              </a:rPr>
              <a:t>কার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কিংবা</a:t>
            </a:r>
            <a:r>
              <a:rPr lang="en-US" sz="2400" dirty="0" smtClean="0">
                <a:solidFill>
                  <a:schemeClr val="bg2"/>
                </a:solidFill>
              </a:rPr>
              <a:t> ঈ-</a:t>
            </a:r>
            <a:r>
              <a:rPr lang="en-US" sz="2400" dirty="0" err="1" smtClean="0">
                <a:solidFill>
                  <a:schemeClr val="bg2"/>
                </a:solidFill>
              </a:rPr>
              <a:t>কারের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পর</a:t>
            </a:r>
            <a:r>
              <a:rPr lang="en-US" sz="2400" dirty="0" smtClean="0">
                <a:solidFill>
                  <a:schemeClr val="bg2"/>
                </a:solidFill>
              </a:rPr>
              <a:t> ই-</a:t>
            </a:r>
            <a:r>
              <a:rPr lang="en-US" sz="2400" dirty="0" err="1" smtClean="0">
                <a:solidFill>
                  <a:schemeClr val="bg2"/>
                </a:solidFill>
              </a:rPr>
              <a:t>কার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কিংবা</a:t>
            </a:r>
            <a:r>
              <a:rPr lang="en-US" sz="2400" dirty="0" smtClean="0">
                <a:solidFill>
                  <a:schemeClr val="bg2"/>
                </a:solidFill>
              </a:rPr>
              <a:t> ঈ-</a:t>
            </a:r>
            <a:r>
              <a:rPr lang="en-US" sz="2400" dirty="0" err="1" smtClean="0">
                <a:solidFill>
                  <a:schemeClr val="bg2"/>
                </a:solidFill>
              </a:rPr>
              <a:t>কার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থাকলে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উভয়ে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মিলে</a:t>
            </a:r>
            <a:r>
              <a:rPr lang="en-US" sz="2400" dirty="0" smtClean="0">
                <a:solidFill>
                  <a:schemeClr val="bg2"/>
                </a:solidFill>
              </a:rPr>
              <a:t> ঈ-</a:t>
            </a:r>
            <a:r>
              <a:rPr lang="en-US" sz="2400" dirty="0" err="1" smtClean="0">
                <a:solidFill>
                  <a:schemeClr val="bg2"/>
                </a:solidFill>
              </a:rPr>
              <a:t>কার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হয়</a:t>
            </a:r>
            <a:r>
              <a:rPr lang="en-US" sz="2400" dirty="0" smtClean="0">
                <a:solidFill>
                  <a:schemeClr val="bg2"/>
                </a:solidFill>
              </a:rPr>
              <a:t> । ঈ-</a:t>
            </a:r>
            <a:r>
              <a:rPr lang="en-US" sz="2400" dirty="0" err="1" smtClean="0">
                <a:solidFill>
                  <a:schemeClr val="bg2"/>
                </a:solidFill>
              </a:rPr>
              <a:t>কার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পূর্ববর্ণে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যুক্ত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হয়</a:t>
            </a:r>
            <a:r>
              <a:rPr lang="en-US" sz="2400" dirty="0" smtClean="0">
                <a:solidFill>
                  <a:schemeClr val="bg2"/>
                </a:solidFill>
              </a:rPr>
              <a:t> ।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7126" y="2627300"/>
            <a:ext cx="10113819" cy="393469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5782" y="3144982"/>
            <a:ext cx="16209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ই + ই = ঈ</a:t>
            </a:r>
          </a:p>
          <a:p>
            <a:endParaRPr lang="en-US" sz="2400" dirty="0"/>
          </a:p>
          <a:p>
            <a:r>
              <a:rPr lang="en-US" sz="2400" dirty="0" smtClean="0"/>
              <a:t>ই + ঈ = ঈ</a:t>
            </a:r>
          </a:p>
          <a:p>
            <a:endParaRPr lang="en-US" sz="2400" dirty="0"/>
          </a:p>
          <a:p>
            <a:r>
              <a:rPr lang="en-US" sz="2400" dirty="0" smtClean="0"/>
              <a:t>ঈ + ই = ঈ</a:t>
            </a:r>
          </a:p>
          <a:p>
            <a:endParaRPr lang="en-US" sz="2400" dirty="0"/>
          </a:p>
          <a:p>
            <a:r>
              <a:rPr lang="en-US" sz="2400" dirty="0" smtClean="0"/>
              <a:t>ঈ + ঈ = ঈ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65419" y="3186546"/>
            <a:ext cx="77723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অতি</a:t>
            </a:r>
            <a:r>
              <a:rPr lang="en-US" sz="2400" dirty="0" smtClean="0">
                <a:solidFill>
                  <a:srgbClr val="FF0000"/>
                </a:solidFill>
              </a:rPr>
              <a:t> + </a:t>
            </a:r>
            <a:r>
              <a:rPr lang="en-US" sz="2400" dirty="0" err="1" smtClean="0">
                <a:solidFill>
                  <a:srgbClr val="FF0000"/>
                </a:solidFill>
              </a:rPr>
              <a:t>ইত</a:t>
            </a:r>
            <a:r>
              <a:rPr lang="en-US" sz="2400" dirty="0" smtClean="0">
                <a:solidFill>
                  <a:srgbClr val="FF0000"/>
                </a:solidFill>
              </a:rPr>
              <a:t> = </a:t>
            </a:r>
            <a:r>
              <a:rPr lang="en-US" sz="2400" dirty="0" err="1" smtClean="0">
                <a:solidFill>
                  <a:srgbClr val="FF0000"/>
                </a:solidFill>
              </a:rPr>
              <a:t>অতীত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      </a:t>
            </a:r>
            <a:r>
              <a:rPr lang="en-US" sz="2400" dirty="0" err="1" smtClean="0">
                <a:solidFill>
                  <a:srgbClr val="FF0000"/>
                </a:solidFill>
              </a:rPr>
              <a:t>রবি</a:t>
            </a:r>
            <a:r>
              <a:rPr lang="en-US" sz="2400" dirty="0" smtClean="0">
                <a:solidFill>
                  <a:srgbClr val="FF0000"/>
                </a:solidFill>
              </a:rPr>
              <a:t> + </a:t>
            </a:r>
            <a:r>
              <a:rPr lang="en-US" sz="2400" dirty="0" err="1" smtClean="0">
                <a:solidFill>
                  <a:srgbClr val="FF0000"/>
                </a:solidFill>
              </a:rPr>
              <a:t>ইন্দ্র</a:t>
            </a:r>
            <a:r>
              <a:rPr lang="en-US" sz="2400" dirty="0" smtClean="0">
                <a:solidFill>
                  <a:srgbClr val="FF0000"/>
                </a:solidFill>
              </a:rPr>
              <a:t> = </a:t>
            </a:r>
            <a:r>
              <a:rPr lang="en-US" sz="2400" dirty="0" err="1" smtClean="0">
                <a:solidFill>
                  <a:srgbClr val="FF0000"/>
                </a:solidFill>
              </a:rPr>
              <a:t>রবীন্দ্র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পরি</a:t>
            </a:r>
            <a:r>
              <a:rPr lang="en-US" sz="2400" dirty="0" smtClean="0">
                <a:solidFill>
                  <a:srgbClr val="FF0000"/>
                </a:solidFill>
              </a:rPr>
              <a:t> + </a:t>
            </a:r>
            <a:r>
              <a:rPr lang="en-US" sz="2400" dirty="0" err="1" smtClean="0">
                <a:solidFill>
                  <a:srgbClr val="FF0000"/>
                </a:solidFill>
              </a:rPr>
              <a:t>ঈক্ষা</a:t>
            </a:r>
            <a:r>
              <a:rPr lang="en-US" sz="2400" dirty="0" smtClean="0">
                <a:solidFill>
                  <a:srgbClr val="FF0000"/>
                </a:solidFill>
              </a:rPr>
              <a:t> =</a:t>
            </a:r>
            <a:r>
              <a:rPr lang="en-US" sz="2400" dirty="0" err="1" smtClean="0">
                <a:solidFill>
                  <a:srgbClr val="FF0000"/>
                </a:solidFill>
              </a:rPr>
              <a:t>পরীক্ষা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   </a:t>
            </a:r>
            <a:r>
              <a:rPr lang="en-US" sz="2400" dirty="0" err="1" smtClean="0">
                <a:solidFill>
                  <a:srgbClr val="FF0000"/>
                </a:solidFill>
              </a:rPr>
              <a:t>অধি</a:t>
            </a:r>
            <a:r>
              <a:rPr lang="en-US" sz="2400" dirty="0" smtClean="0">
                <a:solidFill>
                  <a:srgbClr val="FF0000"/>
                </a:solidFill>
              </a:rPr>
              <a:t> + </a:t>
            </a:r>
            <a:r>
              <a:rPr lang="en-US" sz="2400" dirty="0" err="1" smtClean="0">
                <a:solidFill>
                  <a:srgbClr val="FF0000"/>
                </a:solidFill>
              </a:rPr>
              <a:t>ঈশ্বর</a:t>
            </a:r>
            <a:r>
              <a:rPr lang="en-US" sz="2400" dirty="0" smtClean="0">
                <a:solidFill>
                  <a:srgbClr val="FF0000"/>
                </a:solidFill>
              </a:rPr>
              <a:t> = </a:t>
            </a:r>
            <a:r>
              <a:rPr lang="en-US" sz="2400" dirty="0" err="1" smtClean="0">
                <a:solidFill>
                  <a:srgbClr val="FF0000"/>
                </a:solidFill>
              </a:rPr>
              <a:t>অধীশ্বর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শচী</a:t>
            </a:r>
            <a:r>
              <a:rPr lang="en-US" sz="2400" dirty="0" smtClean="0">
                <a:solidFill>
                  <a:srgbClr val="FF0000"/>
                </a:solidFill>
              </a:rPr>
              <a:t> + </a:t>
            </a:r>
            <a:r>
              <a:rPr lang="en-US" sz="2400" dirty="0" err="1" smtClean="0">
                <a:solidFill>
                  <a:srgbClr val="FF0000"/>
                </a:solidFill>
              </a:rPr>
              <a:t>ইন্দ্র</a:t>
            </a:r>
            <a:r>
              <a:rPr lang="en-US" sz="2400" dirty="0" smtClean="0">
                <a:solidFill>
                  <a:srgbClr val="FF0000"/>
                </a:solidFill>
              </a:rPr>
              <a:t> = </a:t>
            </a:r>
            <a:r>
              <a:rPr lang="en-US" sz="2400" dirty="0" err="1" smtClean="0">
                <a:solidFill>
                  <a:srgbClr val="FF0000"/>
                </a:solidFill>
              </a:rPr>
              <a:t>শচীন্দ্র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      </a:t>
            </a:r>
            <a:r>
              <a:rPr lang="en-US" sz="2400" dirty="0" err="1" smtClean="0">
                <a:solidFill>
                  <a:srgbClr val="FF0000"/>
                </a:solidFill>
              </a:rPr>
              <a:t>মহী</a:t>
            </a:r>
            <a:r>
              <a:rPr lang="en-US" sz="2400" dirty="0" smtClean="0">
                <a:solidFill>
                  <a:srgbClr val="FF0000"/>
                </a:solidFill>
              </a:rPr>
              <a:t> + </a:t>
            </a:r>
            <a:r>
              <a:rPr lang="en-US" sz="2400" dirty="0" err="1" smtClean="0">
                <a:solidFill>
                  <a:srgbClr val="FF0000"/>
                </a:solidFill>
              </a:rPr>
              <a:t>ইন্দ্র</a:t>
            </a:r>
            <a:r>
              <a:rPr lang="en-US" sz="2400" dirty="0" smtClean="0">
                <a:solidFill>
                  <a:srgbClr val="FF0000"/>
                </a:solidFill>
              </a:rPr>
              <a:t> = </a:t>
            </a:r>
            <a:r>
              <a:rPr lang="en-US" sz="2400" dirty="0" err="1" smtClean="0">
                <a:solidFill>
                  <a:srgbClr val="FF0000"/>
                </a:solidFill>
              </a:rPr>
              <a:t>মহীন্দ্র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শ্রী</a:t>
            </a:r>
            <a:r>
              <a:rPr lang="en-US" sz="2400" dirty="0" smtClean="0">
                <a:solidFill>
                  <a:srgbClr val="FF0000"/>
                </a:solidFill>
              </a:rPr>
              <a:t> + </a:t>
            </a:r>
            <a:r>
              <a:rPr lang="en-US" sz="2400" dirty="0" err="1" smtClean="0">
                <a:solidFill>
                  <a:srgbClr val="FF0000"/>
                </a:solidFill>
              </a:rPr>
              <a:t>ঈশ</a:t>
            </a:r>
            <a:r>
              <a:rPr lang="en-US" sz="2400" dirty="0" smtClean="0">
                <a:solidFill>
                  <a:srgbClr val="FF0000"/>
                </a:solidFill>
              </a:rPr>
              <a:t>   = </a:t>
            </a:r>
            <a:r>
              <a:rPr lang="en-US" sz="2400" dirty="0" err="1" smtClean="0">
                <a:solidFill>
                  <a:srgbClr val="FF0000"/>
                </a:solidFill>
              </a:rPr>
              <a:t>শ্রীশ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         </a:t>
            </a:r>
            <a:r>
              <a:rPr lang="en-US" sz="2400" dirty="0" err="1" smtClean="0">
                <a:solidFill>
                  <a:srgbClr val="FF0000"/>
                </a:solidFill>
              </a:rPr>
              <a:t>পৃথিবী</a:t>
            </a:r>
            <a:r>
              <a:rPr lang="en-US" sz="2400" dirty="0" smtClean="0">
                <a:solidFill>
                  <a:srgbClr val="FF0000"/>
                </a:solidFill>
              </a:rPr>
              <a:t> + </a:t>
            </a:r>
            <a:r>
              <a:rPr lang="en-US" sz="2400" dirty="0" err="1" smtClean="0">
                <a:solidFill>
                  <a:srgbClr val="FF0000"/>
                </a:solidFill>
              </a:rPr>
              <a:t>ঈশ্বর</a:t>
            </a:r>
            <a:r>
              <a:rPr lang="en-US" sz="2400" dirty="0" smtClean="0">
                <a:solidFill>
                  <a:srgbClr val="FF0000"/>
                </a:solidFill>
              </a:rPr>
              <a:t> = </a:t>
            </a:r>
            <a:r>
              <a:rPr lang="en-US" sz="2400" dirty="0" err="1" smtClean="0">
                <a:solidFill>
                  <a:srgbClr val="FF0000"/>
                </a:solidFill>
              </a:rPr>
              <a:t>পৃথিবীশ্বর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69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4727" y="498764"/>
            <a:ext cx="10280073" cy="21751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775855"/>
            <a:ext cx="9615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৩। উ, ঊ </a:t>
            </a:r>
            <a:r>
              <a:rPr lang="en-US" sz="2400" dirty="0" err="1" smtClean="0">
                <a:solidFill>
                  <a:schemeClr val="bg2"/>
                </a:solidFill>
              </a:rPr>
              <a:t>ধ্বনির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সন্ধি</a:t>
            </a:r>
            <a:endParaRPr lang="en-US" sz="2400" dirty="0" smtClean="0">
              <a:solidFill>
                <a:schemeClr val="bg2"/>
              </a:solidFill>
            </a:endParaRPr>
          </a:p>
          <a:p>
            <a:endParaRPr lang="en-US" sz="2400" dirty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উ-</a:t>
            </a:r>
            <a:r>
              <a:rPr lang="en-US" sz="2400" dirty="0" err="1" smtClean="0">
                <a:solidFill>
                  <a:schemeClr val="bg2"/>
                </a:solidFill>
              </a:rPr>
              <a:t>কার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কিংবা</a:t>
            </a:r>
            <a:r>
              <a:rPr lang="en-US" sz="2400" dirty="0" smtClean="0">
                <a:solidFill>
                  <a:schemeClr val="bg2"/>
                </a:solidFill>
              </a:rPr>
              <a:t> ঊ-</a:t>
            </a:r>
            <a:r>
              <a:rPr lang="en-US" sz="2400" dirty="0" err="1" smtClean="0">
                <a:solidFill>
                  <a:schemeClr val="bg2"/>
                </a:solidFill>
              </a:rPr>
              <a:t>কারের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পর</a:t>
            </a:r>
            <a:r>
              <a:rPr lang="en-US" sz="2400" dirty="0" smtClean="0">
                <a:solidFill>
                  <a:schemeClr val="bg2"/>
                </a:solidFill>
              </a:rPr>
              <a:t> উ-</a:t>
            </a:r>
            <a:r>
              <a:rPr lang="en-US" sz="2400" dirty="0" err="1" smtClean="0">
                <a:solidFill>
                  <a:schemeClr val="bg2"/>
                </a:solidFill>
              </a:rPr>
              <a:t>কার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কিংবা</a:t>
            </a:r>
            <a:r>
              <a:rPr lang="en-US" sz="2400" dirty="0" smtClean="0">
                <a:solidFill>
                  <a:schemeClr val="bg2"/>
                </a:solidFill>
              </a:rPr>
              <a:t> ঊ-</a:t>
            </a:r>
            <a:r>
              <a:rPr lang="en-US" sz="2400" dirty="0" err="1" smtClean="0">
                <a:solidFill>
                  <a:schemeClr val="bg2"/>
                </a:solidFill>
              </a:rPr>
              <a:t>কার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থাকলে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উভয়ে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মিলে</a:t>
            </a:r>
            <a:r>
              <a:rPr lang="en-US" sz="2400" dirty="0" smtClean="0">
                <a:solidFill>
                  <a:schemeClr val="bg2"/>
                </a:solidFill>
              </a:rPr>
              <a:t> ঊ-</a:t>
            </a:r>
            <a:r>
              <a:rPr lang="en-US" sz="2400" dirty="0" err="1" smtClean="0">
                <a:solidFill>
                  <a:schemeClr val="bg2"/>
                </a:solidFill>
              </a:rPr>
              <a:t>কার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হয়</a:t>
            </a:r>
            <a:r>
              <a:rPr lang="en-US" sz="2400" dirty="0" smtClean="0">
                <a:solidFill>
                  <a:schemeClr val="bg2"/>
                </a:solidFill>
              </a:rPr>
              <a:t>। ঊ-</a:t>
            </a:r>
            <a:r>
              <a:rPr lang="en-US" sz="2400" dirty="0" err="1" smtClean="0">
                <a:solidFill>
                  <a:schemeClr val="bg2"/>
                </a:solidFill>
              </a:rPr>
              <a:t>কার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পূর্ববর্ণে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যুক্ত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হয়</a:t>
            </a:r>
            <a:r>
              <a:rPr lang="en-US" sz="2400" dirty="0" smtClean="0">
                <a:solidFill>
                  <a:schemeClr val="bg2"/>
                </a:solidFill>
              </a:rPr>
              <a:t> ।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65564" y="2951018"/>
            <a:ext cx="10266218" cy="34636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70364" y="3338945"/>
            <a:ext cx="96566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উ + উ = ঊ                      </a:t>
            </a:r>
            <a:r>
              <a:rPr lang="en-US" sz="2400" dirty="0" err="1" smtClean="0"/>
              <a:t>কটু</a:t>
            </a:r>
            <a:r>
              <a:rPr lang="en-US" sz="2400" dirty="0" smtClean="0"/>
              <a:t> + </a:t>
            </a:r>
            <a:r>
              <a:rPr lang="en-US" sz="2400" dirty="0" err="1" smtClean="0"/>
              <a:t>উক্তি</a:t>
            </a:r>
            <a:r>
              <a:rPr lang="en-US" sz="2400" dirty="0" smtClean="0"/>
              <a:t>  = </a:t>
            </a:r>
            <a:r>
              <a:rPr lang="en-US" sz="2400" dirty="0" err="1" smtClean="0"/>
              <a:t>কটূক্তি</a:t>
            </a:r>
            <a:r>
              <a:rPr lang="en-US" sz="2400" dirty="0" smtClean="0"/>
              <a:t>                       </a:t>
            </a:r>
            <a:r>
              <a:rPr lang="en-US" sz="2400" dirty="0" err="1" smtClean="0"/>
              <a:t>মরু</a:t>
            </a:r>
            <a:r>
              <a:rPr lang="en-US" sz="2400" dirty="0" smtClean="0"/>
              <a:t> + </a:t>
            </a:r>
            <a:r>
              <a:rPr lang="en-US" sz="2400" dirty="0" err="1" smtClean="0"/>
              <a:t>উদ্যান</a:t>
            </a:r>
            <a:r>
              <a:rPr lang="en-US" sz="2400" dirty="0" smtClean="0"/>
              <a:t> = </a:t>
            </a:r>
            <a:r>
              <a:rPr lang="en-US" sz="2400" dirty="0" err="1" smtClean="0"/>
              <a:t>মরূদ্যান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উ + ঊ = ঊ                       </a:t>
            </a:r>
            <a:r>
              <a:rPr lang="en-US" sz="2400" dirty="0" err="1" smtClean="0"/>
              <a:t>লঘু</a:t>
            </a:r>
            <a:r>
              <a:rPr lang="en-US" sz="2400" dirty="0" smtClean="0"/>
              <a:t> + </a:t>
            </a:r>
            <a:r>
              <a:rPr lang="en-US" sz="2400" dirty="0" err="1" smtClean="0"/>
              <a:t>ঊর্মি</a:t>
            </a:r>
            <a:r>
              <a:rPr lang="en-US" sz="2400" dirty="0" smtClean="0"/>
              <a:t> = </a:t>
            </a:r>
            <a:r>
              <a:rPr lang="en-US" sz="2400" dirty="0" err="1" smtClean="0"/>
              <a:t>লঘূর্মি</a:t>
            </a:r>
            <a:r>
              <a:rPr lang="en-US" sz="2400" dirty="0" smtClean="0"/>
              <a:t>                            </a:t>
            </a:r>
            <a:r>
              <a:rPr lang="en-US" sz="2400" dirty="0" err="1" smtClean="0"/>
              <a:t>বহু</a:t>
            </a:r>
            <a:r>
              <a:rPr lang="en-US" sz="2400" dirty="0" smtClean="0"/>
              <a:t> + </a:t>
            </a:r>
            <a:r>
              <a:rPr lang="en-US" sz="2400" dirty="0" err="1" smtClean="0"/>
              <a:t>ঊর্ধ্ব</a:t>
            </a:r>
            <a:r>
              <a:rPr lang="en-US" sz="2400" dirty="0" smtClean="0"/>
              <a:t> = </a:t>
            </a:r>
            <a:r>
              <a:rPr lang="en-US" sz="2400" dirty="0" err="1" smtClean="0"/>
              <a:t>বহূর্ধ্ব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ঊ + উ = ঊ                       </a:t>
            </a:r>
            <a:r>
              <a:rPr lang="en-US" sz="2400" dirty="0" err="1" smtClean="0"/>
              <a:t>বধূ</a:t>
            </a:r>
            <a:r>
              <a:rPr lang="en-US" sz="2400" dirty="0" smtClean="0"/>
              <a:t> + </a:t>
            </a:r>
            <a:r>
              <a:rPr lang="en-US" sz="2400" dirty="0" err="1" smtClean="0"/>
              <a:t>উতসব</a:t>
            </a:r>
            <a:r>
              <a:rPr lang="en-US" sz="2400" dirty="0" smtClean="0"/>
              <a:t> = </a:t>
            </a:r>
            <a:r>
              <a:rPr lang="en-US" sz="2400" dirty="0" err="1" smtClean="0"/>
              <a:t>বধূতসব</a:t>
            </a:r>
            <a:r>
              <a:rPr lang="en-US" sz="2400" dirty="0" smtClean="0"/>
              <a:t>                   </a:t>
            </a:r>
            <a:r>
              <a:rPr lang="en-US" sz="2400" dirty="0" err="1" smtClean="0"/>
              <a:t>বধূ</a:t>
            </a:r>
            <a:r>
              <a:rPr lang="en-US" sz="2400" dirty="0" smtClean="0"/>
              <a:t> + </a:t>
            </a:r>
            <a:r>
              <a:rPr lang="en-US" sz="2400" dirty="0" err="1" smtClean="0"/>
              <a:t>উক্তি</a:t>
            </a:r>
            <a:r>
              <a:rPr lang="en-US" sz="2400" dirty="0" smtClean="0"/>
              <a:t> = </a:t>
            </a:r>
            <a:r>
              <a:rPr lang="en-US" sz="2400" dirty="0" err="1" smtClean="0"/>
              <a:t>বধূক্তি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ঊ + ঊ = ঊ                       </a:t>
            </a:r>
            <a:r>
              <a:rPr lang="en-US" sz="2400" dirty="0" err="1" smtClean="0"/>
              <a:t>ভূ</a:t>
            </a:r>
            <a:r>
              <a:rPr lang="en-US" sz="2400" dirty="0" smtClean="0"/>
              <a:t> + </a:t>
            </a:r>
            <a:r>
              <a:rPr lang="en-US" sz="2400" dirty="0" err="1" smtClean="0"/>
              <a:t>ঊর্ধ্ব</a:t>
            </a:r>
            <a:r>
              <a:rPr lang="en-US" sz="2400" dirty="0" smtClean="0"/>
              <a:t>  = </a:t>
            </a:r>
            <a:r>
              <a:rPr lang="en-US" sz="2400" dirty="0" err="1" smtClean="0"/>
              <a:t>ভূর্ধ্ব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4413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545" y="207956"/>
            <a:ext cx="10016836" cy="1930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29690" y="404613"/>
            <a:ext cx="9268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৪। অ/আ, ই/ঈ </a:t>
            </a:r>
            <a:r>
              <a:rPr lang="en-US" sz="2400" dirty="0" err="1" smtClean="0">
                <a:solidFill>
                  <a:schemeClr val="bg2"/>
                </a:solidFill>
              </a:rPr>
              <a:t>ধ্বনির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সন্ধি</a:t>
            </a:r>
            <a:endParaRPr lang="en-US" sz="2400" dirty="0" smtClean="0">
              <a:solidFill>
                <a:schemeClr val="bg2"/>
              </a:solidFill>
            </a:endParaRPr>
          </a:p>
          <a:p>
            <a:endParaRPr lang="en-US" sz="2400" dirty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অ-</a:t>
            </a:r>
            <a:r>
              <a:rPr lang="en-US" sz="2400" dirty="0" err="1" smtClean="0">
                <a:solidFill>
                  <a:schemeClr val="bg2"/>
                </a:solidFill>
              </a:rPr>
              <a:t>কার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কিংবা</a:t>
            </a:r>
            <a:r>
              <a:rPr lang="en-US" sz="2400" dirty="0" smtClean="0">
                <a:solidFill>
                  <a:schemeClr val="bg2"/>
                </a:solidFill>
              </a:rPr>
              <a:t> আ-</a:t>
            </a:r>
            <a:r>
              <a:rPr lang="en-US" sz="2400" dirty="0" err="1" smtClean="0">
                <a:solidFill>
                  <a:schemeClr val="bg2"/>
                </a:solidFill>
              </a:rPr>
              <a:t>কারের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পর</a:t>
            </a:r>
            <a:r>
              <a:rPr lang="en-US" sz="2400" dirty="0" smtClean="0">
                <a:solidFill>
                  <a:schemeClr val="bg2"/>
                </a:solidFill>
              </a:rPr>
              <a:t> ই-</a:t>
            </a:r>
            <a:r>
              <a:rPr lang="en-US" sz="2400" dirty="0" err="1" smtClean="0">
                <a:solidFill>
                  <a:schemeClr val="bg2"/>
                </a:solidFill>
              </a:rPr>
              <a:t>কার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কিংবা</a:t>
            </a:r>
            <a:r>
              <a:rPr lang="en-US" sz="2400" dirty="0" smtClean="0">
                <a:solidFill>
                  <a:schemeClr val="bg2"/>
                </a:solidFill>
              </a:rPr>
              <a:t> ঈ-</a:t>
            </a:r>
            <a:r>
              <a:rPr lang="en-US" sz="2400" dirty="0" err="1" smtClean="0">
                <a:solidFill>
                  <a:schemeClr val="bg2"/>
                </a:solidFill>
              </a:rPr>
              <a:t>কার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থাকলে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উভয়ে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মিলে</a:t>
            </a:r>
            <a:r>
              <a:rPr lang="en-US" sz="2400" dirty="0" smtClean="0">
                <a:solidFill>
                  <a:schemeClr val="bg2"/>
                </a:solidFill>
              </a:rPr>
              <a:t> এ-</a:t>
            </a:r>
            <a:r>
              <a:rPr lang="en-US" sz="2400" dirty="0" err="1" smtClean="0">
                <a:solidFill>
                  <a:schemeClr val="bg2"/>
                </a:solidFill>
              </a:rPr>
              <a:t>কার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হয়</a:t>
            </a:r>
            <a:r>
              <a:rPr lang="en-US" sz="2400" dirty="0" smtClean="0">
                <a:solidFill>
                  <a:schemeClr val="bg2"/>
                </a:solidFill>
              </a:rPr>
              <a:t> । এ-</a:t>
            </a:r>
            <a:r>
              <a:rPr lang="en-US" sz="2400" dirty="0" err="1" smtClean="0">
                <a:solidFill>
                  <a:schemeClr val="bg2"/>
                </a:solidFill>
              </a:rPr>
              <a:t>কার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পূর্ববর্ণে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যুক্ত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হয়</a:t>
            </a:r>
            <a:r>
              <a:rPr lang="en-US" sz="2400" dirty="0" smtClean="0">
                <a:solidFill>
                  <a:schemeClr val="bg2"/>
                </a:solidFill>
              </a:rPr>
              <a:t> ।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2545" y="2170930"/>
            <a:ext cx="10030691" cy="12469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01088" y="2305286"/>
            <a:ext cx="9559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অ/আ + ই/ঈ = এ            </a:t>
            </a:r>
            <a:r>
              <a:rPr lang="en-US" sz="2400" dirty="0" err="1" smtClean="0"/>
              <a:t>স্ব</a:t>
            </a:r>
            <a:r>
              <a:rPr lang="en-US" sz="2400" dirty="0" smtClean="0"/>
              <a:t> + </a:t>
            </a:r>
            <a:r>
              <a:rPr lang="en-US" sz="2400" dirty="0" err="1" smtClean="0"/>
              <a:t>ইচ্ছা</a:t>
            </a:r>
            <a:r>
              <a:rPr lang="en-US" sz="2400" dirty="0" smtClean="0"/>
              <a:t>   =</a:t>
            </a:r>
            <a:r>
              <a:rPr lang="en-US" sz="2400" dirty="0" err="1" smtClean="0"/>
              <a:t>স্বেচ্ছা</a:t>
            </a:r>
            <a:r>
              <a:rPr lang="en-US" sz="2400" dirty="0" smtClean="0"/>
              <a:t>                               </a:t>
            </a:r>
            <a:r>
              <a:rPr lang="en-US" sz="2400" dirty="0" err="1" smtClean="0"/>
              <a:t>যথা</a:t>
            </a:r>
            <a:r>
              <a:rPr lang="en-US" sz="2400" dirty="0" smtClean="0"/>
              <a:t> + </a:t>
            </a:r>
            <a:r>
              <a:rPr lang="en-US" sz="2400" dirty="0" err="1" smtClean="0"/>
              <a:t>ইষ্ট</a:t>
            </a:r>
            <a:r>
              <a:rPr lang="en-US" sz="2400" dirty="0" smtClean="0"/>
              <a:t> = </a:t>
            </a:r>
            <a:r>
              <a:rPr lang="en-US" sz="2400" dirty="0" err="1" smtClean="0"/>
              <a:t>যথেষ্ট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   </a:t>
            </a:r>
            <a:r>
              <a:rPr lang="en-US" sz="2400" dirty="0" err="1" smtClean="0"/>
              <a:t>অপ</a:t>
            </a:r>
            <a:r>
              <a:rPr lang="en-US" sz="2400" dirty="0" smtClean="0"/>
              <a:t> + </a:t>
            </a:r>
            <a:r>
              <a:rPr lang="en-US" sz="2400" dirty="0" err="1" smtClean="0"/>
              <a:t>ঈক্ষা</a:t>
            </a:r>
            <a:r>
              <a:rPr lang="en-US" sz="2400" dirty="0" smtClean="0"/>
              <a:t> = </a:t>
            </a:r>
            <a:r>
              <a:rPr lang="en-US" sz="2400" dirty="0" err="1" smtClean="0"/>
              <a:t>অপেক্ষা</a:t>
            </a:r>
            <a:r>
              <a:rPr lang="en-US" sz="2400" dirty="0" smtClean="0"/>
              <a:t>                  </a:t>
            </a:r>
            <a:r>
              <a:rPr lang="en-US" sz="2400" dirty="0" err="1" smtClean="0"/>
              <a:t>মহা</a:t>
            </a:r>
            <a:r>
              <a:rPr lang="en-US" sz="2400" dirty="0" smtClean="0"/>
              <a:t> + </a:t>
            </a:r>
            <a:r>
              <a:rPr lang="en-US" sz="2400" dirty="0" err="1" smtClean="0"/>
              <a:t>ঈশ্বর</a:t>
            </a:r>
            <a:r>
              <a:rPr lang="en-US" sz="2400" dirty="0" smtClean="0"/>
              <a:t> = </a:t>
            </a:r>
            <a:r>
              <a:rPr lang="en-US" sz="2400" dirty="0" err="1" smtClean="0"/>
              <a:t>মহেশ্বর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648690" y="3488515"/>
            <a:ext cx="10030691" cy="17499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01089" y="3653573"/>
            <a:ext cx="10016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৫। অ/আ, উ/ঊ </a:t>
            </a:r>
            <a:r>
              <a:rPr lang="en-US" sz="2400" dirty="0" err="1" smtClean="0"/>
              <a:t>ধ্বনির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সন্ধি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অ-</a:t>
            </a:r>
            <a:r>
              <a:rPr lang="en-US" sz="2400" dirty="0" err="1" smtClean="0"/>
              <a:t>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কিংবা</a:t>
            </a:r>
            <a:r>
              <a:rPr lang="en-US" sz="2400" dirty="0" smtClean="0"/>
              <a:t> আ-</a:t>
            </a:r>
            <a:r>
              <a:rPr lang="en-US" sz="2400" dirty="0" err="1" smtClean="0"/>
              <a:t>কারের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</a:t>
            </a:r>
            <a:r>
              <a:rPr lang="en-US" sz="2400" dirty="0" smtClean="0"/>
              <a:t> উ-</a:t>
            </a:r>
            <a:r>
              <a:rPr lang="en-US" sz="2400" dirty="0" err="1" smtClean="0"/>
              <a:t>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কিংবা</a:t>
            </a:r>
            <a:r>
              <a:rPr lang="en-US" sz="2400" dirty="0" smtClean="0"/>
              <a:t> ঊ-</a:t>
            </a:r>
            <a:r>
              <a:rPr lang="en-US" sz="2400" dirty="0" err="1" smtClean="0"/>
              <a:t>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উভয়ে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মিলে</a:t>
            </a:r>
            <a:r>
              <a:rPr lang="en-US" sz="2400" dirty="0" smtClean="0"/>
              <a:t> ও-</a:t>
            </a:r>
            <a:r>
              <a:rPr lang="en-US" sz="2400" dirty="0" err="1" smtClean="0"/>
              <a:t>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ও-</a:t>
            </a:r>
            <a:r>
              <a:rPr lang="en-US" sz="2400" dirty="0" err="1" smtClean="0"/>
              <a:t>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পূর্ববর্ণে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যুক্ত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sp>
        <p:nvSpPr>
          <p:cNvPr id="8" name="Can 7"/>
          <p:cNvSpPr/>
          <p:nvPr/>
        </p:nvSpPr>
        <p:spPr>
          <a:xfrm rot="5400000">
            <a:off x="5854246" y="984372"/>
            <a:ext cx="1619578" cy="10127678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01088" y="5403480"/>
            <a:ext cx="9788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অ/আ + উ/ঊ = ও          </a:t>
            </a:r>
            <a:r>
              <a:rPr lang="en-US" sz="2400" dirty="0" err="1" smtClean="0"/>
              <a:t>সূর্য</a:t>
            </a:r>
            <a:r>
              <a:rPr lang="en-US" sz="2400" dirty="0" smtClean="0"/>
              <a:t> + </a:t>
            </a:r>
            <a:r>
              <a:rPr lang="en-US" sz="2400" dirty="0" err="1" smtClean="0"/>
              <a:t>উদয়</a:t>
            </a:r>
            <a:r>
              <a:rPr lang="en-US" sz="2400" dirty="0" smtClean="0"/>
              <a:t> = </a:t>
            </a:r>
            <a:r>
              <a:rPr lang="en-US" sz="2400" dirty="0" err="1" smtClean="0"/>
              <a:t>সূর্যোদয়</a:t>
            </a:r>
            <a:r>
              <a:rPr lang="en-US" sz="2400" dirty="0" smtClean="0"/>
              <a:t>,    </a:t>
            </a:r>
            <a:r>
              <a:rPr lang="en-US" sz="2400" dirty="0" err="1" smtClean="0"/>
              <a:t>কথা</a:t>
            </a:r>
            <a:r>
              <a:rPr lang="en-US" sz="2400" dirty="0" smtClean="0"/>
              <a:t> + </a:t>
            </a:r>
            <a:r>
              <a:rPr lang="en-US" sz="2400" dirty="0" err="1" smtClean="0"/>
              <a:t>উপকথন</a:t>
            </a:r>
            <a:r>
              <a:rPr lang="en-US" sz="2400" dirty="0" smtClean="0"/>
              <a:t> = </a:t>
            </a:r>
            <a:r>
              <a:rPr lang="en-US" sz="2400" dirty="0" err="1" smtClean="0"/>
              <a:t>কথোপকথন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  </a:t>
            </a:r>
            <a:r>
              <a:rPr lang="en-US" sz="2400" dirty="0" err="1" smtClean="0"/>
              <a:t>চল</a:t>
            </a:r>
            <a:r>
              <a:rPr lang="en-US" sz="2400" dirty="0" smtClean="0"/>
              <a:t> + </a:t>
            </a:r>
            <a:r>
              <a:rPr lang="en-US" sz="2400" dirty="0" err="1" smtClean="0"/>
              <a:t>ঊর্মি</a:t>
            </a:r>
            <a:r>
              <a:rPr lang="en-US" sz="2400" dirty="0" smtClean="0"/>
              <a:t> =  </a:t>
            </a:r>
            <a:r>
              <a:rPr lang="en-US" sz="2400" dirty="0" err="1" smtClean="0"/>
              <a:t>চলোর্মি</a:t>
            </a:r>
            <a:r>
              <a:rPr lang="en-US" sz="2400" dirty="0" smtClean="0"/>
              <a:t>,      </a:t>
            </a:r>
            <a:r>
              <a:rPr lang="en-US" sz="2400" dirty="0" err="1" smtClean="0"/>
              <a:t>মহা</a:t>
            </a:r>
            <a:r>
              <a:rPr lang="en-US" sz="2400" dirty="0" smtClean="0"/>
              <a:t> + </a:t>
            </a:r>
            <a:r>
              <a:rPr lang="en-US" sz="2400" dirty="0" err="1" smtClean="0"/>
              <a:t>ঊর্মি</a:t>
            </a:r>
            <a:r>
              <a:rPr lang="en-US" sz="2400" dirty="0" smtClean="0"/>
              <a:t> = </a:t>
            </a:r>
            <a:r>
              <a:rPr lang="en-US" sz="2400" dirty="0" err="1" smtClean="0"/>
              <a:t>মহোর্মি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3420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5673" y="138545"/>
            <a:ext cx="10446327" cy="1995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39636" y="350093"/>
            <a:ext cx="102523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৬। অ/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আ,ঋ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ধ্বনির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সন্ধি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অ-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কার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কিংবা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আ-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কারের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পর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ঋ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থাকলে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উভয়ে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মিলে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অর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হয়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।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অর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রেফ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রূপে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পরবর্তী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বর্ণের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মাথায়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বসে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।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যেমনঃ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5672" y="2133600"/>
            <a:ext cx="10446328" cy="775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39636" y="2341418"/>
            <a:ext cx="979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অ/আ + ঋ = </a:t>
            </a:r>
            <a:r>
              <a:rPr lang="en-US" sz="2400" dirty="0" err="1" smtClean="0"/>
              <a:t>অর</a:t>
            </a:r>
            <a:r>
              <a:rPr lang="en-US" sz="2400" dirty="0" smtClean="0"/>
              <a:t>                    </a:t>
            </a:r>
            <a:r>
              <a:rPr lang="en-US" sz="2400" dirty="0" err="1" smtClean="0"/>
              <a:t>দেব</a:t>
            </a:r>
            <a:r>
              <a:rPr lang="en-US" sz="2400" dirty="0" smtClean="0"/>
              <a:t> + </a:t>
            </a:r>
            <a:r>
              <a:rPr lang="en-US" sz="2400" dirty="0" err="1" smtClean="0"/>
              <a:t>ঋষি</a:t>
            </a:r>
            <a:r>
              <a:rPr lang="en-US" sz="2400" dirty="0" smtClean="0"/>
              <a:t> = </a:t>
            </a:r>
            <a:r>
              <a:rPr lang="en-US" sz="2400" dirty="0" err="1" smtClean="0"/>
              <a:t>দেবর্ষি</a:t>
            </a:r>
            <a:r>
              <a:rPr lang="en-US" sz="2400" dirty="0" smtClean="0"/>
              <a:t>          </a:t>
            </a:r>
            <a:r>
              <a:rPr lang="en-US" sz="2400" dirty="0" err="1" smtClean="0"/>
              <a:t>রাজা</a:t>
            </a:r>
            <a:r>
              <a:rPr lang="en-US" sz="2400" dirty="0" smtClean="0"/>
              <a:t> + </a:t>
            </a:r>
            <a:r>
              <a:rPr lang="en-US" sz="2400" dirty="0" err="1" smtClean="0"/>
              <a:t>ঋষি</a:t>
            </a:r>
            <a:r>
              <a:rPr lang="en-US" sz="2400" dirty="0" smtClean="0"/>
              <a:t> = </a:t>
            </a:r>
            <a:r>
              <a:rPr lang="en-US" sz="2400" dirty="0" err="1" smtClean="0"/>
              <a:t>রাজর্ষি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745672" y="2920641"/>
            <a:ext cx="10446327" cy="189061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87236" y="3027749"/>
            <a:ext cx="10099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অ-</a:t>
            </a:r>
            <a:r>
              <a:rPr lang="en-US" sz="2400" dirty="0" err="1" smtClean="0"/>
              <a:t>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কিংবা</a:t>
            </a:r>
            <a:r>
              <a:rPr lang="en-US" sz="2400" dirty="0" smtClean="0"/>
              <a:t> আ-</a:t>
            </a:r>
            <a:r>
              <a:rPr lang="en-US" sz="2400" dirty="0" err="1" smtClean="0"/>
              <a:t>কারের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ঋত</a:t>
            </a:r>
            <a:r>
              <a:rPr lang="en-US" sz="2400" dirty="0" smtClean="0"/>
              <a:t> </a:t>
            </a:r>
            <a:r>
              <a:rPr lang="en-US" sz="2400" dirty="0" err="1" smtClean="0"/>
              <a:t>শব্দ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উভয়ে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। </a:t>
            </a:r>
            <a:r>
              <a:rPr lang="en-US" sz="2400" dirty="0" err="1" smtClean="0"/>
              <a:t>আর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রেফ</a:t>
            </a:r>
            <a:r>
              <a:rPr lang="en-US" sz="2400" dirty="0" smtClean="0"/>
              <a:t> </a:t>
            </a:r>
            <a:r>
              <a:rPr lang="en-US" sz="2400" dirty="0" err="1" smtClean="0"/>
              <a:t>রূপে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পরবর্তী</a:t>
            </a:r>
            <a:r>
              <a:rPr lang="en-US" sz="2400" dirty="0" smtClean="0"/>
              <a:t> </a:t>
            </a:r>
            <a:r>
              <a:rPr lang="en-US" sz="2400" dirty="0" err="1" smtClean="0"/>
              <a:t>বর্ণের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মাথায়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বসে</a:t>
            </a:r>
            <a:r>
              <a:rPr lang="en-US" sz="2400" dirty="0" smtClean="0"/>
              <a:t> । </a:t>
            </a:r>
            <a:r>
              <a:rPr lang="en-US" sz="2400" dirty="0" err="1" smtClean="0"/>
              <a:t>যেমনঃ</a:t>
            </a:r>
            <a:r>
              <a:rPr lang="en-US" sz="2400" dirty="0" smtClean="0"/>
              <a:t>-</a:t>
            </a:r>
          </a:p>
          <a:p>
            <a:endParaRPr lang="en-US" sz="2400" dirty="0"/>
          </a:p>
          <a:p>
            <a:r>
              <a:rPr lang="en-US" sz="2400" dirty="0" smtClean="0"/>
              <a:t>অ/আ + </a:t>
            </a:r>
            <a:r>
              <a:rPr lang="en-US" sz="2400" dirty="0" err="1" smtClean="0"/>
              <a:t>ঋত</a:t>
            </a:r>
            <a:r>
              <a:rPr lang="en-US" sz="2400" dirty="0" smtClean="0"/>
              <a:t> =</a:t>
            </a:r>
            <a:r>
              <a:rPr lang="en-US" sz="2400" dirty="0" err="1" smtClean="0"/>
              <a:t>আর</a:t>
            </a:r>
            <a:r>
              <a:rPr lang="en-US" sz="2400" dirty="0" smtClean="0"/>
              <a:t>            </a:t>
            </a:r>
            <a:r>
              <a:rPr lang="en-US" sz="2400" dirty="0" err="1" smtClean="0"/>
              <a:t>শীত</a:t>
            </a:r>
            <a:r>
              <a:rPr lang="en-US" sz="2400" dirty="0" smtClean="0"/>
              <a:t> + </a:t>
            </a:r>
            <a:r>
              <a:rPr lang="en-US" sz="2400" dirty="0" err="1" smtClean="0"/>
              <a:t>ঋত</a:t>
            </a:r>
            <a:r>
              <a:rPr lang="en-US" sz="2400" dirty="0" smtClean="0"/>
              <a:t> = </a:t>
            </a:r>
            <a:r>
              <a:rPr lang="en-US" sz="2400" dirty="0" err="1" smtClean="0"/>
              <a:t>শীতার্ত</a:t>
            </a:r>
            <a:r>
              <a:rPr lang="en-US" sz="2400" dirty="0" smtClean="0"/>
              <a:t>                  </a:t>
            </a:r>
            <a:r>
              <a:rPr lang="en-US" sz="2400" dirty="0" err="1" smtClean="0"/>
              <a:t>ক্ষুধা</a:t>
            </a:r>
            <a:r>
              <a:rPr lang="en-US" sz="2400" dirty="0" smtClean="0"/>
              <a:t> + </a:t>
            </a:r>
            <a:r>
              <a:rPr lang="en-US" sz="2400" dirty="0" err="1" smtClean="0"/>
              <a:t>ঋত</a:t>
            </a:r>
            <a:r>
              <a:rPr lang="en-US" sz="2400" dirty="0" smtClean="0"/>
              <a:t> = </a:t>
            </a:r>
            <a:r>
              <a:rPr lang="en-US" sz="2400" dirty="0" err="1" smtClean="0"/>
              <a:t>ক্ষুধার্ত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1620982" y="4811256"/>
            <a:ext cx="10571018" cy="2046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39636" y="4822442"/>
            <a:ext cx="98782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৭। অ/</a:t>
            </a:r>
            <a:r>
              <a:rPr lang="en-US" sz="2400" dirty="0" err="1" smtClean="0">
                <a:solidFill>
                  <a:schemeClr val="bg2"/>
                </a:solidFill>
              </a:rPr>
              <a:t>আ,এ</a:t>
            </a:r>
            <a:r>
              <a:rPr lang="en-US" sz="2400" dirty="0" smtClean="0">
                <a:solidFill>
                  <a:schemeClr val="bg2"/>
                </a:solidFill>
              </a:rPr>
              <a:t>/ঐ </a:t>
            </a:r>
            <a:r>
              <a:rPr lang="en-US" sz="2400" dirty="0" err="1" smtClean="0">
                <a:solidFill>
                  <a:schemeClr val="bg2"/>
                </a:solidFill>
              </a:rPr>
              <a:t>ধ্বনির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সন্ধি</a:t>
            </a:r>
            <a:endParaRPr lang="en-US" sz="2400" dirty="0" smtClean="0">
              <a:solidFill>
                <a:schemeClr val="bg2"/>
              </a:solidFill>
            </a:endParaRPr>
          </a:p>
          <a:p>
            <a:endParaRPr lang="en-US" sz="2400" dirty="0">
              <a:solidFill>
                <a:schemeClr val="bg2"/>
              </a:solidFill>
            </a:endParaRPr>
          </a:p>
          <a:p>
            <a:r>
              <a:rPr lang="en-US" sz="2000" dirty="0" smtClean="0">
                <a:solidFill>
                  <a:schemeClr val="bg2"/>
                </a:solidFill>
              </a:rPr>
              <a:t>অ-</a:t>
            </a:r>
            <a:r>
              <a:rPr lang="en-US" sz="2000" dirty="0" err="1" smtClean="0">
                <a:solidFill>
                  <a:schemeClr val="bg2"/>
                </a:solidFill>
              </a:rPr>
              <a:t>কার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কিংবা</a:t>
            </a:r>
            <a:r>
              <a:rPr lang="en-US" sz="2000" dirty="0" smtClean="0">
                <a:solidFill>
                  <a:schemeClr val="bg2"/>
                </a:solidFill>
              </a:rPr>
              <a:t> আ-</a:t>
            </a:r>
            <a:r>
              <a:rPr lang="en-US" sz="2000" dirty="0" err="1" smtClean="0">
                <a:solidFill>
                  <a:schemeClr val="bg2"/>
                </a:solidFill>
              </a:rPr>
              <a:t>কারের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পর</a:t>
            </a:r>
            <a:r>
              <a:rPr lang="en-US" sz="2000" dirty="0" smtClean="0">
                <a:solidFill>
                  <a:schemeClr val="bg2"/>
                </a:solidFill>
              </a:rPr>
              <a:t> এ-</a:t>
            </a:r>
            <a:r>
              <a:rPr lang="en-US" sz="2000" dirty="0" err="1" smtClean="0">
                <a:solidFill>
                  <a:schemeClr val="bg2"/>
                </a:solidFill>
              </a:rPr>
              <a:t>কার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কিংবা</a:t>
            </a:r>
            <a:r>
              <a:rPr lang="en-US" sz="2000" dirty="0" smtClean="0">
                <a:solidFill>
                  <a:schemeClr val="bg2"/>
                </a:solidFill>
              </a:rPr>
              <a:t> ঐ-</a:t>
            </a:r>
            <a:r>
              <a:rPr lang="en-US" sz="2000" dirty="0" err="1" smtClean="0">
                <a:solidFill>
                  <a:schemeClr val="bg2"/>
                </a:solidFill>
              </a:rPr>
              <a:t>কার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থাকলে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উভয়ে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মিলে</a:t>
            </a:r>
            <a:r>
              <a:rPr lang="en-US" sz="2000" dirty="0" smtClean="0">
                <a:solidFill>
                  <a:schemeClr val="bg2"/>
                </a:solidFill>
              </a:rPr>
              <a:t> ঐ-</a:t>
            </a:r>
            <a:r>
              <a:rPr lang="en-US" sz="2000" dirty="0" err="1" smtClean="0">
                <a:solidFill>
                  <a:schemeClr val="bg2"/>
                </a:solidFill>
              </a:rPr>
              <a:t>কার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হয়</a:t>
            </a:r>
            <a:r>
              <a:rPr lang="en-US" sz="2000" dirty="0" smtClean="0">
                <a:solidFill>
                  <a:schemeClr val="bg2"/>
                </a:solidFill>
              </a:rPr>
              <a:t>। ঐ-</a:t>
            </a:r>
            <a:r>
              <a:rPr lang="en-US" sz="2000" dirty="0" err="1" smtClean="0">
                <a:solidFill>
                  <a:schemeClr val="bg2"/>
                </a:solidFill>
              </a:rPr>
              <a:t>কার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পূর্ববর্ণে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যুক্ত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হয়</a:t>
            </a:r>
            <a:r>
              <a:rPr lang="en-US" sz="2000" dirty="0" smtClean="0">
                <a:solidFill>
                  <a:schemeClr val="bg2"/>
                </a:solidFill>
              </a:rPr>
              <a:t> ।</a:t>
            </a:r>
            <a:r>
              <a:rPr lang="en-US" sz="2000" dirty="0" err="1" smtClean="0">
                <a:solidFill>
                  <a:schemeClr val="bg2"/>
                </a:solidFill>
              </a:rPr>
              <a:t>যেমনঃ</a:t>
            </a:r>
            <a:r>
              <a:rPr lang="en-US" sz="2000" dirty="0" smtClean="0">
                <a:solidFill>
                  <a:schemeClr val="bg2"/>
                </a:solidFill>
              </a:rPr>
              <a:t>-</a:t>
            </a:r>
          </a:p>
          <a:p>
            <a:endParaRPr lang="en-US" sz="2000" dirty="0" smtClean="0">
              <a:solidFill>
                <a:schemeClr val="bg2"/>
              </a:solidFill>
            </a:endParaRPr>
          </a:p>
          <a:p>
            <a:r>
              <a:rPr lang="en-US" sz="2000" dirty="0" smtClean="0">
                <a:solidFill>
                  <a:schemeClr val="bg2"/>
                </a:solidFill>
              </a:rPr>
              <a:t>অ/আ + এ/ঐ = ঐ         </a:t>
            </a:r>
            <a:r>
              <a:rPr lang="en-US" sz="2000" dirty="0" err="1" smtClean="0">
                <a:solidFill>
                  <a:schemeClr val="bg2"/>
                </a:solidFill>
              </a:rPr>
              <a:t>জন</a:t>
            </a:r>
            <a:r>
              <a:rPr lang="en-US" sz="2000" dirty="0" smtClean="0">
                <a:solidFill>
                  <a:schemeClr val="bg2"/>
                </a:solidFill>
              </a:rPr>
              <a:t> + </a:t>
            </a:r>
            <a:r>
              <a:rPr lang="en-US" sz="2000" dirty="0" err="1" smtClean="0">
                <a:solidFill>
                  <a:schemeClr val="bg2"/>
                </a:solidFill>
              </a:rPr>
              <a:t>এক</a:t>
            </a:r>
            <a:r>
              <a:rPr lang="en-US" sz="2000" dirty="0" smtClean="0">
                <a:solidFill>
                  <a:schemeClr val="bg2"/>
                </a:solidFill>
              </a:rPr>
              <a:t> = </a:t>
            </a:r>
            <a:r>
              <a:rPr lang="en-US" sz="2000" dirty="0" err="1" smtClean="0">
                <a:solidFill>
                  <a:schemeClr val="bg2"/>
                </a:solidFill>
              </a:rPr>
              <a:t>জনৈক</a:t>
            </a:r>
            <a:r>
              <a:rPr lang="en-US" sz="2000" dirty="0" smtClean="0">
                <a:solidFill>
                  <a:schemeClr val="bg2"/>
                </a:solidFill>
              </a:rPr>
              <a:t>,   </a:t>
            </a:r>
            <a:r>
              <a:rPr lang="en-US" sz="2000" dirty="0" err="1" smtClean="0">
                <a:solidFill>
                  <a:schemeClr val="bg2"/>
                </a:solidFill>
              </a:rPr>
              <a:t>তথা</a:t>
            </a:r>
            <a:r>
              <a:rPr lang="en-US" sz="2000" dirty="0" smtClean="0">
                <a:solidFill>
                  <a:schemeClr val="bg2"/>
                </a:solidFill>
              </a:rPr>
              <a:t> + </a:t>
            </a:r>
            <a:r>
              <a:rPr lang="en-US" sz="2000" dirty="0" err="1" smtClean="0">
                <a:solidFill>
                  <a:schemeClr val="bg2"/>
                </a:solidFill>
              </a:rPr>
              <a:t>এব</a:t>
            </a:r>
            <a:r>
              <a:rPr lang="en-US" sz="2000" dirty="0" smtClean="0">
                <a:solidFill>
                  <a:schemeClr val="bg2"/>
                </a:solidFill>
              </a:rPr>
              <a:t> = </a:t>
            </a:r>
            <a:r>
              <a:rPr lang="en-US" sz="2000" dirty="0" err="1" smtClean="0">
                <a:solidFill>
                  <a:schemeClr val="bg2"/>
                </a:solidFill>
              </a:rPr>
              <a:t>তথৈব</a:t>
            </a:r>
            <a:r>
              <a:rPr lang="en-US" sz="2000" dirty="0" smtClean="0">
                <a:solidFill>
                  <a:schemeClr val="bg2"/>
                </a:solidFill>
              </a:rPr>
              <a:t>,   </a:t>
            </a:r>
            <a:r>
              <a:rPr lang="en-US" sz="2000" dirty="0" err="1" smtClean="0">
                <a:solidFill>
                  <a:schemeClr val="bg2"/>
                </a:solidFill>
              </a:rPr>
              <a:t>মত</a:t>
            </a:r>
            <a:r>
              <a:rPr lang="en-US" sz="2000" dirty="0" smtClean="0">
                <a:solidFill>
                  <a:schemeClr val="bg2"/>
                </a:solidFill>
              </a:rPr>
              <a:t> + </a:t>
            </a:r>
            <a:r>
              <a:rPr lang="en-US" sz="2000" dirty="0" err="1" smtClean="0">
                <a:solidFill>
                  <a:schemeClr val="bg2"/>
                </a:solidFill>
              </a:rPr>
              <a:t>ঐক্য</a:t>
            </a:r>
            <a:r>
              <a:rPr lang="en-US" sz="2000" dirty="0" smtClean="0">
                <a:solidFill>
                  <a:schemeClr val="bg2"/>
                </a:solidFill>
              </a:rPr>
              <a:t> = </a:t>
            </a:r>
            <a:r>
              <a:rPr lang="en-US" sz="2000" dirty="0" err="1" smtClean="0">
                <a:solidFill>
                  <a:schemeClr val="bg2"/>
                </a:solidFill>
              </a:rPr>
              <a:t>মতৈক্য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03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184</TotalTime>
  <Words>961</Words>
  <Application>Microsoft Office PowerPoint</Application>
  <PresentationFormat>Widescreen</PresentationFormat>
  <Paragraphs>141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NikoshBAN</vt:lpstr>
      <vt:lpstr>Vrinda</vt:lpstr>
      <vt:lpstr>Wingdings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created xsi:type="dcterms:W3CDTF">2021-04-06T02:44:31Z</dcterms:created>
  <dcterms:modified xsi:type="dcterms:W3CDTF">2021-04-08T05:11:45Z</dcterms:modified>
</cp:coreProperties>
</file>