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CA6D-CDFF-4B19-865A-FCBD7140200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9731-177C-4A84-95E5-9C9AEBDE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2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CA6D-CDFF-4B19-865A-FCBD7140200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9731-177C-4A84-95E5-9C9AEBDE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1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CA6D-CDFF-4B19-865A-FCBD7140200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9731-177C-4A84-95E5-9C9AEBDE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3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CA6D-CDFF-4B19-865A-FCBD7140200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9731-177C-4A84-95E5-9C9AEBDE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7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CA6D-CDFF-4B19-865A-FCBD7140200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9731-177C-4A84-95E5-9C9AEBDE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6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CA6D-CDFF-4B19-865A-FCBD7140200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9731-177C-4A84-95E5-9C9AEBDE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6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CA6D-CDFF-4B19-865A-FCBD7140200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9731-177C-4A84-95E5-9C9AEBDE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1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CA6D-CDFF-4B19-865A-FCBD7140200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9731-177C-4A84-95E5-9C9AEBDE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0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CA6D-CDFF-4B19-865A-FCBD7140200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9731-177C-4A84-95E5-9C9AEBDE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5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CA6D-CDFF-4B19-865A-FCBD7140200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9731-177C-4A84-95E5-9C9AEBDE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2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CA6D-CDFF-4B19-865A-FCBD7140200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9731-177C-4A84-95E5-9C9AEBDE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9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4CA6D-CDFF-4B19-865A-FCBD7140200B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19731-177C-4A84-95E5-9C9AEBDE3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4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بسم الله الرحمن الرحيم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السلام عليكم ورحمة الله</a:t>
            </a:r>
            <a:br>
              <a:rPr lang="ar-SA" dirty="0" smtClean="0"/>
            </a:br>
            <a:r>
              <a:rPr lang="ar-SA" dirty="0" smtClean="0"/>
              <a:t>اهلا سهلا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653" y="3509963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968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3949" y="2622586"/>
            <a:ext cx="1511939" cy="18777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2479" y="2150018"/>
            <a:ext cx="633356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dirty="0"/>
              <a:t>تعريف الأستاذ : </a:t>
            </a:r>
          </a:p>
          <a:p>
            <a:r>
              <a:rPr lang="ar-SA" sz="3200" dirty="0"/>
              <a:t>محمد مجيب الرحمن</a:t>
            </a:r>
          </a:p>
          <a:p>
            <a:r>
              <a:rPr lang="ar-SA" sz="3200" dirty="0"/>
              <a:t>الأستاذ المساعد</a:t>
            </a:r>
          </a:p>
          <a:p>
            <a:r>
              <a:rPr lang="ar-SA" sz="3200" dirty="0"/>
              <a:t>المدرسة المجددية </a:t>
            </a:r>
            <a:r>
              <a:rPr lang="ar-SA" sz="3200" dirty="0" smtClean="0"/>
              <a:t>الإسلا </a:t>
            </a:r>
            <a:r>
              <a:rPr lang="ar-SA" sz="3200" dirty="0"/>
              <a:t>مية (العالم)</a:t>
            </a:r>
          </a:p>
          <a:p>
            <a:r>
              <a:rPr lang="ar-SA" sz="3200" dirty="0"/>
              <a:t>برى بارى – كالياكوير –غازى فور-</a:t>
            </a:r>
          </a:p>
        </p:txBody>
      </p:sp>
    </p:spTree>
    <p:extLst>
      <p:ext uri="{BB962C8B-B14F-4D97-AF65-F5344CB8AC3E}">
        <p14:creationId xmlns:p14="http://schemas.microsoft.com/office/powerpoint/2010/main" val="172202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6573" y="820666"/>
            <a:ext cx="986521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/>
              <a:t>عنوان الدرس</a:t>
            </a:r>
          </a:p>
          <a:p>
            <a:endParaRPr lang="ar-SA" sz="4400" dirty="0"/>
          </a:p>
          <a:p>
            <a:r>
              <a:rPr lang="ar-SA" sz="4400" dirty="0"/>
              <a:t>الصف العالم</a:t>
            </a:r>
          </a:p>
          <a:p>
            <a:endParaRPr lang="ar-SA" sz="4400" dirty="0"/>
          </a:p>
          <a:p>
            <a:r>
              <a:rPr lang="ar-SA" sz="4400" dirty="0"/>
              <a:t>الورقة الثانية للفقه</a:t>
            </a:r>
          </a:p>
          <a:p>
            <a:endParaRPr lang="ar-SA" sz="4400" dirty="0"/>
          </a:p>
          <a:p>
            <a:r>
              <a:rPr lang="ar-SA" sz="4400" dirty="0"/>
              <a:t>فرائض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437" y="2651279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13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9556" y="1622738"/>
            <a:ext cx="57439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/>
              <a:t>اعلان الدرس</a:t>
            </a:r>
          </a:p>
          <a:p>
            <a:endParaRPr lang="ar-SA" sz="4800" dirty="0"/>
          </a:p>
          <a:p>
            <a:r>
              <a:rPr lang="ar-SA" sz="4800" dirty="0"/>
              <a:t> </a:t>
            </a:r>
            <a:r>
              <a:rPr lang="ar-SA" sz="4800" dirty="0" smtClean="0"/>
              <a:t> النصف العلم</a:t>
            </a:r>
            <a:endParaRPr lang="ar-SA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196" y="204230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09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9" y="991674"/>
            <a:ext cx="89765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النتائج من الدرس:</a:t>
            </a:r>
          </a:p>
          <a:p>
            <a:endParaRPr lang="ar-SA" sz="3600" dirty="0"/>
          </a:p>
          <a:p>
            <a:r>
              <a:rPr lang="ar-SA" sz="3600" dirty="0"/>
              <a:t>يستطيع الطلاب بعد انتهاء هذا الدرس:</a:t>
            </a:r>
          </a:p>
          <a:p>
            <a:endParaRPr lang="ar-SA" sz="3600" dirty="0"/>
          </a:p>
          <a:p>
            <a:r>
              <a:rPr lang="ar-SA" sz="3600" dirty="0"/>
              <a:t>ان يبينوا  </a:t>
            </a:r>
            <a:r>
              <a:rPr lang="ar-SA" sz="3600" dirty="0" smtClean="0"/>
              <a:t> النصف العلم</a:t>
            </a:r>
            <a:endParaRPr lang="ar-SA" sz="3600" dirty="0"/>
          </a:p>
          <a:p>
            <a:r>
              <a:rPr lang="ar-SA" sz="3600" dirty="0"/>
              <a:t> </a:t>
            </a:r>
          </a:p>
          <a:p>
            <a:r>
              <a:rPr lang="ar-SA" sz="3600" dirty="0" smtClean="0"/>
              <a:t> </a:t>
            </a:r>
            <a:endParaRPr lang="ar-SA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569" y="172033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958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8794" y="386245"/>
            <a:ext cx="776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نصف العلم </a:t>
            </a:r>
            <a:r>
              <a:rPr lang="bn-BD" dirty="0" smtClean="0"/>
              <a:t> </a:t>
            </a:r>
            <a:r>
              <a:rPr lang="bn-BD" smtClean="0">
                <a:latin typeface="SutonnyOMJ" panose="01010600010101010101" pitchFamily="2" charset="0"/>
                <a:cs typeface="SutonnyOMJ" panose="01010600010101010101" pitchFamily="2" charset="0"/>
              </a:rPr>
              <a:t>নবীজি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5005" y="755577"/>
            <a:ext cx="1139780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dirty="0" smtClean="0">
                <a:latin typeface="SutonnyOMJ" panose="01010600010101010101" pitchFamily="2" charset="0"/>
                <a:cs typeface="+mj-cs"/>
              </a:rPr>
              <a:t>نصف العلم -: </a:t>
            </a:r>
          </a:p>
          <a:p>
            <a:endParaRPr lang="ar-SA" sz="2000" b="1" dirty="0">
              <a:latin typeface="SutonnyOMJ" panose="01010600010101010101" pitchFamily="2" charset="0"/>
              <a:cs typeface="+mj-cs"/>
            </a:endParaRPr>
          </a:p>
          <a:p>
            <a:r>
              <a:rPr lang="ar-SA" sz="2000" b="1" dirty="0" smtClean="0">
                <a:latin typeface="SutonnyOMJ" panose="01010600010101010101" pitchFamily="2" charset="0"/>
                <a:cs typeface="+mj-cs"/>
              </a:rPr>
              <a:t>قال رسول الله صلى الله عليه وسلم تعلموا الفرائض وعلموها الناس </a:t>
            </a:r>
            <a:r>
              <a:rPr lang="ar-SA" sz="2000" b="1" dirty="0" err="1" smtClean="0">
                <a:latin typeface="SutonnyOMJ" panose="01010600010101010101" pitchFamily="2" charset="0"/>
                <a:cs typeface="+mj-cs"/>
              </a:rPr>
              <a:t>فانها</a:t>
            </a:r>
            <a:r>
              <a:rPr lang="ar-SA" sz="2000" b="1" dirty="0" smtClean="0">
                <a:latin typeface="SutonnyOMJ" panose="01010600010101010101" pitchFamily="2" charset="0"/>
                <a:cs typeface="+mj-cs"/>
              </a:rPr>
              <a:t> نصف العلم – </a:t>
            </a:r>
          </a:p>
          <a:p>
            <a:endParaRPr lang="ar-SA" sz="2000" b="1" dirty="0" smtClean="0">
              <a:latin typeface="SutonnyOMJ" panose="01010600010101010101" pitchFamily="2" charset="0"/>
              <a:cs typeface="+mj-cs"/>
            </a:endParaRPr>
          </a:p>
          <a:p>
            <a:r>
              <a:rPr lang="ar-SA" sz="2000" b="1" dirty="0" smtClean="0">
                <a:latin typeface="SutonnyOMJ" panose="01010600010101010101" pitchFamily="2" charset="0"/>
                <a:cs typeface="+mj-cs"/>
              </a:rPr>
              <a:t> </a:t>
            </a:r>
            <a:r>
              <a:rPr lang="bn-BD" sz="20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r-SA" sz="2000" b="1" dirty="0" smtClean="0">
                <a:latin typeface="SutonnyOMJ" panose="01010600010101010101" pitchFamily="2" charset="0"/>
                <a:cs typeface="+mj-cs"/>
              </a:rPr>
              <a:t>علم الفرائض</a:t>
            </a:r>
            <a:r>
              <a:rPr lang="bn-BD" sz="2000" b="1" dirty="0" smtClean="0">
                <a:latin typeface="SutonnyOMJ" panose="01010600010101010101" pitchFamily="2" charset="0"/>
                <a:cs typeface="+mj-cs"/>
              </a:rPr>
              <a:t> </a:t>
            </a:r>
            <a:r>
              <a:rPr lang="bn-BD" sz="20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কে রাসুলুল্লা সাঃ কেন </a:t>
            </a:r>
            <a:r>
              <a:rPr lang="ar-SA" sz="2000" b="1" dirty="0" smtClean="0">
                <a:latin typeface="SutonnyOMJ" panose="01010600010101010101" pitchFamily="2" charset="0"/>
                <a:cs typeface="+mj-cs"/>
              </a:rPr>
              <a:t>نصف العلم </a:t>
            </a:r>
            <a:r>
              <a:rPr lang="bn-BD" sz="2000" b="1" dirty="0" smtClean="0">
                <a:latin typeface="SutonnyOMJ" panose="01010600010101010101" pitchFamily="2" charset="0"/>
                <a:cs typeface="+mj-cs"/>
              </a:rPr>
              <a:t> বলেছেন এ ব্যাপারে বিভিন্ন ব্যাক্ষা রয়েছে। যা নিম্ন রূপঃ</a:t>
            </a:r>
          </a:p>
          <a:p>
            <a:endParaRPr lang="bn-BD" sz="2000" b="1" dirty="0">
              <a:latin typeface="SutonnyOMJ" panose="01010600010101010101" pitchFamily="2" charset="0"/>
              <a:cs typeface="+mj-cs"/>
            </a:endParaRPr>
          </a:p>
          <a:p>
            <a:r>
              <a:rPr lang="bn-BD" sz="2000" b="1" dirty="0" smtClean="0">
                <a:latin typeface="SutonnyOMJ" panose="01010600010101010101" pitchFamily="2" charset="0"/>
                <a:cs typeface="+mj-cs"/>
              </a:rPr>
              <a:t>১। ইসলামের বিধান বা হুকুম ‍আহকাম নুসুস তথা দলীল বিত্তিক এবং কিয়াস ভিত্তিক।ফরায়েজের </a:t>
            </a:r>
            <a:r>
              <a:rPr lang="ar-SA" sz="2000" b="1" dirty="0" smtClean="0">
                <a:latin typeface="SutonnyOMJ" panose="01010600010101010101" pitchFamily="2" charset="0"/>
                <a:cs typeface="+mj-cs"/>
              </a:rPr>
              <a:t>علم</a:t>
            </a:r>
            <a:r>
              <a:rPr lang="bn-BD" sz="2000" b="1" dirty="0" smtClean="0">
                <a:latin typeface="SutonnyOMJ" panose="01010600010101010101" pitchFamily="2" charset="0"/>
                <a:cs typeface="+mj-cs"/>
              </a:rPr>
              <a:t> দলীলভিত্তিক হয় ,কিয়াছের কোন স্হান নেই।</a:t>
            </a:r>
          </a:p>
          <a:p>
            <a:endParaRPr lang="bn-BD" sz="2000" b="1" dirty="0">
              <a:latin typeface="SutonnyOMJ" panose="01010600010101010101" pitchFamily="2" charset="0"/>
              <a:cs typeface="+mj-cs"/>
            </a:endParaRPr>
          </a:p>
          <a:p>
            <a:r>
              <a:rPr lang="bn-BD" sz="2000" b="1" dirty="0" smtClean="0">
                <a:latin typeface="SutonnyOMJ" panose="01010600010101010101" pitchFamily="2" charset="0"/>
                <a:cs typeface="+mj-cs"/>
              </a:rPr>
              <a:t>২।জীবনের ২ টো অবস্হাঃ জীবন মরন। ফারায়েজ মরনের সাথে সম্পর্কযুক্ত।</a:t>
            </a:r>
          </a:p>
          <a:p>
            <a:endParaRPr lang="bn-BD" sz="2000" b="1" dirty="0">
              <a:latin typeface="SutonnyOMJ" panose="01010600010101010101" pitchFamily="2" charset="0"/>
              <a:cs typeface="+mj-cs"/>
            </a:endParaRPr>
          </a:p>
          <a:p>
            <a:r>
              <a:rPr lang="bn-BD" sz="2000" b="1" dirty="0" smtClean="0">
                <a:latin typeface="SutonnyOMJ" panose="01010600010101010101" pitchFamily="2" charset="0"/>
                <a:cs typeface="+mj-cs"/>
              </a:rPr>
              <a:t>৩। মালিকানার দুই অবস্হাঃ ১। ইখতেয়ারী তথা ক্রয়-বিক্রয় ২।ইজতেরারী </a:t>
            </a:r>
          </a:p>
          <a:p>
            <a:r>
              <a:rPr lang="bn-BD" sz="2000" b="1" dirty="0" smtClean="0">
                <a:latin typeface="SutonnyOMJ" panose="01010600010101010101" pitchFamily="2" charset="0"/>
                <a:cs typeface="+mj-cs"/>
              </a:rPr>
              <a:t>ইলমে ফারায়েজ ইজতেরারীর সাথে সম্পর্কীত ।</a:t>
            </a:r>
          </a:p>
          <a:p>
            <a:r>
              <a:rPr lang="bn-BD" sz="2000" b="1" dirty="0" smtClean="0">
                <a:latin typeface="SutonnyOMJ" panose="01010600010101010101" pitchFamily="2" charset="0"/>
                <a:cs typeface="+mj-cs"/>
              </a:rPr>
              <a:t>৪।ফজিলত বেশী।</a:t>
            </a:r>
          </a:p>
          <a:p>
            <a:r>
              <a:rPr lang="bn-BD" sz="2000" b="1" dirty="0" smtClean="0">
                <a:latin typeface="SutonnyOMJ" panose="01010600010101010101" pitchFamily="2" charset="0"/>
                <a:cs typeface="+mj-cs"/>
              </a:rPr>
              <a:t>৫।আগ্রহ প্রদানের জন্য নবীজি বলেছেন।</a:t>
            </a:r>
          </a:p>
          <a:p>
            <a:r>
              <a:rPr lang="bn-BD" sz="2000" b="1" dirty="0" smtClean="0">
                <a:latin typeface="SutonnyOMJ" panose="01010600010101010101" pitchFamily="2" charset="0"/>
                <a:cs typeface="+mj-cs"/>
              </a:rPr>
              <a:t>৬। পূণ্য বেশী এ জন্য </a:t>
            </a:r>
            <a:r>
              <a:rPr lang="ar-SA" sz="2000" b="1" dirty="0" smtClean="0">
                <a:latin typeface="SutonnyOMJ" panose="01010600010101010101" pitchFamily="2" charset="0"/>
                <a:cs typeface="+mj-cs"/>
              </a:rPr>
              <a:t>نصف العلم</a:t>
            </a:r>
            <a:r>
              <a:rPr lang="bn-BD" sz="2000" b="1" dirty="0" smtClean="0">
                <a:latin typeface="SutonnyOMJ" panose="01010600010101010101" pitchFamily="2" charset="0"/>
                <a:cs typeface="+mj-cs"/>
              </a:rPr>
              <a:t> বলেছেন।</a:t>
            </a:r>
          </a:p>
          <a:p>
            <a:r>
              <a:rPr lang="bn-BD" sz="2000" b="1" dirty="0" smtClean="0">
                <a:latin typeface="SutonnyOMJ" panose="01010600010101010101" pitchFamily="2" charset="0"/>
                <a:cs typeface="+mj-cs"/>
              </a:rPr>
              <a:t>৭।</a:t>
            </a:r>
            <a:r>
              <a:rPr lang="ar-SA" sz="2000" b="1" dirty="0" smtClean="0">
                <a:latin typeface="SutonnyOMJ" panose="01010600010101010101" pitchFamily="2" charset="0"/>
                <a:cs typeface="+mj-cs"/>
              </a:rPr>
              <a:t>علم الفرائض</a:t>
            </a:r>
            <a:r>
              <a:rPr lang="bn-BD" sz="2000" b="1" dirty="0" smtClean="0">
                <a:latin typeface="SutonnyOMJ" panose="01010600010101010101" pitchFamily="2" charset="0"/>
                <a:cs typeface="+mj-cs"/>
              </a:rPr>
              <a:t> শিক্ষা করা কঠিন তাই  নবীজী একে জ্ঞানের অর্ধেক বলেছেন।</a:t>
            </a:r>
            <a:endParaRPr lang="ar-SA" sz="2000" b="1" dirty="0">
              <a:latin typeface="SutonnyOMJ" panose="01010600010101010101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4577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3262" y="2747858"/>
            <a:ext cx="55934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5400" dirty="0"/>
              <a:t>الى اللقاء</a:t>
            </a:r>
          </a:p>
          <a:p>
            <a:endParaRPr lang="ar-SA" sz="5400" dirty="0"/>
          </a:p>
          <a:p>
            <a:r>
              <a:rPr lang="ar-SA" sz="54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855" y="2747858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826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197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SutonnyOMJ</vt:lpstr>
      <vt:lpstr>Times New Roman</vt:lpstr>
      <vt:lpstr>Vrinda</vt:lpstr>
      <vt:lpstr>Office Theme</vt:lpstr>
      <vt:lpstr>بسم الله الرحمن الرحيم  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السلام عليكم ورحمة الله اهلا سهلا</dc:title>
  <dc:creator>Microsoft account</dc:creator>
  <cp:lastModifiedBy>Microsoft account</cp:lastModifiedBy>
  <cp:revision>21</cp:revision>
  <dcterms:created xsi:type="dcterms:W3CDTF">2020-11-25T07:56:55Z</dcterms:created>
  <dcterms:modified xsi:type="dcterms:W3CDTF">2021-01-30T11:36:48Z</dcterms:modified>
</cp:coreProperties>
</file>