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9"/>
  </p:notesMasterIdLst>
  <p:sldIdLst>
    <p:sldId id="256" r:id="rId2"/>
    <p:sldId id="268" r:id="rId3"/>
    <p:sldId id="272" r:id="rId4"/>
    <p:sldId id="271" r:id="rId5"/>
    <p:sldId id="258" r:id="rId6"/>
    <p:sldId id="259" r:id="rId7"/>
    <p:sldId id="269" r:id="rId8"/>
    <p:sldId id="260" r:id="rId9"/>
    <p:sldId id="274" r:id="rId10"/>
    <p:sldId id="261" r:id="rId11"/>
    <p:sldId id="278" r:id="rId12"/>
    <p:sldId id="262" r:id="rId13"/>
    <p:sldId id="265" r:id="rId14"/>
    <p:sldId id="279" r:id="rId15"/>
    <p:sldId id="276" r:id="rId16"/>
    <p:sldId id="277" r:id="rId17"/>
    <p:sldId id="26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74545" autoAdjust="0"/>
  </p:normalViewPr>
  <p:slideViewPr>
    <p:cSldViewPr snapToGrid="0">
      <p:cViewPr varScale="1">
        <p:scale>
          <a:sx n="87" d="100"/>
          <a:sy n="87" d="100"/>
        </p:scale>
        <p:origin x="6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D2563D-DE1A-439B-B2FA-B0943E9EF126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9B6943-673B-4E0E-B3C4-BDD3EE4796AB}">
      <dgm:prSet phldrT="[Text]" custT="1"/>
      <dgm:spPr/>
      <dgm:t>
        <a:bodyPr/>
        <a:lstStyle/>
        <a:p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সম্পদ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BD84E67-F523-47A4-9A3C-C4D80DEC6C7F}" type="parTrans" cxnId="{B48BC994-F1CF-4957-8F9B-8A5E04D2E67C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D958311-9731-476C-972C-FF8EE1C9584B}" type="sibTrans" cxnId="{B48BC994-F1CF-4957-8F9B-8A5E04D2E67C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C2F84A8-D1E5-47E4-8AAF-1A420C6C9BA5}">
      <dgm:prSet phldrT="[Text]" custT="1"/>
      <dgm:spPr/>
      <dgm:t>
        <a:bodyPr/>
        <a:lstStyle/>
        <a:p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পুঁজি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B55B2C8-4052-45EC-9C0C-D915DBE07A04}" type="parTrans" cxnId="{1C3C84A8-2CEF-458E-A977-B7F2912F0FF0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C967734-7459-47AD-8967-B7105DAE5F11}" type="sibTrans" cxnId="{1C3C84A8-2CEF-458E-A977-B7F2912F0FF0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FAF2B5A-F019-4283-AED3-88BEFB8315FA}">
      <dgm:prSet phldrT="[Text]" custT="1"/>
      <dgm:spPr/>
      <dgm:t>
        <a:bodyPr/>
        <a:lstStyle/>
        <a:p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আয়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03684F4-225E-4AD9-91B4-D2A82E86004D}" type="parTrans" cxnId="{E1B13008-A138-4E91-86A1-2C19643A3DD8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C90C5D3-06DD-40FE-97BB-B112FCF534BE}" type="sibTrans" cxnId="{E1B13008-A138-4E91-86A1-2C19643A3DD8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11BCE87-909E-4E84-AE67-44D994925DE3}">
      <dgm:prSet phldrT="[Text]" custT="1"/>
      <dgm:spPr/>
      <dgm:t>
        <a:bodyPr/>
        <a:lstStyle/>
        <a:p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ব্যবসা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2070F1A-9AD0-4A8D-BEB7-6FD149BFF151}" type="parTrans" cxnId="{90E7E533-8CA4-4D9A-A012-DB01CDF382EA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A1C9D8C-5C06-4F44-AE46-8E4CA88CDD2E}" type="sibTrans" cxnId="{90E7E533-8CA4-4D9A-A012-DB01CDF382EA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7FD527F-38DA-452F-BFE0-95E8060B81D2}">
      <dgm:prSet phldrT="[Text]" custT="1"/>
      <dgm:spPr/>
      <dgm:t>
        <a:bodyPr/>
        <a:lstStyle/>
        <a:p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সঞ্চয়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ED29E17-6D8D-4A15-8C3B-55D3ED4AC043}" type="parTrans" cxnId="{C46B5AC8-1254-4AB8-8349-8C5FBACB5C9A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108CE0C-AD5D-401F-B718-03CDC8992E6C}" type="sibTrans" cxnId="{C46B5AC8-1254-4AB8-8349-8C5FBACB5C9A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4EE7D0F-A4B0-4ACC-8085-075C2E45014C}" type="pres">
      <dgm:prSet presAssocID="{76D2563D-DE1A-439B-B2FA-B0943E9EF12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B35615-AC79-4147-802E-E74EF5738EDC}" type="pres">
      <dgm:prSet presAssocID="{839B6943-673B-4E0E-B3C4-BDD3EE4796AB}" presName="dummy" presStyleCnt="0"/>
      <dgm:spPr/>
    </dgm:pt>
    <dgm:pt modelId="{F2C2B738-C036-4243-B0FD-90C47DE75845}" type="pres">
      <dgm:prSet presAssocID="{839B6943-673B-4E0E-B3C4-BDD3EE4796AB}" presName="node" presStyleLbl="revTx" presStyleIdx="0" presStyleCnt="5" custScaleX="165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5F3121-A225-4EA3-921F-5956F5C7E95D}" type="pres">
      <dgm:prSet presAssocID="{BD958311-9731-476C-972C-FF8EE1C9584B}" presName="sibTrans" presStyleLbl="node1" presStyleIdx="0" presStyleCnt="5"/>
      <dgm:spPr/>
      <dgm:t>
        <a:bodyPr/>
        <a:lstStyle/>
        <a:p>
          <a:endParaRPr lang="en-US"/>
        </a:p>
      </dgm:t>
    </dgm:pt>
    <dgm:pt modelId="{5CF681B9-1DEA-4276-80F4-018E6E71BB32}" type="pres">
      <dgm:prSet presAssocID="{0C2F84A8-D1E5-47E4-8AAF-1A420C6C9BA5}" presName="dummy" presStyleCnt="0"/>
      <dgm:spPr/>
    </dgm:pt>
    <dgm:pt modelId="{1D153FEA-588D-4EC8-B0B9-59BA022753CA}" type="pres">
      <dgm:prSet presAssocID="{0C2F84A8-D1E5-47E4-8AAF-1A420C6C9BA5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B0E9F0-6DE7-4084-8263-C2BEE5169C89}" type="pres">
      <dgm:prSet presAssocID="{1C967734-7459-47AD-8967-B7105DAE5F11}" presName="sibTrans" presStyleLbl="node1" presStyleIdx="1" presStyleCnt="5"/>
      <dgm:spPr/>
      <dgm:t>
        <a:bodyPr/>
        <a:lstStyle/>
        <a:p>
          <a:endParaRPr lang="en-US"/>
        </a:p>
      </dgm:t>
    </dgm:pt>
    <dgm:pt modelId="{151A0909-ABAE-4ED5-8684-6F22FE77EA32}" type="pres">
      <dgm:prSet presAssocID="{0FAF2B5A-F019-4283-AED3-88BEFB8315FA}" presName="dummy" presStyleCnt="0"/>
      <dgm:spPr/>
    </dgm:pt>
    <dgm:pt modelId="{8EF22F95-4E22-44DE-A1D3-28E8D00D9D13}" type="pres">
      <dgm:prSet presAssocID="{0FAF2B5A-F019-4283-AED3-88BEFB8315FA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B426E6-EE3E-4B23-A219-84003FD588E1}" type="pres">
      <dgm:prSet presAssocID="{6C90C5D3-06DD-40FE-97BB-B112FCF534BE}" presName="sibTrans" presStyleLbl="node1" presStyleIdx="2" presStyleCnt="5"/>
      <dgm:spPr/>
      <dgm:t>
        <a:bodyPr/>
        <a:lstStyle/>
        <a:p>
          <a:endParaRPr lang="en-US"/>
        </a:p>
      </dgm:t>
    </dgm:pt>
    <dgm:pt modelId="{3A2D0217-0747-4686-813C-BF6CBE1BF239}" type="pres">
      <dgm:prSet presAssocID="{E11BCE87-909E-4E84-AE67-44D994925DE3}" presName="dummy" presStyleCnt="0"/>
      <dgm:spPr/>
    </dgm:pt>
    <dgm:pt modelId="{EF83552F-0934-496A-A1F9-6205EF7073E2}" type="pres">
      <dgm:prSet presAssocID="{E11BCE87-909E-4E84-AE67-44D994925DE3}" presName="node" presStyleLbl="revTx" presStyleIdx="3" presStyleCnt="5" custScaleX="1364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D9D0FA-976A-47F0-8E8F-AF40C719CC86}" type="pres">
      <dgm:prSet presAssocID="{BA1C9D8C-5C06-4F44-AE46-8E4CA88CDD2E}" presName="sibTrans" presStyleLbl="node1" presStyleIdx="3" presStyleCnt="5"/>
      <dgm:spPr/>
      <dgm:t>
        <a:bodyPr/>
        <a:lstStyle/>
        <a:p>
          <a:endParaRPr lang="en-US"/>
        </a:p>
      </dgm:t>
    </dgm:pt>
    <dgm:pt modelId="{8FA75987-E246-4B76-AB62-851FF8E4C4C6}" type="pres">
      <dgm:prSet presAssocID="{D7FD527F-38DA-452F-BFE0-95E8060B81D2}" presName="dummy" presStyleCnt="0"/>
      <dgm:spPr/>
    </dgm:pt>
    <dgm:pt modelId="{330062D0-CAC2-4155-83EC-B0B8FD7FCDC5}" type="pres">
      <dgm:prSet presAssocID="{D7FD527F-38DA-452F-BFE0-95E8060B81D2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1ECCD8-21E6-4B08-A017-7ED7C71D3114}" type="pres">
      <dgm:prSet presAssocID="{D108CE0C-AD5D-401F-B718-03CDC8992E6C}" presName="sibTrans" presStyleLbl="node1" presStyleIdx="4" presStyleCnt="5" custLinFactNeighborX="3560" custLinFactNeighborY="6509"/>
      <dgm:spPr/>
      <dgm:t>
        <a:bodyPr/>
        <a:lstStyle/>
        <a:p>
          <a:endParaRPr lang="en-US"/>
        </a:p>
      </dgm:t>
    </dgm:pt>
  </dgm:ptLst>
  <dgm:cxnLst>
    <dgm:cxn modelId="{F1F67468-5B9A-4486-A6D3-C657CBDD4BE8}" type="presOf" srcId="{1C967734-7459-47AD-8967-B7105DAE5F11}" destId="{84B0E9F0-6DE7-4084-8263-C2BEE5169C89}" srcOrd="0" destOrd="0" presId="urn:microsoft.com/office/officeart/2005/8/layout/cycle1"/>
    <dgm:cxn modelId="{2E38A357-CF05-4796-A350-985A7080350D}" type="presOf" srcId="{6C90C5D3-06DD-40FE-97BB-B112FCF534BE}" destId="{5BB426E6-EE3E-4B23-A219-84003FD588E1}" srcOrd="0" destOrd="0" presId="urn:microsoft.com/office/officeart/2005/8/layout/cycle1"/>
    <dgm:cxn modelId="{1C3C84A8-2CEF-458E-A977-B7F2912F0FF0}" srcId="{76D2563D-DE1A-439B-B2FA-B0943E9EF126}" destId="{0C2F84A8-D1E5-47E4-8AAF-1A420C6C9BA5}" srcOrd="1" destOrd="0" parTransId="{5B55B2C8-4052-45EC-9C0C-D915DBE07A04}" sibTransId="{1C967734-7459-47AD-8967-B7105DAE5F11}"/>
    <dgm:cxn modelId="{90E7E533-8CA4-4D9A-A012-DB01CDF382EA}" srcId="{76D2563D-DE1A-439B-B2FA-B0943E9EF126}" destId="{E11BCE87-909E-4E84-AE67-44D994925DE3}" srcOrd="3" destOrd="0" parTransId="{F2070F1A-9AD0-4A8D-BEB7-6FD149BFF151}" sibTransId="{BA1C9D8C-5C06-4F44-AE46-8E4CA88CDD2E}"/>
    <dgm:cxn modelId="{520CF018-DA24-4C10-8A48-B878C350389F}" type="presOf" srcId="{D7FD527F-38DA-452F-BFE0-95E8060B81D2}" destId="{330062D0-CAC2-4155-83EC-B0B8FD7FCDC5}" srcOrd="0" destOrd="0" presId="urn:microsoft.com/office/officeart/2005/8/layout/cycle1"/>
    <dgm:cxn modelId="{2974E171-EB41-4930-9B23-41E40497BE3E}" type="presOf" srcId="{0C2F84A8-D1E5-47E4-8AAF-1A420C6C9BA5}" destId="{1D153FEA-588D-4EC8-B0B9-59BA022753CA}" srcOrd="0" destOrd="0" presId="urn:microsoft.com/office/officeart/2005/8/layout/cycle1"/>
    <dgm:cxn modelId="{CB3E3C5F-E7CC-41B0-A950-CACDECC7020F}" type="presOf" srcId="{E11BCE87-909E-4E84-AE67-44D994925DE3}" destId="{EF83552F-0934-496A-A1F9-6205EF7073E2}" srcOrd="0" destOrd="0" presId="urn:microsoft.com/office/officeart/2005/8/layout/cycle1"/>
    <dgm:cxn modelId="{36C6B5C5-4F0A-4CBE-846D-F28CE5765A72}" type="presOf" srcId="{D108CE0C-AD5D-401F-B718-03CDC8992E6C}" destId="{791ECCD8-21E6-4B08-A017-7ED7C71D3114}" srcOrd="0" destOrd="0" presId="urn:microsoft.com/office/officeart/2005/8/layout/cycle1"/>
    <dgm:cxn modelId="{B48BC994-F1CF-4957-8F9B-8A5E04D2E67C}" srcId="{76D2563D-DE1A-439B-B2FA-B0943E9EF126}" destId="{839B6943-673B-4E0E-B3C4-BDD3EE4796AB}" srcOrd="0" destOrd="0" parTransId="{ABD84E67-F523-47A4-9A3C-C4D80DEC6C7F}" sibTransId="{BD958311-9731-476C-972C-FF8EE1C9584B}"/>
    <dgm:cxn modelId="{E1B13008-A138-4E91-86A1-2C19643A3DD8}" srcId="{76D2563D-DE1A-439B-B2FA-B0943E9EF126}" destId="{0FAF2B5A-F019-4283-AED3-88BEFB8315FA}" srcOrd="2" destOrd="0" parTransId="{E03684F4-225E-4AD9-91B4-D2A82E86004D}" sibTransId="{6C90C5D3-06DD-40FE-97BB-B112FCF534BE}"/>
    <dgm:cxn modelId="{8BC4C566-2E72-4ACE-A458-A36DC88068B4}" type="presOf" srcId="{0FAF2B5A-F019-4283-AED3-88BEFB8315FA}" destId="{8EF22F95-4E22-44DE-A1D3-28E8D00D9D13}" srcOrd="0" destOrd="0" presId="urn:microsoft.com/office/officeart/2005/8/layout/cycle1"/>
    <dgm:cxn modelId="{59AC4669-584F-4EFA-A8F3-D38D5046EE6B}" type="presOf" srcId="{839B6943-673B-4E0E-B3C4-BDD3EE4796AB}" destId="{F2C2B738-C036-4243-B0FD-90C47DE75845}" srcOrd="0" destOrd="0" presId="urn:microsoft.com/office/officeart/2005/8/layout/cycle1"/>
    <dgm:cxn modelId="{73583611-6263-45B9-B8AD-F07418D62815}" type="presOf" srcId="{76D2563D-DE1A-439B-B2FA-B0943E9EF126}" destId="{34EE7D0F-A4B0-4ACC-8085-075C2E45014C}" srcOrd="0" destOrd="0" presId="urn:microsoft.com/office/officeart/2005/8/layout/cycle1"/>
    <dgm:cxn modelId="{63053507-CBA8-4FD1-9C5F-361DD532A62B}" type="presOf" srcId="{BA1C9D8C-5C06-4F44-AE46-8E4CA88CDD2E}" destId="{28D9D0FA-976A-47F0-8E8F-AF40C719CC86}" srcOrd="0" destOrd="0" presId="urn:microsoft.com/office/officeart/2005/8/layout/cycle1"/>
    <dgm:cxn modelId="{4C278949-A030-4E14-8572-49ADF77C4032}" type="presOf" srcId="{BD958311-9731-476C-972C-FF8EE1C9584B}" destId="{F95F3121-A225-4EA3-921F-5956F5C7E95D}" srcOrd="0" destOrd="0" presId="urn:microsoft.com/office/officeart/2005/8/layout/cycle1"/>
    <dgm:cxn modelId="{C46B5AC8-1254-4AB8-8349-8C5FBACB5C9A}" srcId="{76D2563D-DE1A-439B-B2FA-B0943E9EF126}" destId="{D7FD527F-38DA-452F-BFE0-95E8060B81D2}" srcOrd="4" destOrd="0" parTransId="{3ED29E17-6D8D-4A15-8C3B-55D3ED4AC043}" sibTransId="{D108CE0C-AD5D-401F-B718-03CDC8992E6C}"/>
    <dgm:cxn modelId="{88F5812D-41B6-439B-8D7D-1771228D9D1C}" type="presParOf" srcId="{34EE7D0F-A4B0-4ACC-8085-075C2E45014C}" destId="{F6B35615-AC79-4147-802E-E74EF5738EDC}" srcOrd="0" destOrd="0" presId="urn:microsoft.com/office/officeart/2005/8/layout/cycle1"/>
    <dgm:cxn modelId="{218A3B68-BC33-4CBB-948C-BB6EB926FA20}" type="presParOf" srcId="{34EE7D0F-A4B0-4ACC-8085-075C2E45014C}" destId="{F2C2B738-C036-4243-B0FD-90C47DE75845}" srcOrd="1" destOrd="0" presId="urn:microsoft.com/office/officeart/2005/8/layout/cycle1"/>
    <dgm:cxn modelId="{9DB39EB9-990E-4F5A-8CEE-F5766175A275}" type="presParOf" srcId="{34EE7D0F-A4B0-4ACC-8085-075C2E45014C}" destId="{F95F3121-A225-4EA3-921F-5956F5C7E95D}" srcOrd="2" destOrd="0" presId="urn:microsoft.com/office/officeart/2005/8/layout/cycle1"/>
    <dgm:cxn modelId="{FEAD23A3-88F3-4B02-89E5-C1981F51BB79}" type="presParOf" srcId="{34EE7D0F-A4B0-4ACC-8085-075C2E45014C}" destId="{5CF681B9-1DEA-4276-80F4-018E6E71BB32}" srcOrd="3" destOrd="0" presId="urn:microsoft.com/office/officeart/2005/8/layout/cycle1"/>
    <dgm:cxn modelId="{CA9FFF2B-E058-42B3-AC6B-5B74BAB9B05C}" type="presParOf" srcId="{34EE7D0F-A4B0-4ACC-8085-075C2E45014C}" destId="{1D153FEA-588D-4EC8-B0B9-59BA022753CA}" srcOrd="4" destOrd="0" presId="urn:microsoft.com/office/officeart/2005/8/layout/cycle1"/>
    <dgm:cxn modelId="{DCA425B5-B55A-4EBB-9534-FE0153406969}" type="presParOf" srcId="{34EE7D0F-A4B0-4ACC-8085-075C2E45014C}" destId="{84B0E9F0-6DE7-4084-8263-C2BEE5169C89}" srcOrd="5" destOrd="0" presId="urn:microsoft.com/office/officeart/2005/8/layout/cycle1"/>
    <dgm:cxn modelId="{9C855168-3E56-4E88-8F0F-0EDCEDBAAFB0}" type="presParOf" srcId="{34EE7D0F-A4B0-4ACC-8085-075C2E45014C}" destId="{151A0909-ABAE-4ED5-8684-6F22FE77EA32}" srcOrd="6" destOrd="0" presId="urn:microsoft.com/office/officeart/2005/8/layout/cycle1"/>
    <dgm:cxn modelId="{1A50AD38-46F9-4AAC-97C6-072FD11D68BC}" type="presParOf" srcId="{34EE7D0F-A4B0-4ACC-8085-075C2E45014C}" destId="{8EF22F95-4E22-44DE-A1D3-28E8D00D9D13}" srcOrd="7" destOrd="0" presId="urn:microsoft.com/office/officeart/2005/8/layout/cycle1"/>
    <dgm:cxn modelId="{E829D2CE-CA1D-400E-BC87-FF6020C07017}" type="presParOf" srcId="{34EE7D0F-A4B0-4ACC-8085-075C2E45014C}" destId="{5BB426E6-EE3E-4B23-A219-84003FD588E1}" srcOrd="8" destOrd="0" presId="urn:microsoft.com/office/officeart/2005/8/layout/cycle1"/>
    <dgm:cxn modelId="{4E4E6836-F889-499E-BEC1-8A647DAE1391}" type="presParOf" srcId="{34EE7D0F-A4B0-4ACC-8085-075C2E45014C}" destId="{3A2D0217-0747-4686-813C-BF6CBE1BF239}" srcOrd="9" destOrd="0" presId="urn:microsoft.com/office/officeart/2005/8/layout/cycle1"/>
    <dgm:cxn modelId="{3154BDF1-CCDC-4ECD-B2BC-E4A47DF9B4B9}" type="presParOf" srcId="{34EE7D0F-A4B0-4ACC-8085-075C2E45014C}" destId="{EF83552F-0934-496A-A1F9-6205EF7073E2}" srcOrd="10" destOrd="0" presId="urn:microsoft.com/office/officeart/2005/8/layout/cycle1"/>
    <dgm:cxn modelId="{660074D3-BE4F-446D-9D1A-3724DABCBAA8}" type="presParOf" srcId="{34EE7D0F-A4B0-4ACC-8085-075C2E45014C}" destId="{28D9D0FA-976A-47F0-8E8F-AF40C719CC86}" srcOrd="11" destOrd="0" presId="urn:microsoft.com/office/officeart/2005/8/layout/cycle1"/>
    <dgm:cxn modelId="{2A389AFC-A136-411B-B65D-59FB5F791E0D}" type="presParOf" srcId="{34EE7D0F-A4B0-4ACC-8085-075C2E45014C}" destId="{8FA75987-E246-4B76-AB62-851FF8E4C4C6}" srcOrd="12" destOrd="0" presId="urn:microsoft.com/office/officeart/2005/8/layout/cycle1"/>
    <dgm:cxn modelId="{406ECEAE-9A99-4FD0-B066-D5AA2536537C}" type="presParOf" srcId="{34EE7D0F-A4B0-4ACC-8085-075C2E45014C}" destId="{330062D0-CAC2-4155-83EC-B0B8FD7FCDC5}" srcOrd="13" destOrd="0" presId="urn:microsoft.com/office/officeart/2005/8/layout/cycle1"/>
    <dgm:cxn modelId="{E7B1B920-4980-439B-BDEE-80290ED9ADD7}" type="presParOf" srcId="{34EE7D0F-A4B0-4ACC-8085-075C2E45014C}" destId="{791ECCD8-21E6-4B08-A017-7ED7C71D3114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C2B738-C036-4243-B0FD-90C47DE75845}">
      <dsp:nvSpPr>
        <dsp:cNvPr id="0" name=""/>
        <dsp:cNvSpPr/>
      </dsp:nvSpPr>
      <dsp:spPr>
        <a:xfrm>
          <a:off x="2417591" y="14373"/>
          <a:ext cx="818122" cy="493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সম্পদ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17591" y="14373"/>
        <a:ext cx="818122" cy="493835"/>
      </dsp:txXfrm>
    </dsp:sp>
    <dsp:sp modelId="{F95F3121-A225-4EA3-921F-5956F5C7E95D}">
      <dsp:nvSpPr>
        <dsp:cNvPr id="0" name=""/>
        <dsp:cNvSpPr/>
      </dsp:nvSpPr>
      <dsp:spPr>
        <a:xfrm>
          <a:off x="1417473" y="16"/>
          <a:ext cx="1852264" cy="1852264"/>
        </a:xfrm>
        <a:prstGeom prst="circularArrow">
          <a:avLst>
            <a:gd name="adj1" fmla="val 5199"/>
            <a:gd name="adj2" fmla="val 335824"/>
            <a:gd name="adj3" fmla="val 21293607"/>
            <a:gd name="adj4" fmla="val 19765919"/>
            <a:gd name="adj5" fmla="val 60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153FEA-588D-4EC8-B0B9-59BA022753CA}">
      <dsp:nvSpPr>
        <dsp:cNvPr id="0" name=""/>
        <dsp:cNvSpPr/>
      </dsp:nvSpPr>
      <dsp:spPr>
        <a:xfrm>
          <a:off x="2878275" y="933184"/>
          <a:ext cx="493835" cy="493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পুঁজি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78275" y="933184"/>
        <a:ext cx="493835" cy="493835"/>
      </dsp:txXfrm>
    </dsp:sp>
    <dsp:sp modelId="{84B0E9F0-6DE7-4084-8263-C2BEE5169C89}">
      <dsp:nvSpPr>
        <dsp:cNvPr id="0" name=""/>
        <dsp:cNvSpPr/>
      </dsp:nvSpPr>
      <dsp:spPr>
        <a:xfrm>
          <a:off x="1417473" y="16"/>
          <a:ext cx="1852264" cy="1852264"/>
        </a:xfrm>
        <a:prstGeom prst="circularArrow">
          <a:avLst>
            <a:gd name="adj1" fmla="val 5199"/>
            <a:gd name="adj2" fmla="val 335824"/>
            <a:gd name="adj3" fmla="val 4015076"/>
            <a:gd name="adj4" fmla="val 2253085"/>
            <a:gd name="adj5" fmla="val 60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F22F95-4E22-44DE-A1D3-28E8D00D9D13}">
      <dsp:nvSpPr>
        <dsp:cNvPr id="0" name=""/>
        <dsp:cNvSpPr/>
      </dsp:nvSpPr>
      <dsp:spPr>
        <a:xfrm>
          <a:off x="2096687" y="1501040"/>
          <a:ext cx="493835" cy="493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আয়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96687" y="1501040"/>
        <a:ext cx="493835" cy="493835"/>
      </dsp:txXfrm>
    </dsp:sp>
    <dsp:sp modelId="{5BB426E6-EE3E-4B23-A219-84003FD588E1}">
      <dsp:nvSpPr>
        <dsp:cNvPr id="0" name=""/>
        <dsp:cNvSpPr/>
      </dsp:nvSpPr>
      <dsp:spPr>
        <a:xfrm>
          <a:off x="1417473" y="16"/>
          <a:ext cx="1852264" cy="1852264"/>
        </a:xfrm>
        <a:prstGeom prst="circularArrow">
          <a:avLst>
            <a:gd name="adj1" fmla="val 5199"/>
            <a:gd name="adj2" fmla="val 335824"/>
            <a:gd name="adj3" fmla="val 8211091"/>
            <a:gd name="adj4" fmla="val 6449100"/>
            <a:gd name="adj5" fmla="val 60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83552F-0934-496A-A1F9-6205EF7073E2}">
      <dsp:nvSpPr>
        <dsp:cNvPr id="0" name=""/>
        <dsp:cNvSpPr/>
      </dsp:nvSpPr>
      <dsp:spPr>
        <a:xfrm>
          <a:off x="1225049" y="933184"/>
          <a:ext cx="673937" cy="493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ব্যবসা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25049" y="933184"/>
        <a:ext cx="673937" cy="493835"/>
      </dsp:txXfrm>
    </dsp:sp>
    <dsp:sp modelId="{28D9D0FA-976A-47F0-8E8F-AF40C719CC86}">
      <dsp:nvSpPr>
        <dsp:cNvPr id="0" name=""/>
        <dsp:cNvSpPr/>
      </dsp:nvSpPr>
      <dsp:spPr>
        <a:xfrm>
          <a:off x="1417473" y="16"/>
          <a:ext cx="1852264" cy="1852264"/>
        </a:xfrm>
        <a:prstGeom prst="circularArrow">
          <a:avLst>
            <a:gd name="adj1" fmla="val 5199"/>
            <a:gd name="adj2" fmla="val 335824"/>
            <a:gd name="adj3" fmla="val 12298257"/>
            <a:gd name="adj4" fmla="val 10770570"/>
            <a:gd name="adj5" fmla="val 60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0062D0-CAC2-4155-83EC-B0B8FD7FCDC5}">
      <dsp:nvSpPr>
        <dsp:cNvPr id="0" name=""/>
        <dsp:cNvSpPr/>
      </dsp:nvSpPr>
      <dsp:spPr>
        <a:xfrm>
          <a:off x="1613640" y="14373"/>
          <a:ext cx="493835" cy="493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সঞ্চয়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13640" y="14373"/>
        <a:ext cx="493835" cy="493835"/>
      </dsp:txXfrm>
    </dsp:sp>
    <dsp:sp modelId="{791ECCD8-21E6-4B08-A017-7ED7C71D3114}">
      <dsp:nvSpPr>
        <dsp:cNvPr id="0" name=""/>
        <dsp:cNvSpPr/>
      </dsp:nvSpPr>
      <dsp:spPr>
        <a:xfrm>
          <a:off x="1483413" y="120580"/>
          <a:ext cx="1852264" cy="1852264"/>
        </a:xfrm>
        <a:prstGeom prst="circularArrow">
          <a:avLst>
            <a:gd name="adj1" fmla="val 5199"/>
            <a:gd name="adj2" fmla="val 335824"/>
            <a:gd name="adj3" fmla="val 16174091"/>
            <a:gd name="adj4" fmla="val 15198113"/>
            <a:gd name="adj5" fmla="val 60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3E732-64D2-4E9B-95BC-1F124161759B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F85EE-A1EC-429A-8E46-FB126DB63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082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7CBA2-C54E-436F-B1E8-8A619DE046C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87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7C62-3196-4629-A3FF-C03F873C540F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5D8A-62D9-4B90-B203-432CD1468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62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7C62-3196-4629-A3FF-C03F873C540F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5D8A-62D9-4B90-B203-432CD1468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26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7C62-3196-4629-A3FF-C03F873C540F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5D8A-62D9-4B90-B203-432CD1468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23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7C62-3196-4629-A3FF-C03F873C540F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5D8A-62D9-4B90-B203-432CD1468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81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7C62-3196-4629-A3FF-C03F873C540F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5D8A-62D9-4B90-B203-432CD1468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63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7C62-3196-4629-A3FF-C03F873C540F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5D8A-62D9-4B90-B203-432CD1468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40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7C62-3196-4629-A3FF-C03F873C540F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5D8A-62D9-4B90-B203-432CD1468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39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7C62-3196-4629-A3FF-C03F873C540F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5D8A-62D9-4B90-B203-432CD1468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9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7C62-3196-4629-A3FF-C03F873C540F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5D8A-62D9-4B90-B203-432CD1468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77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7C62-3196-4629-A3FF-C03F873C540F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5D8A-62D9-4B90-B203-432CD1468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56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7C62-3196-4629-A3FF-C03F873C540F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5D8A-62D9-4B90-B203-432CD1468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34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E7C62-3196-4629-A3FF-C03F873C540F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C5D8A-62D9-4B90-B203-432CD1468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9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9.png"/><Relationship Id="rId7" Type="http://schemas.openxmlformats.org/officeDocument/2006/relationships/diagramData" Target="../diagrams/data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microsoft.com/office/2007/relationships/diagramDrawing" Target="../diagrams/drawing1.xml"/><Relationship Id="rId5" Type="http://schemas.openxmlformats.org/officeDocument/2006/relationships/image" Target="../media/image20.png"/><Relationship Id="rId10" Type="http://schemas.openxmlformats.org/officeDocument/2006/relationships/diagramColors" Target="../diagrams/colors1.xml"/><Relationship Id="rId4" Type="http://schemas.microsoft.com/office/2007/relationships/hdphoto" Target="../media/hdphoto3.wdp"/><Relationship Id="rId9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ssoy.com/q/112852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42LK5hxgpk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microsoft.com/office/2007/relationships/hdphoto" Target="../media/hdphoto2.wd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eg"/><Relationship Id="rId9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nip Same Side Corner Rectangle 14"/>
          <p:cNvSpPr/>
          <p:nvPr/>
        </p:nvSpPr>
        <p:spPr>
          <a:xfrm>
            <a:off x="3962400" y="76200"/>
            <a:ext cx="4038600" cy="1003697"/>
          </a:xfrm>
          <a:prstGeom prst="snip2Same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428" y="1766092"/>
            <a:ext cx="6357257" cy="380931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4249400" y="3810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86"/>
            </a:avLst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541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own Arrow Callout 21"/>
          <p:cNvSpPr/>
          <p:nvPr/>
        </p:nvSpPr>
        <p:spPr>
          <a:xfrm>
            <a:off x="3378645" y="416430"/>
            <a:ext cx="5024270" cy="784753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3600" b="1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960859" y="1687994"/>
            <a:ext cx="2498291" cy="6801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মালিক</a:t>
            </a:r>
            <a:endParaRPr lang="en-US" sz="3200" b="1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960859" y="2557050"/>
            <a:ext cx="2498291" cy="6801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সংগঠন</a:t>
            </a:r>
            <a:endParaRPr lang="en-US" sz="3200" b="1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288378" y="4708567"/>
            <a:ext cx="2642855" cy="176888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মালিক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সত্তার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অভিন্নতা</a:t>
            </a:r>
            <a:endParaRPr lang="en-US" sz="3200" b="1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273274" y="1650842"/>
            <a:ext cx="2657959" cy="6801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অসীম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</a:t>
            </a:r>
            <a:endParaRPr lang="en-US" sz="3200" b="1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939316" y="3584384"/>
            <a:ext cx="2498291" cy="6801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endParaRPr lang="en-US" sz="3200" b="1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2939315" y="4611718"/>
            <a:ext cx="2498291" cy="6801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সীমিত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মুলধন</a:t>
            </a:r>
            <a:endParaRPr lang="en-US" sz="3200" b="1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6288378" y="3862383"/>
            <a:ext cx="2627181" cy="62634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নমনীয়তা</a:t>
            </a:r>
            <a:endParaRPr lang="en-US" sz="3200" b="1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2939314" y="5567886"/>
            <a:ext cx="2498291" cy="6801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endParaRPr lang="en-US" sz="3200" b="1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6269771" y="2702572"/>
            <a:ext cx="2645788" cy="7105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অনিশ্চিত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স্থায়িত্ব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86"/>
            </a:avLst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14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8" grpId="0" animBg="1"/>
      <p:bldP spid="25" grpId="0" animBg="1"/>
      <p:bldP spid="26" grpId="0" animBg="1"/>
      <p:bldP spid="27" grpId="0" animBg="1"/>
      <p:bldP spid="38" grpId="0" animBg="1"/>
      <p:bldP spid="54" grpId="0" animBg="1"/>
      <p:bldP spid="57" grpId="0" animBg="1"/>
      <p:bldP spid="63" grpId="0" animBg="1"/>
      <p:bldP spid="7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673" y="145773"/>
            <a:ext cx="11734799" cy="65670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197927" y="955964"/>
            <a:ext cx="4059382" cy="1690255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42654" y="2867887"/>
            <a:ext cx="8769927" cy="278476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</a:t>
            </a:r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4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86"/>
            </a:avLst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92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wn Arrow Callout 17"/>
          <p:cNvSpPr/>
          <p:nvPr/>
        </p:nvSpPr>
        <p:spPr>
          <a:xfrm>
            <a:off x="2921541" y="429848"/>
            <a:ext cx="5024270" cy="784753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538132" y="1645920"/>
            <a:ext cx="2498291" cy="68018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ব্যপকতা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538132" y="2648261"/>
            <a:ext cx="2498291" cy="68018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সঞ্চয়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বিনিয়োগ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532854" y="3806250"/>
            <a:ext cx="2498291" cy="68018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3" name="Straight Arrow Connector 22"/>
          <p:cNvCxnSpPr>
            <a:stCxn id="20" idx="2"/>
          </p:cNvCxnSpPr>
          <p:nvPr/>
        </p:nvCxnSpPr>
        <p:spPr>
          <a:xfrm flipH="1">
            <a:off x="2782001" y="2326106"/>
            <a:ext cx="5277" cy="32701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872" y="769941"/>
            <a:ext cx="2509609" cy="17685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89" b="97950" l="7750" r="96125">
                        <a14:foregroundMark x1="12000" y1="19558" x2="12000" y2="19558"/>
                        <a14:foregroundMark x1="25250" y1="2997" x2="25250" y2="2997"/>
                        <a14:foregroundMark x1="84625" y1="22397" x2="84625" y2="22397"/>
                        <a14:foregroundMark x1="9625" y1="58044" x2="9625" y2="58044"/>
                        <a14:foregroundMark x1="20250" y1="66088" x2="20250" y2="66088"/>
                        <a14:foregroundMark x1="23875" y1="79338" x2="23875" y2="79338"/>
                        <a14:foregroundMark x1="20625" y1="77603" x2="20625" y2="77603"/>
                        <a14:foregroundMark x1="17125" y1="19558" x2="17125" y2="19558"/>
                        <a14:foregroundMark x1="19875" y1="8833" x2="19875" y2="8833"/>
                        <a14:foregroundMark x1="50375" y1="4890" x2="50375" y2="4890"/>
                        <a14:foregroundMark x1="73375" y1="2997" x2="73375" y2="2997"/>
                        <a14:foregroundMark x1="79375" y1="7098" x2="79375" y2="7098"/>
                        <a14:foregroundMark x1="81750" y1="41167" x2="81750" y2="41167"/>
                        <a14:foregroundMark x1="63125" y1="38644" x2="63125" y2="38644"/>
                        <a14:foregroundMark x1="75750" y1="33596" x2="75750" y2="33596"/>
                        <a14:foregroundMark x1="79250" y1="47319" x2="79250" y2="47319"/>
                        <a14:foregroundMark x1="79875" y1="36120" x2="79875" y2="36120"/>
                        <a14:foregroundMark x1="62875" y1="38013" x2="62875" y2="38013"/>
                        <a14:foregroundMark x1="63125" y1="39117" x2="67750" y2="44479"/>
                        <a14:foregroundMark x1="20250" y1="35174" x2="59875" y2="39117"/>
                        <a14:foregroundMark x1="16625" y1="12618" x2="80000" y2="5521"/>
                        <a14:foregroundMark x1="15375" y1="21767" x2="84000" y2="19558"/>
                        <a14:foregroundMark x1="9625" y1="95268" x2="87125" y2="96372"/>
                        <a14:foregroundMark x1="9375" y1="79022" x2="15625" y2="80757"/>
                        <a14:foregroundMark x1="86875" y1="82808" x2="91000" y2="89274"/>
                        <a14:foregroundMark x1="88750" y1="88801" x2="96125" y2="95899"/>
                        <a14:foregroundMark x1="80750" y1="76341" x2="24375" y2="76341"/>
                        <a14:foregroundMark x1="18125" y1="42902" x2="87250" y2="41640"/>
                        <a14:foregroundMark x1="24375" y1="5994" x2="63375" y2="7571"/>
                        <a14:foregroundMark x1="57375" y1="4259" x2="31500" y2="2997"/>
                        <a14:foregroundMark x1="90500" y1="96372" x2="87125" y2="963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930" y="879672"/>
            <a:ext cx="2424375" cy="13381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sp>
        <p:nvSpPr>
          <p:cNvPr id="26" name="Oval 25"/>
          <p:cNvSpPr/>
          <p:nvPr/>
        </p:nvSpPr>
        <p:spPr>
          <a:xfrm>
            <a:off x="4678555" y="2336441"/>
            <a:ext cx="1482662" cy="40403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514544" y="2307048"/>
            <a:ext cx="1482662" cy="40403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96999" y="2818146"/>
            <a:ext cx="1112429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1000/- 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47595" y="2796561"/>
            <a:ext cx="927079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700/-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53435" y="2792926"/>
            <a:ext cx="100584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সঞ্চয়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300/-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4828117" y="3045163"/>
            <a:ext cx="416812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036623" y="3032100"/>
            <a:ext cx="416812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2" idx="0"/>
          </p:cNvCxnSpPr>
          <p:nvPr/>
        </p:nvCxnSpPr>
        <p:spPr>
          <a:xfrm flipH="1">
            <a:off x="2782000" y="3312952"/>
            <a:ext cx="5278" cy="49329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4006167" y="2674118"/>
            <a:ext cx="218033" cy="340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4006167" y="2003010"/>
            <a:ext cx="213540" cy="309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3960839" y="3801980"/>
            <a:ext cx="295566" cy="344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1532854" y="4971837"/>
            <a:ext cx="2498291" cy="68018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flipH="1">
            <a:off x="2751381" y="4478539"/>
            <a:ext cx="5278" cy="49329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4029816" y="5513597"/>
            <a:ext cx="295566" cy="344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4325382" y="5567497"/>
            <a:ext cx="2310848" cy="51125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স্বল্প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পুজি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8887549" y="2623118"/>
            <a:ext cx="2498291" cy="68018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জীবনযাত্রার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5" name="Elbow Connector 64"/>
          <p:cNvCxnSpPr/>
          <p:nvPr/>
        </p:nvCxnSpPr>
        <p:spPr>
          <a:xfrm rot="16200000" flipH="1">
            <a:off x="11050200" y="3467269"/>
            <a:ext cx="573167" cy="24523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8244649" y="3945425"/>
            <a:ext cx="24519" cy="1645670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8273681" y="5576800"/>
            <a:ext cx="3370360" cy="14295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8533392" y="5198961"/>
            <a:ext cx="6633" cy="381026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8256025" y="5592459"/>
            <a:ext cx="75208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100/-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9234486" y="5606061"/>
            <a:ext cx="88100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200/-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0046133" y="5592459"/>
            <a:ext cx="81004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500/-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0906089" y="5595398"/>
            <a:ext cx="89116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1000/-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230255" y="5007116"/>
            <a:ext cx="82822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50/-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204302" y="4642447"/>
            <a:ext cx="74098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100/-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7193226" y="4241266"/>
            <a:ext cx="73579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00/-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7207412" y="3876469"/>
            <a:ext cx="73988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500/-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8" name="Straight Connector 117"/>
          <p:cNvCxnSpPr/>
          <p:nvPr/>
        </p:nvCxnSpPr>
        <p:spPr>
          <a:xfrm flipH="1" flipV="1">
            <a:off x="9528105" y="4862283"/>
            <a:ext cx="2" cy="712595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V="1">
            <a:off x="7945291" y="5207171"/>
            <a:ext cx="323877" cy="8751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V="1">
            <a:off x="7917175" y="4862283"/>
            <a:ext cx="323877" cy="8751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7896961" y="4459781"/>
            <a:ext cx="336155" cy="4581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 flipV="1">
            <a:off x="10268890" y="4464333"/>
            <a:ext cx="42380" cy="1107887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7917668" y="4103721"/>
            <a:ext cx="336155" cy="4581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 flipV="1">
            <a:off x="11192976" y="4098953"/>
            <a:ext cx="42380" cy="1452872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 flipV="1">
            <a:off x="8427024" y="3835118"/>
            <a:ext cx="3032375" cy="1280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7778430" y="5384320"/>
            <a:ext cx="65832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endParaRPr lang="en-US" sz="1600" b="1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600" b="1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7911892" y="3551014"/>
            <a:ext cx="65832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endParaRPr lang="en-US" sz="1600" b="1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600" b="1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8" name="Diagram 47"/>
          <p:cNvGraphicFramePr/>
          <p:nvPr>
            <p:extLst>
              <p:ext uri="{D42A27DB-BD31-4B8C-83A1-F6EECF244321}">
                <p14:modId xmlns:p14="http://schemas.microsoft.com/office/powerpoint/2010/main" val="1723629759"/>
              </p:ext>
            </p:extLst>
          </p:nvPr>
        </p:nvGraphicFramePr>
        <p:xfrm>
          <a:off x="2976433" y="3619750"/>
          <a:ext cx="4597160" cy="1995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9" name="Frame 4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86"/>
            </a:avLst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4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F2C2B738-C036-4243-B0FD-90C47DE75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1" dur="2000"/>
                                        <p:tgtEl>
                                          <p:spTgt spid="48">
                                            <p:graphicEl>
                                              <a:dgm id="{F2C2B738-C036-4243-B0FD-90C47DE758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F95F3121-A225-4EA3-921F-5956F5C7E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6" dur="2000"/>
                                        <p:tgtEl>
                                          <p:spTgt spid="48">
                                            <p:graphicEl>
                                              <a:dgm id="{F95F3121-A225-4EA3-921F-5956F5C7E9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1D153FEA-588D-4EC8-B0B9-59BA02275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9" dur="2000"/>
                                        <p:tgtEl>
                                          <p:spTgt spid="48">
                                            <p:graphicEl>
                                              <a:dgm id="{1D153FEA-588D-4EC8-B0B9-59BA022753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84B0E9F0-6DE7-4084-8263-C2BEE516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4" dur="2000"/>
                                        <p:tgtEl>
                                          <p:spTgt spid="48">
                                            <p:graphicEl>
                                              <a:dgm id="{84B0E9F0-6DE7-4084-8263-C2BEE5169C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8EF22F95-4E22-44DE-A1D3-28E8D00D9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7" dur="2000"/>
                                        <p:tgtEl>
                                          <p:spTgt spid="48">
                                            <p:graphicEl>
                                              <a:dgm id="{8EF22F95-4E22-44DE-A1D3-28E8D00D9D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5BB426E6-EE3E-4B23-A219-84003FD58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2" dur="2000"/>
                                        <p:tgtEl>
                                          <p:spTgt spid="48">
                                            <p:graphicEl>
                                              <a:dgm id="{5BB426E6-EE3E-4B23-A219-84003FD588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EF83552F-0934-496A-A1F9-6205EF707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5" dur="2000"/>
                                        <p:tgtEl>
                                          <p:spTgt spid="48">
                                            <p:graphicEl>
                                              <a:dgm id="{EF83552F-0934-496A-A1F9-6205EF7073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28D9D0FA-976A-47F0-8E8F-AF40C719C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0" dur="2000"/>
                                        <p:tgtEl>
                                          <p:spTgt spid="48">
                                            <p:graphicEl>
                                              <a:dgm id="{28D9D0FA-976A-47F0-8E8F-AF40C719CC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330062D0-CAC2-4155-83EC-B0B8FD7FCD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3" dur="2000"/>
                                        <p:tgtEl>
                                          <p:spTgt spid="48">
                                            <p:graphicEl>
                                              <a:dgm id="{330062D0-CAC2-4155-83EC-B0B8FD7FCD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791ECCD8-21E6-4B08-A017-7ED7C71D3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6" dur="2000"/>
                                        <p:tgtEl>
                                          <p:spTgt spid="48">
                                            <p:graphicEl>
                                              <a:dgm id="{791ECCD8-21E6-4B08-A017-7ED7C71D31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build="allAtOnce" animBg="1"/>
      <p:bldP spid="21" grpId="0" animBg="1"/>
      <p:bldP spid="22" grpId="0" animBg="1"/>
      <p:bldP spid="26" grpId="0" animBg="1"/>
      <p:bldP spid="27" grpId="0" animBg="1"/>
      <p:bldP spid="29" grpId="0" animBg="1"/>
      <p:bldP spid="31" grpId="0" animBg="1"/>
      <p:bldP spid="32" grpId="0" animBg="1"/>
      <p:bldP spid="59" grpId="0" animBg="1"/>
      <p:bldP spid="62" grpId="0" animBg="1"/>
      <p:bldP spid="63" grpId="0" animBg="1"/>
      <p:bldP spid="91" grpId="0" animBg="1"/>
      <p:bldP spid="92" grpId="0" animBg="1"/>
      <p:bldP spid="93" grpId="0" animBg="1"/>
      <p:bldP spid="94" grpId="0" animBg="1"/>
      <p:bldP spid="105" grpId="0" animBg="1"/>
      <p:bldP spid="106" grpId="0" animBg="1"/>
      <p:bldP spid="107" grpId="0" animBg="1"/>
      <p:bldP spid="108" grpId="0" animBg="1"/>
      <p:bldP spid="172" grpId="0" animBg="1"/>
      <p:bldP spid="173" grpId="0" animBg="1"/>
      <p:bldGraphic spid="48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Curved Connector 38"/>
          <p:cNvCxnSpPr/>
          <p:nvPr/>
        </p:nvCxnSpPr>
        <p:spPr>
          <a:xfrm>
            <a:off x="3559449" y="2647358"/>
            <a:ext cx="2755941" cy="1844528"/>
          </a:xfrm>
          <a:prstGeom prst="curvedConnector3">
            <a:avLst/>
          </a:prstGeom>
          <a:ln>
            <a:solidFill>
              <a:schemeClr val="accent1">
                <a:lumMod val="50000"/>
              </a:schemeClr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Down Arrow Callout 17"/>
          <p:cNvSpPr/>
          <p:nvPr/>
        </p:nvSpPr>
        <p:spPr>
          <a:xfrm>
            <a:off x="2964873" y="346364"/>
            <a:ext cx="5957172" cy="1111190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মালিকানা</a:t>
            </a:r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ক্ষেত্রসমূহ</a:t>
            </a:r>
            <a:endParaRPr lang="en-US" sz="4000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54777" y="2918412"/>
            <a:ext cx="3231009" cy="86912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স্বল্পপুঁজির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endParaRPr lang="en-US" sz="3600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Arrow Connector 8"/>
          <p:cNvCxnSpPr>
            <a:stCxn id="8" idx="2"/>
          </p:cNvCxnSpPr>
          <p:nvPr/>
        </p:nvCxnSpPr>
        <p:spPr>
          <a:xfrm flipH="1">
            <a:off x="2570281" y="3787541"/>
            <a:ext cx="1" cy="28931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24" b="92846" l="6824" r="93765">
                        <a14:foregroundMark x1="33765" y1="37595" x2="33765" y2="37595"/>
                        <a14:foregroundMark x1="22000" y1="40335" x2="22000" y2="40335"/>
                        <a14:foregroundMark x1="16000" y1="19026" x2="16000" y2="19026"/>
                        <a14:foregroundMark x1="12941" y1="49011" x2="12941" y2="49011"/>
                        <a14:foregroundMark x1="12471" y1="64992" x2="12471" y2="64992"/>
                        <a14:foregroundMark x1="9176" y1="36682" x2="9176" y2="36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39" y="1360471"/>
            <a:ext cx="2450610" cy="13699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64" b="99320" l="10000" r="90000">
                        <a14:foregroundMark x1="16875" y1="33333" x2="47708" y2="10884"/>
                        <a14:foregroundMark x1="32917" y1="23810" x2="50000" y2="34014"/>
                        <a14:foregroundMark x1="54167" y1="28912" x2="66042" y2="18367"/>
                        <a14:foregroundMark x1="79792" y1="43537" x2="82083" y2="44558"/>
                        <a14:foregroundMark x1="78750" y1="40816" x2="86458" y2="38095"/>
                        <a14:foregroundMark x1="81250" y1="54422" x2="83333" y2="59524"/>
                        <a14:foregroundMark x1="82292" y1="62245" x2="82083" y2="61905"/>
                        <a14:foregroundMark x1="82292" y1="45238" x2="86667" y2="45238"/>
                        <a14:foregroundMark x1="87292" y1="47959" x2="83542" y2="48299"/>
                        <a14:foregroundMark x1="21042" y1="87075" x2="21458" y2="95918"/>
                        <a14:foregroundMark x1="15833" y1="89796" x2="51042" y2="99320"/>
                        <a14:foregroundMark x1="45833" y1="54762" x2="56042" y2="35714"/>
                        <a14:foregroundMark x1="56667" y1="48980" x2="54375" y2="45578"/>
                        <a14:backgroundMark x1="59167" y1="34014" x2="60417" y2="340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73" t="5082" r="16546"/>
          <a:stretch/>
        </p:blipFill>
        <p:spPr>
          <a:xfrm>
            <a:off x="3790964" y="1385455"/>
            <a:ext cx="2237565" cy="14159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sp>
        <p:nvSpPr>
          <p:cNvPr id="20" name="Rounded Rectangle 19"/>
          <p:cNvSpPr/>
          <p:nvPr/>
        </p:nvSpPr>
        <p:spPr>
          <a:xfrm>
            <a:off x="1401345" y="4098369"/>
            <a:ext cx="2498291" cy="68018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সীমাবদ্ধ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endParaRPr lang="en-US" sz="3600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645214" y="4789524"/>
            <a:ext cx="5276" cy="2286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1286442" y="5029114"/>
            <a:ext cx="3078425" cy="68018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স্বল্পঝুঁকির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endParaRPr lang="en-US" sz="3600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674868" y="5731238"/>
            <a:ext cx="5276" cy="2286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1543069" y="5922845"/>
            <a:ext cx="2498291" cy="68018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endParaRPr lang="en-US" sz="3600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171407" y="2730397"/>
            <a:ext cx="2662500" cy="94105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পরিবর্তনশীল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endParaRPr lang="en-US" sz="3200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0668000" y="3671455"/>
            <a:ext cx="13855" cy="27985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8717238" y="3951307"/>
            <a:ext cx="3045272" cy="146043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রুচি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মোতাবেক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Curved Right Arrow 10"/>
          <p:cNvSpPr/>
          <p:nvPr/>
        </p:nvSpPr>
        <p:spPr>
          <a:xfrm>
            <a:off x="724600" y="2305037"/>
            <a:ext cx="539994" cy="992777"/>
          </a:xfrm>
          <a:prstGeom prst="curvedRightArrow">
            <a:avLst>
              <a:gd name="adj1" fmla="val 10252"/>
              <a:gd name="adj2" fmla="val 28116"/>
              <a:gd name="adj3" fmla="val 2016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Curved Right Arrow 33"/>
          <p:cNvSpPr/>
          <p:nvPr/>
        </p:nvSpPr>
        <p:spPr>
          <a:xfrm rot="1427851" flipH="1">
            <a:off x="4338826" y="2727243"/>
            <a:ext cx="1477215" cy="1364474"/>
          </a:xfrm>
          <a:prstGeom prst="curvedRightArrow">
            <a:avLst>
              <a:gd name="adj1" fmla="val 10252"/>
              <a:gd name="adj2" fmla="val 28116"/>
              <a:gd name="adj3" fmla="val 2016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628" y="3914823"/>
            <a:ext cx="1974781" cy="15472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sp>
        <p:nvSpPr>
          <p:cNvPr id="40" name="Curved Right Arrow 39"/>
          <p:cNvSpPr/>
          <p:nvPr/>
        </p:nvSpPr>
        <p:spPr>
          <a:xfrm rot="4444425" flipV="1">
            <a:off x="8362491" y="2909019"/>
            <a:ext cx="565113" cy="1156987"/>
          </a:xfrm>
          <a:prstGeom prst="curvedRightArrow">
            <a:avLst>
              <a:gd name="adj1" fmla="val 13337"/>
              <a:gd name="adj2" fmla="val 28759"/>
              <a:gd name="adj3" fmla="val 2141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Curved Right Arrow 40"/>
          <p:cNvSpPr/>
          <p:nvPr/>
        </p:nvSpPr>
        <p:spPr>
          <a:xfrm rot="16701127">
            <a:off x="8190367" y="5450918"/>
            <a:ext cx="644770" cy="732699"/>
          </a:xfrm>
          <a:prstGeom prst="curvedRightArrow">
            <a:avLst>
              <a:gd name="adj1" fmla="val 13337"/>
              <a:gd name="adj2" fmla="val 28759"/>
              <a:gd name="adj3" fmla="val 2141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9311188" y="1079286"/>
            <a:ext cx="2382938" cy="11805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endParaRPr lang="en-US" sz="3600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6691" b="11575"/>
          <a:stretch/>
        </p:blipFill>
        <p:spPr>
          <a:xfrm>
            <a:off x="7264903" y="1463853"/>
            <a:ext cx="1692494" cy="1105193"/>
          </a:xfrm>
          <a:prstGeom prst="rect">
            <a:avLst/>
          </a:prstGeom>
        </p:spPr>
      </p:pic>
      <p:sp>
        <p:nvSpPr>
          <p:cNvPr id="43" name="Curved Right Arrow 42"/>
          <p:cNvSpPr/>
          <p:nvPr/>
        </p:nvSpPr>
        <p:spPr>
          <a:xfrm rot="2651638" flipV="1">
            <a:off x="8749609" y="1350804"/>
            <a:ext cx="565113" cy="1045233"/>
          </a:xfrm>
          <a:prstGeom prst="curvedRightArrow">
            <a:avLst>
              <a:gd name="adj1" fmla="val 13337"/>
              <a:gd name="adj2" fmla="val 28759"/>
              <a:gd name="adj3" fmla="val 2141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170992" y="2841605"/>
            <a:ext cx="1762825" cy="80484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শৈল্পিক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কর্মের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Curved Right Arrow 43"/>
          <p:cNvSpPr/>
          <p:nvPr/>
        </p:nvSpPr>
        <p:spPr>
          <a:xfrm rot="9951624" flipV="1">
            <a:off x="7478081" y="2052836"/>
            <a:ext cx="565113" cy="1045233"/>
          </a:xfrm>
          <a:prstGeom prst="curvedRightArrow">
            <a:avLst>
              <a:gd name="adj1" fmla="val 13337"/>
              <a:gd name="adj2" fmla="val 28759"/>
              <a:gd name="adj3" fmla="val 2141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Curved Right Arrow 44"/>
          <p:cNvSpPr/>
          <p:nvPr/>
        </p:nvSpPr>
        <p:spPr>
          <a:xfrm rot="418318" flipH="1">
            <a:off x="5306849" y="2684419"/>
            <a:ext cx="772615" cy="2658909"/>
          </a:xfrm>
          <a:prstGeom prst="curvedRightArrow">
            <a:avLst>
              <a:gd name="adj1" fmla="val 10252"/>
              <a:gd name="adj2" fmla="val 24376"/>
              <a:gd name="adj3" fmla="val 2713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4630906" y="5204251"/>
            <a:ext cx="1397624" cy="8778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পচনশীল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endParaRPr lang="en-US" sz="3200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Frame 3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86"/>
            </a:avLst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72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animBg="1"/>
      <p:bldP spid="20" grpId="0" animBg="1"/>
      <p:bldP spid="22" grpId="0" animBg="1"/>
      <p:bldP spid="26" grpId="0" animBg="1"/>
      <p:bldP spid="27" grpId="0" animBg="1"/>
      <p:bldP spid="30" grpId="0" animBg="1"/>
      <p:bldP spid="11" grpId="0" animBg="1"/>
      <p:bldP spid="34" grpId="0" animBg="1"/>
      <p:bldP spid="40" grpId="0" animBg="1"/>
      <p:bldP spid="41" grpId="0" animBg="1"/>
      <p:bldP spid="2" grpId="0" animBg="1"/>
      <p:bldP spid="43" grpId="0" animBg="1"/>
      <p:bldP spid="38" grpId="0" animBg="1"/>
      <p:bldP spid="44" grpId="0" animBg="1"/>
      <p:bldP spid="45" grpId="0" animBg="1"/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54" y="10803"/>
            <a:ext cx="12192000" cy="65670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879273" y="240886"/>
            <a:ext cx="3948546" cy="130654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Left-Up Arrow 3"/>
          <p:cNvSpPr/>
          <p:nvPr/>
        </p:nvSpPr>
        <p:spPr>
          <a:xfrm rot="13076165">
            <a:off x="4887340" y="1371288"/>
            <a:ext cx="2452028" cy="2381992"/>
          </a:xfrm>
          <a:prstGeom prst="leftUp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Callout 4"/>
          <p:cNvSpPr/>
          <p:nvPr/>
        </p:nvSpPr>
        <p:spPr>
          <a:xfrm rot="12758295">
            <a:off x="1762510" y="2660684"/>
            <a:ext cx="3311237" cy="2994505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Callout 5"/>
          <p:cNvSpPr/>
          <p:nvPr/>
        </p:nvSpPr>
        <p:spPr>
          <a:xfrm rot="6831780">
            <a:off x="7216929" y="2580998"/>
            <a:ext cx="3265790" cy="3197036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57363" y="3410223"/>
            <a:ext cx="2521527" cy="16902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একমালিকানা </a:t>
            </a:r>
            <a:r>
              <a:rPr lang="bn-IN" sz="280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ব্যবসায়ের </a:t>
            </a:r>
            <a:r>
              <a:rPr lang="bn-IN" sz="28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8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89060" y="3312809"/>
            <a:ext cx="2521527" cy="16902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280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280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উপযুক্ত</a:t>
            </a:r>
            <a:r>
              <a:rPr lang="en-US" sz="280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খাত</a:t>
            </a:r>
            <a:r>
              <a:rPr lang="bn-IN" sz="28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28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28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46375" y="2903727"/>
            <a:ext cx="1870363" cy="5269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40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4000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83074" y="2874444"/>
            <a:ext cx="1917747" cy="5653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en-US" sz="40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4000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10803"/>
            <a:ext cx="12192000" cy="6858000"/>
          </a:xfrm>
          <a:prstGeom prst="frame">
            <a:avLst>
              <a:gd name="adj1" fmla="val 1486"/>
            </a:avLst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66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95739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Hexagon 2"/>
          <p:cNvSpPr/>
          <p:nvPr/>
        </p:nvSpPr>
        <p:spPr>
          <a:xfrm>
            <a:off x="3472070" y="636104"/>
            <a:ext cx="5459895" cy="1484244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 Single Corner Rectangle 3"/>
          <p:cNvSpPr/>
          <p:nvPr/>
        </p:nvSpPr>
        <p:spPr>
          <a:xfrm>
            <a:off x="241049" y="2407644"/>
            <a:ext cx="11290852" cy="4207565"/>
          </a:xfrm>
          <a:prstGeom prst="round1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Font typeface="+mj-lt"/>
              <a:buAutoNum type="arabicPeriod"/>
            </a:pP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31095" y="3171965"/>
            <a:ext cx="9858174" cy="2832603"/>
            <a:chOff x="531095" y="3171965"/>
            <a:chExt cx="9858174" cy="2832603"/>
          </a:xfrm>
        </p:grpSpPr>
        <p:sp>
          <p:nvSpPr>
            <p:cNvPr id="5" name="Rectangle 4"/>
            <p:cNvSpPr/>
            <p:nvPr/>
          </p:nvSpPr>
          <p:spPr>
            <a:xfrm>
              <a:off x="559998" y="3171965"/>
              <a:ext cx="7391400" cy="58477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1A6A9B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১. </a:t>
              </a:r>
              <a:r>
                <a:rPr lang="en-US" sz="3200" b="1" dirty="0" err="1" smtClean="0">
                  <a:solidFill>
                    <a:srgbClr val="1A6A9B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দায়ের</a:t>
              </a:r>
              <a:r>
                <a:rPr lang="en-US" sz="3200" b="1" dirty="0" smtClean="0">
                  <a:solidFill>
                    <a:srgbClr val="1A6A9B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rgbClr val="1A6A9B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দিক</a:t>
              </a:r>
              <a:r>
                <a:rPr lang="en-US" sz="3200" b="1" dirty="0" smtClean="0">
                  <a:solidFill>
                    <a:srgbClr val="1A6A9B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rgbClr val="1A6A9B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3200" b="1" dirty="0" smtClean="0">
                  <a:solidFill>
                    <a:srgbClr val="1A6A9B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rgbClr val="1A6A9B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কোন</a:t>
              </a:r>
              <a:r>
                <a:rPr lang="en-US" sz="3200" b="1" dirty="0" smtClean="0">
                  <a:solidFill>
                    <a:srgbClr val="1A6A9B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rgbClr val="1A6A9B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ব্যবসায়</a:t>
              </a:r>
              <a:r>
                <a:rPr lang="en-US" sz="3200" b="1" dirty="0" smtClean="0">
                  <a:solidFill>
                    <a:srgbClr val="1A6A9B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rgbClr val="1A6A9B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বেশি</a:t>
              </a:r>
              <a:r>
                <a:rPr lang="en-US" sz="3200" b="1" dirty="0" smtClean="0">
                  <a:solidFill>
                    <a:srgbClr val="1A6A9B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rgbClr val="1A6A9B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ঝুঁকিপূর্ণ</a:t>
              </a:r>
              <a:r>
                <a:rPr lang="en-US" sz="3200" b="1" dirty="0" smtClean="0">
                  <a:solidFill>
                    <a:srgbClr val="1A6A9B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b="1" dirty="0" smtClean="0">
                  <a:solidFill>
                    <a:srgbClr val="1A6A9B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কী?</a:t>
              </a:r>
              <a:endParaRPr lang="as-IN" sz="3200" b="1" i="0" dirty="0">
                <a:solidFill>
                  <a:srgbClr val="1A6A9B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59998" y="4670517"/>
              <a:ext cx="9029700" cy="584775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3200" dirty="0" smtClean="0">
                  <a:solidFill>
                    <a:srgbClr val="33333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৩. </a:t>
              </a:r>
              <a:r>
                <a:rPr lang="en-US" sz="3200" dirty="0" err="1" smtClean="0">
                  <a:solidFill>
                    <a:srgbClr val="33333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প্রত্যক্ষ</a:t>
              </a:r>
              <a:r>
                <a:rPr lang="en-US" sz="3200" dirty="0" smtClean="0">
                  <a:solidFill>
                    <a:srgbClr val="33333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rgbClr val="33333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সেবা</a:t>
              </a:r>
              <a:r>
                <a:rPr lang="en-US" sz="3200" dirty="0" smtClean="0">
                  <a:solidFill>
                    <a:srgbClr val="33333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rgbClr val="33333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sz="3200" dirty="0" smtClean="0">
                  <a:solidFill>
                    <a:srgbClr val="33333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?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31095" y="3921241"/>
              <a:ext cx="8382000" cy="58477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1A6A9B"/>
                  </a:solidFill>
                  <a:latin typeface="NikoshBAN" panose="02000000000000000000" pitchFamily="2" charset="0"/>
                  <a:cs typeface="NikoshBAN" panose="02000000000000000000" pitchFamily="2" charset="0"/>
                  <a:hlinkClick r:id="rId2"/>
                </a:rPr>
                <a:t>২. </a:t>
              </a:r>
              <a:r>
                <a:rPr lang="en-US" sz="3200" b="1" dirty="0" err="1" smtClean="0">
                  <a:solidFill>
                    <a:srgbClr val="1A6A9B"/>
                  </a:solidFill>
                  <a:latin typeface="NikoshBAN" panose="02000000000000000000" pitchFamily="2" charset="0"/>
                  <a:cs typeface="NikoshBAN" panose="02000000000000000000" pitchFamily="2" charset="0"/>
                  <a:hlinkClick r:id="rId2"/>
                </a:rPr>
                <a:t>পঁচনশীল</a:t>
              </a:r>
              <a:r>
                <a:rPr lang="en-US" sz="3200" b="1" dirty="0" smtClean="0">
                  <a:solidFill>
                    <a:srgbClr val="1A6A9B"/>
                  </a:solidFill>
                  <a:latin typeface="NikoshBAN" panose="02000000000000000000" pitchFamily="2" charset="0"/>
                  <a:cs typeface="NikoshBAN" panose="02000000000000000000" pitchFamily="2" charset="0"/>
                  <a:hlinkClick r:id="rId2"/>
                </a:rPr>
                <a:t> </a:t>
              </a:r>
              <a:r>
                <a:rPr lang="en-US" sz="3200" b="1" dirty="0" err="1" smtClean="0">
                  <a:solidFill>
                    <a:srgbClr val="1A6A9B"/>
                  </a:solidFill>
                  <a:latin typeface="NikoshBAN" panose="02000000000000000000" pitchFamily="2" charset="0"/>
                  <a:cs typeface="NikoshBAN" panose="02000000000000000000" pitchFamily="2" charset="0"/>
                  <a:hlinkClick r:id="rId2"/>
                </a:rPr>
                <a:t>পণ্য</a:t>
              </a:r>
              <a:r>
                <a:rPr lang="en-US" sz="3200" b="1" dirty="0" smtClean="0">
                  <a:solidFill>
                    <a:srgbClr val="1A6A9B"/>
                  </a:solidFill>
                  <a:latin typeface="NikoshBAN" panose="02000000000000000000" pitchFamily="2" charset="0"/>
                  <a:cs typeface="NikoshBAN" panose="02000000000000000000" pitchFamily="2" charset="0"/>
                  <a:hlinkClick r:id="rId2"/>
                </a:rPr>
                <a:t> </a:t>
              </a:r>
              <a:r>
                <a:rPr lang="en-US" sz="3200" b="1" dirty="0" err="1" smtClean="0">
                  <a:solidFill>
                    <a:srgbClr val="1A6A9B"/>
                  </a:solidFill>
                  <a:latin typeface="NikoshBAN" panose="02000000000000000000" pitchFamily="2" charset="0"/>
                  <a:cs typeface="NikoshBAN" panose="02000000000000000000" pitchFamily="2" charset="0"/>
                  <a:hlinkClick r:id="rId2"/>
                </a:rPr>
                <a:t>বলতে</a:t>
              </a:r>
              <a:r>
                <a:rPr lang="en-US" sz="3200" b="1" dirty="0" smtClean="0">
                  <a:solidFill>
                    <a:srgbClr val="1A6A9B"/>
                  </a:solidFill>
                  <a:latin typeface="NikoshBAN" panose="02000000000000000000" pitchFamily="2" charset="0"/>
                  <a:cs typeface="NikoshBAN" panose="02000000000000000000" pitchFamily="2" charset="0"/>
                  <a:hlinkClick r:id="rId2"/>
                </a:rPr>
                <a:t> </a:t>
              </a:r>
              <a:r>
                <a:rPr lang="en-US" sz="3200" b="1" dirty="0" err="1" smtClean="0">
                  <a:solidFill>
                    <a:srgbClr val="1A6A9B"/>
                  </a:solidFill>
                  <a:latin typeface="NikoshBAN" panose="02000000000000000000" pitchFamily="2" charset="0"/>
                  <a:cs typeface="NikoshBAN" panose="02000000000000000000" pitchFamily="2" charset="0"/>
                  <a:hlinkClick r:id="rId2"/>
                </a:rPr>
                <a:t>কি</a:t>
              </a:r>
              <a:r>
                <a:rPr lang="en-US" sz="3200" b="1" dirty="0" smtClean="0">
                  <a:solidFill>
                    <a:srgbClr val="1A6A9B"/>
                  </a:solidFill>
                  <a:latin typeface="NikoshBAN" panose="02000000000000000000" pitchFamily="2" charset="0"/>
                  <a:cs typeface="NikoshBAN" panose="02000000000000000000" pitchFamily="2" charset="0"/>
                  <a:hlinkClick r:id="rId2"/>
                </a:rPr>
                <a:t> </a:t>
              </a:r>
              <a:r>
                <a:rPr lang="en-US" sz="3200" b="1" dirty="0" err="1" smtClean="0">
                  <a:solidFill>
                    <a:srgbClr val="1A6A9B"/>
                  </a:solidFill>
                  <a:latin typeface="NikoshBAN" panose="02000000000000000000" pitchFamily="2" charset="0"/>
                  <a:cs typeface="NikoshBAN" panose="02000000000000000000" pitchFamily="2" charset="0"/>
                  <a:hlinkClick r:id="rId2"/>
                </a:rPr>
                <a:t>বুঝায়</a:t>
              </a:r>
              <a:r>
                <a:rPr lang="en-US" sz="3200" b="1" dirty="0" smtClean="0">
                  <a:solidFill>
                    <a:srgbClr val="1A6A9B"/>
                  </a:solidFill>
                  <a:latin typeface="NikoshBAN" panose="02000000000000000000" pitchFamily="2" charset="0"/>
                  <a:cs typeface="NikoshBAN" panose="02000000000000000000" pitchFamily="2" charset="0"/>
                  <a:hlinkClick r:id="rId2"/>
                </a:rPr>
                <a:t>  </a:t>
              </a:r>
              <a:r>
                <a:rPr lang="as-IN" sz="3200" b="1" dirty="0" smtClean="0">
                  <a:solidFill>
                    <a:srgbClr val="1A6A9B"/>
                  </a:solidFill>
                  <a:latin typeface="NikoshBAN" panose="02000000000000000000" pitchFamily="2" charset="0"/>
                  <a:cs typeface="NikoshBAN" panose="02000000000000000000" pitchFamily="2" charset="0"/>
                  <a:hlinkClick r:id="rId2"/>
                </a:rPr>
                <a:t>?</a:t>
              </a:r>
              <a:endParaRPr lang="as-IN" sz="3200" b="1" i="0" dirty="0">
                <a:solidFill>
                  <a:srgbClr val="1A6A9B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59998" y="5419793"/>
              <a:ext cx="9829271" cy="5847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৪.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নমনীয়তা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?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192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872753" y="645459"/>
            <a:ext cx="4634753" cy="101301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76036" y="2764450"/>
            <a:ext cx="10434917" cy="31466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1" descr="Purple mesh"/>
          <p:cNvSpPr>
            <a:spLocks noChangeArrowheads="1"/>
          </p:cNvSpPr>
          <p:nvPr/>
        </p:nvSpPr>
        <p:spPr bwMode="auto">
          <a:xfrm>
            <a:off x="1275644" y="3248379"/>
            <a:ext cx="9990668" cy="1600200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17564" tIns="58782" rIns="117564" bIns="58782">
            <a:prstTxWarp prst="textPlain">
              <a:avLst>
                <a:gd name="adj" fmla="val 51740"/>
              </a:avLst>
            </a:prstTxWarp>
            <a:spAutoFit/>
          </a:bodyPr>
          <a:lstStyle/>
          <a:p>
            <a:pPr marL="742950" indent="-742950" algn="ctr">
              <a:spcBef>
                <a:spcPct val="20000"/>
              </a:spcBef>
              <a:buFont typeface="+mj-lt"/>
              <a:buAutoNum type="arabicPeriod"/>
            </a:pPr>
            <a:r>
              <a:rPr lang="bn-BD" sz="4400" b="1" i="1" dirty="0" smtClean="0">
                <a:ln w="0"/>
                <a:latin typeface="NikoshBAN" pitchFamily="2" charset="0"/>
                <a:cs typeface="NikoshBAN" pitchFamily="2" charset="0"/>
              </a:rPr>
              <a:t>তুমি যদি একমালিকানা ব্যবসায় গড়ে তুলতে চাও, তবে তা গঠনের জন্য তুমি কী কী পদক্ষেপ নেবে? ব্যাখ্যা কর?</a:t>
            </a:r>
            <a:endParaRPr lang="en-US" sz="4100" b="1" i="1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68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467" y="745067"/>
            <a:ext cx="7992533" cy="55089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92788" y="3385520"/>
            <a:ext cx="327044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9600" b="1" cap="all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9600" b="1" cap="all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10803"/>
            <a:ext cx="12192000" cy="6858000"/>
          </a:xfrm>
          <a:prstGeom prst="frame">
            <a:avLst>
              <a:gd name="adj1" fmla="val 1486"/>
            </a:avLst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28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598715"/>
            <a:ext cx="5816599" cy="58891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রাবেয়া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সিদ্দিকা</a:t>
            </a:r>
            <a:endParaRPr lang="en-US" sz="4800" b="1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সৈকত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সুবর্ণচর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নোয়াখালী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66114" y="598715"/>
            <a:ext cx="4822372" cy="58891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(৩য়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196" y="598716"/>
            <a:ext cx="1073803" cy="12518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86"/>
            </a:avLst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55372" y="500743"/>
            <a:ext cx="7391400" cy="82731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bg2">
                    <a:lumMod val="25000"/>
                  </a:schemeClr>
                </a:solidFill>
              </a:rPr>
              <a:t>চল</a:t>
            </a:r>
            <a:r>
              <a:rPr lang="en-US" sz="4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bg2">
                    <a:lumMod val="25000"/>
                  </a:schemeClr>
                </a:solidFill>
              </a:rPr>
              <a:t>আমরা</a:t>
            </a:r>
            <a:r>
              <a:rPr lang="en-US" sz="4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bg2">
                    <a:lumMod val="25000"/>
                  </a:schemeClr>
                </a:solidFill>
              </a:rPr>
              <a:t>ভিডিওটি</a:t>
            </a:r>
            <a:r>
              <a:rPr lang="en-US" sz="4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bg2">
                    <a:lumMod val="25000"/>
                  </a:schemeClr>
                </a:solidFill>
              </a:rPr>
              <a:t>দেখি</a:t>
            </a:r>
            <a:endParaRPr lang="en-US" sz="4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2377" y="3244334"/>
            <a:ext cx="4927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https://www.youtube.com/watch?v=D42LK5hxgpk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32377" y="5214256"/>
            <a:ext cx="4953000" cy="103414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2">
                    <a:lumMod val="25000"/>
                  </a:schemeClr>
                </a:solidFill>
              </a:rPr>
              <a:t>ভিডিওতে</a:t>
            </a:r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bg2">
                    <a:lumMod val="25000"/>
                  </a:schemeClr>
                </a:solidFill>
              </a:rPr>
              <a:t>তোমরা</a:t>
            </a:r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bg2">
                    <a:lumMod val="25000"/>
                  </a:schemeClr>
                </a:solidFill>
              </a:rPr>
              <a:t>কি</a:t>
            </a:r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bg2">
                    <a:lumMod val="25000"/>
                  </a:schemeClr>
                </a:solidFill>
              </a:rPr>
              <a:t>দেখলে</a:t>
            </a:r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</a:rPr>
              <a:t>?</a:t>
            </a:r>
            <a:endParaRPr lang="en-US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86"/>
            </a:avLst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96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048" y="1282789"/>
            <a:ext cx="2152697" cy="15828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048" y="3804411"/>
            <a:ext cx="2119493" cy="16002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143" y="3806448"/>
            <a:ext cx="2152697" cy="15982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27610" y1="18036" x2="27610" y2="18036"/>
                        <a14:backgroundMark x1="24313" y1="30536" x2="24313" y2="30536"/>
                        <a14:backgroundMark x1="22802" y1="37857" x2="22802" y2="37857"/>
                        <a14:backgroundMark x1="21566" y1="52500" x2="21566" y2="52500"/>
                        <a14:backgroundMark x1="19505" y1="61429" x2="19505" y2="6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65" t="11561" r="17439" b="13141"/>
          <a:stretch/>
        </p:blipFill>
        <p:spPr>
          <a:xfrm>
            <a:off x="2213288" y="1327540"/>
            <a:ext cx="2145676" cy="16424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190" y="1327540"/>
            <a:ext cx="1982604" cy="15529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288" y="3821854"/>
            <a:ext cx="2145676" cy="1582842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86"/>
            </a:avLst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12" y="211602"/>
            <a:ext cx="5395210" cy="9043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02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eft-Right Arrow 8"/>
          <p:cNvSpPr/>
          <p:nvPr/>
        </p:nvSpPr>
        <p:spPr>
          <a:xfrm>
            <a:off x="3733800" y="1371600"/>
            <a:ext cx="4495800" cy="1371600"/>
          </a:xfrm>
          <a:prstGeom prst="left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4800" dirty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88029" y="3962400"/>
            <a:ext cx="7979228" cy="1298377"/>
          </a:xfrm>
          <a:prstGeom prst="ellipse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 মালিকানা ব্যবসায় 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5725885" y="2394857"/>
            <a:ext cx="511629" cy="1567543"/>
          </a:xfrm>
          <a:prstGeom prst="downArrow">
            <a:avLst>
              <a:gd name="adj1" fmla="val 50000"/>
              <a:gd name="adj2" fmla="val 51111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86"/>
            </a:avLst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97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02785" y="2597520"/>
            <a:ext cx="813146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মালিকানার ভিত্তিতে ব্যবসায়ের ধারণা ব্যাখ্যা করতে পারবে। </a:t>
            </a:r>
            <a:endParaRPr lang="bn-BD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 মালিকানা ব্যবসায়ের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বৈশিষ্ট্য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বর্ণনা করতে পারবে।</a:t>
            </a:r>
            <a:endParaRPr lang="bn-BD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একমালিকানা ব্যবসায়ের গুরুত্ব বিশ্লেষণ। 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উপযুক্ত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খাত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সমূহ।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lowchart: Alternate Process 1"/>
          <p:cNvSpPr/>
          <p:nvPr/>
        </p:nvSpPr>
        <p:spPr>
          <a:xfrm>
            <a:off x="3727643" y="335822"/>
            <a:ext cx="3059725" cy="1324706"/>
          </a:xfrm>
          <a:prstGeom prst="flowChartAlternateProcess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92952" y="599274"/>
            <a:ext cx="21291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ln w="11430"/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92995" y="1750333"/>
            <a:ext cx="4529019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BD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 ...</a:t>
            </a:r>
            <a:endParaRPr lang="en-US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86"/>
            </a:avLst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353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04" y="2636559"/>
            <a:ext cx="2375927" cy="16857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285" y="2701517"/>
            <a:ext cx="2590024" cy="16857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108" y="305561"/>
            <a:ext cx="2127158" cy="15908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302" y="2696722"/>
            <a:ext cx="2422101" cy="15908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24" b="92846" l="6824" r="93765">
                        <a14:foregroundMark x1="33765" y1="37595" x2="33765" y2="37595"/>
                        <a14:foregroundMark x1="22000" y1="40335" x2="22000" y2="40335"/>
                        <a14:foregroundMark x1="16000" y1="19026" x2="16000" y2="19026"/>
                        <a14:foregroundMark x1="12941" y1="49011" x2="12941" y2="49011"/>
                        <a14:foregroundMark x1="12471" y1="64992" x2="12471" y2="64992"/>
                        <a14:foregroundMark x1="9176" y1="36682" x2="9176" y2="36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671" y="2578517"/>
            <a:ext cx="2229824" cy="16857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681" y="3421411"/>
            <a:ext cx="20638" cy="151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681" y="3421411"/>
            <a:ext cx="20638" cy="151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681" y="3421411"/>
            <a:ext cx="20638" cy="151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681" y="3421411"/>
            <a:ext cx="20638" cy="151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681" y="3421411"/>
            <a:ext cx="20638" cy="151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34" b="12023"/>
          <a:stretch/>
        </p:blipFill>
        <p:spPr>
          <a:xfrm>
            <a:off x="498341" y="336041"/>
            <a:ext cx="2191723" cy="16545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Rounded Rectangle 14"/>
          <p:cNvSpPr/>
          <p:nvPr/>
        </p:nvSpPr>
        <p:spPr>
          <a:xfrm>
            <a:off x="4476393" y="305561"/>
            <a:ext cx="3040505" cy="16390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0470" y="2040586"/>
            <a:ext cx="1992702" cy="4464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ফুসকা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হাউস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704717" y="1944580"/>
            <a:ext cx="1899454" cy="3845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`wR©i †`vKvb </a:t>
            </a:r>
            <a:endParaRPr lang="en-US" sz="28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6035" y="4369381"/>
            <a:ext cx="2371172" cy="4485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gyw`i †`vKvb</a:t>
            </a:r>
            <a:endParaRPr lang="en-US" sz="28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90460" y="4408334"/>
            <a:ext cx="2371172" cy="4485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ফলেi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†`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vKvb</a:t>
            </a:r>
            <a:endParaRPr lang="en-US" sz="28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80594" y="4390410"/>
            <a:ext cx="2191109" cy="4485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weDwU cvj©vi</a:t>
            </a:r>
            <a:endParaRPr lang="en-US" sz="28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389108" y="4287619"/>
            <a:ext cx="2127158" cy="4485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Pv‡qi †`vKvb</a:t>
            </a:r>
            <a:endParaRPr lang="en-US" sz="28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7467600" y="1005840"/>
            <a:ext cx="1757680" cy="24384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10800000">
            <a:off x="2629788" y="1005839"/>
            <a:ext cx="1772096" cy="24383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6870864">
            <a:off x="4555781" y="2190229"/>
            <a:ext cx="805191" cy="19815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 rot="4116558">
            <a:off x="6491785" y="2327716"/>
            <a:ext cx="971515" cy="16156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1552395">
            <a:off x="7114264" y="2102454"/>
            <a:ext cx="2795008" cy="22299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 rot="8794830">
            <a:off x="2335126" y="2295763"/>
            <a:ext cx="2437335" cy="174864"/>
          </a:xfrm>
          <a:prstGeom prst="rightArrow">
            <a:avLst>
              <a:gd name="adj1" fmla="val 64545"/>
              <a:gd name="adj2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ame 2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86"/>
            </a:avLst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27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59395" y="380355"/>
            <a:ext cx="8386354" cy="107998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22571" y="2606719"/>
            <a:ext cx="5460190" cy="19514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অধ্যাপক বি ,ও হুইলার এর মতে ‘’একমালিকানা ব্যবসায় এমন একধরনের ব্যবসায় যার মালিক ও নিয়ন্ত্রক একজন মাত্র ব্যক্তি ‘’ </a:t>
            </a:r>
            <a:endParaRPr lang="en-US" sz="32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6338" y="2606718"/>
            <a:ext cx="5802947" cy="19514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মালিকানায় গঠিত ও পরিচালিত ব্যবসায় কে একমালিকানা ব্যবসায় বলে</a:t>
            </a:r>
          </a:p>
        </p:txBody>
      </p:sp>
      <p:sp>
        <p:nvSpPr>
          <p:cNvPr id="17" name="Down Arrow 16"/>
          <p:cNvSpPr/>
          <p:nvPr/>
        </p:nvSpPr>
        <p:spPr>
          <a:xfrm rot="1536393">
            <a:off x="3746993" y="1391616"/>
            <a:ext cx="348775" cy="1198595"/>
          </a:xfrm>
          <a:prstGeom prst="downArrow">
            <a:avLst>
              <a:gd name="adj1" fmla="val 50000"/>
              <a:gd name="adj2" fmla="val 2537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Down Arrow 17"/>
          <p:cNvSpPr/>
          <p:nvPr/>
        </p:nvSpPr>
        <p:spPr>
          <a:xfrm rot="20478675">
            <a:off x="7726034" y="1467788"/>
            <a:ext cx="348775" cy="1198595"/>
          </a:xfrm>
          <a:prstGeom prst="downArrow">
            <a:avLst>
              <a:gd name="adj1" fmla="val 50000"/>
              <a:gd name="adj2" fmla="val 2537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84441" y="5139409"/>
            <a:ext cx="1588369" cy="479970"/>
          </a:xfrm>
          <a:prstGeom prst="rect">
            <a:avLst/>
          </a:prstGeom>
          <a:solidFill>
            <a:schemeClr val="bg2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308404" y="5185025"/>
            <a:ext cx="1427259" cy="479970"/>
          </a:xfrm>
          <a:prstGeom prst="rect">
            <a:avLst/>
          </a:prstGeom>
          <a:solidFill>
            <a:schemeClr val="bg2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14239" y="5185025"/>
            <a:ext cx="1588369" cy="479970"/>
          </a:xfrm>
          <a:prstGeom prst="rect">
            <a:avLst/>
          </a:prstGeom>
          <a:solidFill>
            <a:schemeClr val="bg2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55766" y="5236768"/>
            <a:ext cx="1588369" cy="467760"/>
          </a:xfrm>
          <a:prstGeom prst="rect">
            <a:avLst/>
          </a:prstGeom>
          <a:solidFill>
            <a:schemeClr val="bg2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028576" y="5224558"/>
            <a:ext cx="1588369" cy="479970"/>
          </a:xfrm>
          <a:prstGeom prst="rect">
            <a:avLst/>
          </a:prstGeom>
          <a:solidFill>
            <a:schemeClr val="bg2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86"/>
            </a:avLst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653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0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8873" y="443346"/>
            <a:ext cx="10695709" cy="58050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gular Pentagon 2"/>
          <p:cNvSpPr/>
          <p:nvPr/>
        </p:nvSpPr>
        <p:spPr>
          <a:xfrm>
            <a:off x="2951018" y="886691"/>
            <a:ext cx="5569527" cy="1482436"/>
          </a:xfrm>
          <a:prstGeom prst="pentag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2">
                    <a:lumMod val="25000"/>
                  </a:schemeClr>
                </a:solidFill>
              </a:rPr>
              <a:t>একক</a:t>
            </a:r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bg2">
                    <a:lumMod val="25000"/>
                  </a:schemeClr>
                </a:solidFill>
              </a:rPr>
              <a:t>কাজ</a:t>
            </a:r>
            <a:endParaRPr lang="en-US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9709" y="3796145"/>
            <a:ext cx="10293927" cy="22444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86"/>
            </a:avLst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2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2634</TotalTime>
  <Words>349</Words>
  <Application>Microsoft Office PowerPoint</Application>
  <PresentationFormat>Widescreen</PresentationFormat>
  <Paragraphs>104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Reza</cp:lastModifiedBy>
  <cp:revision>172</cp:revision>
  <dcterms:created xsi:type="dcterms:W3CDTF">2019-08-29T05:27:25Z</dcterms:created>
  <dcterms:modified xsi:type="dcterms:W3CDTF">2021-04-15T13:49:05Z</dcterms:modified>
</cp:coreProperties>
</file>