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1"/>
  </p:notesMasterIdLst>
  <p:sldIdLst>
    <p:sldId id="279" r:id="rId2"/>
    <p:sldId id="262" r:id="rId3"/>
    <p:sldId id="259" r:id="rId4"/>
    <p:sldId id="281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80" r:id="rId16"/>
    <p:sldId id="284" r:id="rId17"/>
    <p:sldId id="286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3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202F0-4C50-4CF2-B842-05E5AB8497FC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9F700-FC8C-4BDC-BCD9-434D6152B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527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শিক্ষার্থীদের শুভেচ্ছা জানানোর জন্য।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EB0FC1-DFA7-4242-92AF-D0179FCAF082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2334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4E2CB-CD65-4EC3-97EF-8BF96283C69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4F8DF7-379F-4BC3-A0C5-4042037E90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munbogra82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20560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10528" y="2846235"/>
            <a:ext cx="10413428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8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ক্লাসে সবাইকে </a:t>
            </a:r>
            <a:r>
              <a:rPr lang="en-US" sz="8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93848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0655" y="90282"/>
            <a:ext cx="5148775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দেখ </a:t>
            </a:r>
            <a:endParaRPr lang="en-US" sz="5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5952" y="1130859"/>
            <a:ext cx="3207224" cy="20490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7713" y="3718651"/>
            <a:ext cx="3274627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927" y="1010519"/>
            <a:ext cx="3786415" cy="19101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461" y="3630298"/>
            <a:ext cx="3731823" cy="19678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0579" y="2862248"/>
            <a:ext cx="167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5626" y="3119042"/>
            <a:ext cx="1674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3411" y="5744794"/>
            <a:ext cx="22672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 কোলে শিশু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43910" y="5531367"/>
            <a:ext cx="2753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মায়ের কাছে ভাষা শেখা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5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9259" y="2741861"/>
            <a:ext cx="8155079" cy="86177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“এই অক্ষরে” কবিতায় কাকে মনে পড়ার কথা বলা হয়েছে?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21560" y="386366"/>
            <a:ext cx="4077656" cy="1918952"/>
          </a:xfrm>
          <a:prstGeom prst="ellipse">
            <a:avLst/>
          </a:prstGeom>
          <a:solidFill>
            <a:srgbClr val="92D05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9256" y="4272389"/>
            <a:ext cx="8136565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“এই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অক্ষরে” কবিতায়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মাকে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মনে পড়ার কথা বলা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হয়েছে।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18005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98423" y="135996"/>
            <a:ext cx="5113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দেখ </a:t>
            </a:r>
            <a:endParaRPr lang="en-US" sz="60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3260" y="1316477"/>
            <a:ext cx="3189063" cy="17175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0869" y="1316476"/>
            <a:ext cx="3439827" cy="16511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0376" y="3778559"/>
            <a:ext cx="11150221" cy="2800767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অক্ষরে		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কঠিন পাথরে </a:t>
            </a:r>
          </a:p>
          <a:p>
            <a:r>
              <a:rPr lang="bn-BD" sz="4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শিলালিপি লেখা হয়, </a:t>
            </a:r>
          </a:p>
          <a:p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ভাষা দিয়ে	 	গান লিখে নিয়ে</a:t>
            </a:r>
          </a:p>
          <a:p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যুদ্ধ করেছি জয়। </a:t>
            </a:r>
            <a:endParaRPr lang="en-US" sz="44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139" y="1233490"/>
            <a:ext cx="4790575" cy="18372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675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2824" y="304802"/>
            <a:ext cx="3416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6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7811" y="1796715"/>
            <a:ext cx="4908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শিলালিপি কি?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163" y="2919667"/>
            <a:ext cx="111229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 অনেক দিন স্থায়ী রাখার জন্য পাথরে বা তামার পাতে লিখে রাখা হতো। এরকম পাথরের ওপর লেখাকে বা ঐ পাথরের খন্ডকে শিলালিপি বলে।</a:t>
            </a:r>
          </a:p>
          <a:p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214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6759" y="276549"/>
            <a:ext cx="51139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দেখ </a:t>
            </a:r>
            <a:endParaRPr lang="en-US" sz="60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9195" y="1292208"/>
            <a:ext cx="2646071" cy="20311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900371" y="916677"/>
            <a:ext cx="2139915" cy="28909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6773" y="1292208"/>
            <a:ext cx="2982432" cy="19882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740" y="1292211"/>
            <a:ext cx="1762125" cy="21470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78511" y="3816336"/>
            <a:ext cx="7363325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অক্ষরে			 মাকে মনে পড়ে</a:t>
            </a:r>
          </a:p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মন হয়ে যায় নদী,</a:t>
            </a:r>
          </a:p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 কিছু তাই 		পাই বা না পাই</a:t>
            </a:r>
          </a:p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চিঠিখানা যদি পাই।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117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4329" y="419197"/>
            <a:ext cx="4926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55391" y="1720840"/>
            <a:ext cx="10058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3350" lvl="8" indent="-285750" algn="ctr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“এই অক্ষরে” মাকে মনে পড়ে বলতে কবি কি বুঝিয়েছেন? ব্যাখ্যা কর।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9809" y="3854454"/>
            <a:ext cx="108499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“এই অক্ষরে” কবিতায় মাতৃভাষার প্রতি গভীর ভালবাসা প্রকাশ পেয়েছে। আমাদের মাতৃভাষা বাংলা, আমরা প্রথমে মাতৃভাষা শিখি আমাদের কাছ থেকে। তাই অক্ষর বা ভাষার উদাহরণ দেখলেই মায়ের কথা মনে পড়ে। 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9475" y="336884"/>
            <a:ext cx="4315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53389" y="1444884"/>
            <a:ext cx="8005011" cy="2246769"/>
            <a:chOff x="2053388" y="1444880"/>
            <a:chExt cx="8005011" cy="2246769"/>
          </a:xfrm>
        </p:grpSpPr>
        <p:sp>
          <p:nvSpPr>
            <p:cNvPr id="4" name="TextBox 3"/>
            <p:cNvSpPr txBox="1"/>
            <p:nvPr/>
          </p:nvSpPr>
          <p:spPr>
            <a:xfrm>
              <a:off x="2053388" y="1444880"/>
              <a:ext cx="8005011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“</a:t>
              </a:r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অক্ষরে” কবিতায় কাকে মনে পড়ার কথা বলা হয়েছে?</a:t>
              </a:r>
            </a:p>
            <a:p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320589" y="2720409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31958" y="2720409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72463" y="1983977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007894" y="1985847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09473" y="2013614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প্রিয়জনকে 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09473" y="2726578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দেশকে 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42483" y="1954977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মাকে 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42482" y="2726578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ভাষাকে  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137784" y="1791318"/>
            <a:ext cx="826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</a:t>
            </a:r>
            <a:endParaRPr lang="en-US" sz="72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96023" y="3732597"/>
            <a:ext cx="6994359" cy="2246769"/>
            <a:chOff x="2245895" y="3691649"/>
            <a:chExt cx="6994358" cy="2246769"/>
          </a:xfrm>
        </p:grpSpPr>
        <p:sp>
          <p:nvSpPr>
            <p:cNvPr id="18" name="TextBox 17"/>
            <p:cNvSpPr txBox="1"/>
            <p:nvPr/>
          </p:nvSpPr>
          <p:spPr>
            <a:xfrm>
              <a:off x="2245895" y="3691649"/>
              <a:ext cx="699435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কবি মহাদেব সাহা কোন জেলায় জন্মগ্রহণ করেন?</a:t>
              </a:r>
            </a:p>
            <a:p>
              <a:endParaRPr lang="bn-BD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endPara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775284" y="4198555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799346" y="5066300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440902" y="5066301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368713" y="4194184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57074" y="5075308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বগুড়া 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49050" y="4260383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ঢাকা  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70290" y="4201746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পাবনা  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42483" y="5072469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সিরাজগঞ্জ</a:t>
              </a:r>
              <a:r>
                <a:rPr lang="bn-BD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417024" y="4852904"/>
            <a:ext cx="826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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57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03159" y="390455"/>
            <a:ext cx="10042359" cy="5539978"/>
            <a:chOff x="1203158" y="390453"/>
            <a:chExt cx="10042358" cy="5539978"/>
          </a:xfrm>
        </p:grpSpPr>
        <p:sp>
          <p:nvSpPr>
            <p:cNvPr id="2" name="TextBox 1"/>
            <p:cNvSpPr txBox="1"/>
            <p:nvPr/>
          </p:nvSpPr>
          <p:spPr>
            <a:xfrm>
              <a:off x="1203158" y="390453"/>
              <a:ext cx="10042358" cy="5539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এই অক্ষর যেন নির্ঝর/ছুটে চলে অবিরাম- চরণদ্বয় দ্বারা কবি কি বুঝিয়েছেন- </a:t>
              </a:r>
            </a:p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en-US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en-US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মাতৃভাষায় আমরা অতীত ইতিহাস জানি।</a:t>
              </a:r>
            </a:p>
            <a:p>
              <a:r>
                <a:rPr lang="bn-BD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en-US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ii</a:t>
              </a:r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বর্তমানকে আমরা মাতৃভাষায় বুঝাতে সক্ষম হই।</a:t>
              </a:r>
            </a:p>
            <a:p>
              <a:r>
                <a:rPr lang="bn-BD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r>
                <a:rPr lang="en-US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iii</a:t>
              </a:r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আমরা ভবিষ্যতের স্বপ্নও বুনি মাতৃভাষায়। </a:t>
              </a:r>
              <a:endPara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নিচের কোনটি সঠিক-</a:t>
              </a:r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2486522" y="3392283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486522" y="4329030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967661" y="4329030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967661" y="3392283"/>
              <a:ext cx="513347" cy="52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04143" y="3398452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04143" y="4335199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ii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5284" y="3395367"/>
              <a:ext cx="1379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ii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85284" y="4329030"/>
              <a:ext cx="15320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i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ii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iii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759118" y="4128949"/>
            <a:ext cx="826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6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8234" y="336884"/>
            <a:ext cx="3753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2717" y="1392076"/>
            <a:ext cx="6004887" cy="36030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496" y="5614742"/>
            <a:ext cx="909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“এই অক্ষরে” কবিতার বিষয়বস্তু বাড়ি থেকে লিখে আনবে। 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172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9814" y="4312695"/>
            <a:ext cx="10924673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12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12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120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1" name="Picture 3" descr="C:\Users\Dell\Download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923924"/>
            <a:ext cx="5668370" cy="3251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261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1387" y="322741"/>
            <a:ext cx="4662152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20" descr="D:\Digital Content\ALPONA\arm_a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9776" y="1398131"/>
            <a:ext cx="728667" cy="516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85227" y="1415141"/>
            <a:ext cx="4687911" cy="5106473"/>
            <a:chOff x="334849" y="1442432"/>
            <a:chExt cx="4687911" cy="5106473"/>
          </a:xfrm>
          <a:solidFill>
            <a:srgbClr val="FFFF00"/>
          </a:solidFill>
        </p:grpSpPr>
        <p:sp>
          <p:nvSpPr>
            <p:cNvPr id="3" name="Rectangle 2"/>
            <p:cNvSpPr/>
            <p:nvPr/>
          </p:nvSpPr>
          <p:spPr>
            <a:xfrm>
              <a:off x="334849" y="1442432"/>
              <a:ext cx="4687911" cy="5106473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bn-BD" sz="2800" b="1" dirty="0" smtClean="0">
                  <a:ln/>
                  <a:solidFill>
                    <a:schemeClr val="accent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  <a:endPara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 ম</a:t>
              </a:r>
              <a:r>
                <a:rPr lang="en-US" sz="2000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োশারেফ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হোসেন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2000" b="1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</a:t>
              </a:r>
              <a:r>
                <a:rPr lang="bn-BD" sz="2000" b="1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endParaRPr lang="en-US" sz="2000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000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রাজগঞ্জ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দারুল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ফাযিল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bn-BD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b="1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মাদরাসা </a:t>
              </a:r>
              <a:endParaRPr lang="en-US" b="1" dirty="0" smtClean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b="1" dirty="0" err="1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বেগমগঞ্জ-নোয়াখালী</a:t>
              </a:r>
              <a:r>
                <a:rPr lang="bn-BD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bn-BD" b="1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মোবাইলঃ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০১</a:t>
              </a:r>
              <a:r>
                <a:rPr lang="en-US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625199770</a:t>
              </a:r>
              <a:r>
                <a:rPr lang="bn-BD" sz="2000" b="1" dirty="0" smtClean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2000" b="1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b="1" dirty="0">
                  <a:ln/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ই-মেইলঃ </a:t>
              </a:r>
              <a:r>
                <a:rPr lang="en-US" sz="1600" b="1" dirty="0" smtClean="0">
                  <a:ln/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hossinmosaraf25</a:t>
              </a:r>
              <a:r>
                <a:rPr lang="en-US" sz="1600" b="1" dirty="0" smtClean="0">
                  <a:ln/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  <a:hlinkClick r:id="rId3"/>
                </a:rPr>
                <a:t>@gmail.com</a:t>
              </a:r>
              <a:r>
                <a:rPr lang="en-US" sz="1050" b="1" dirty="0" smtClean="0">
                  <a:ln/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1050" b="1" dirty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b="1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6450" y="2146752"/>
              <a:ext cx="1615525" cy="2045387"/>
            </a:xfrm>
            <a:prstGeom prst="rect">
              <a:avLst/>
            </a:prstGeom>
            <a:grpFill/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  <p:grpSp>
        <p:nvGrpSpPr>
          <p:cNvPr id="9" name="Group 8"/>
          <p:cNvGrpSpPr/>
          <p:nvPr/>
        </p:nvGrpSpPr>
        <p:grpSpPr>
          <a:xfrm>
            <a:off x="6355725" y="1398130"/>
            <a:ext cx="4269347" cy="5164427"/>
            <a:chOff x="6355724" y="1384478"/>
            <a:chExt cx="4269346" cy="5164427"/>
          </a:xfrm>
          <a:solidFill>
            <a:srgbClr val="FFFF00"/>
          </a:solidFill>
        </p:grpSpPr>
        <p:sp>
          <p:nvSpPr>
            <p:cNvPr id="5" name="Rectangle 4"/>
            <p:cNvSpPr/>
            <p:nvPr/>
          </p:nvSpPr>
          <p:spPr>
            <a:xfrm>
              <a:off x="6355724" y="1384478"/>
              <a:ext cx="4269346" cy="516442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</a:p>
            <a:p>
              <a:pPr algn="ctr"/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bn-BD" sz="2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 </a:t>
              </a:r>
              <a:r>
                <a:rPr lang="bn-BD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১ম পত্র </a:t>
              </a:r>
              <a:endPara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৭ম </a:t>
              </a:r>
            </a:p>
            <a:p>
              <a:pPr algn="ctr"/>
              <a:r>
                <a:rPr lang="bn-BD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bn-BD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 </a:t>
              </a:r>
              <a:r>
                <a:rPr lang="bn-BD" sz="24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</a:p>
            <a:p>
              <a:pPr algn="ctr"/>
              <a:endParaRPr lang="en-US" sz="2400" dirty="0">
                <a:solidFill>
                  <a:srgbClr val="FF00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2865" y="2008929"/>
              <a:ext cx="2223168" cy="2838013"/>
            </a:xfrm>
            <a:prstGeom prst="rect">
              <a:avLst/>
            </a:prstGeom>
            <a:grpFill/>
          </p:spPr>
        </p:pic>
      </p:grpSp>
      <p:pic>
        <p:nvPicPr>
          <p:cNvPr id="1026" name="Picture 2" descr="F:\যে গুলো আপলোড হয় নি\5R--_cop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26863" y="2074464"/>
            <a:ext cx="1703695" cy="2129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691310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4349" y="184597"/>
            <a:ext cx="8813443" cy="70788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গুলি দেখ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042681">
            <a:off x="551323" y="1354273"/>
            <a:ext cx="2857500" cy="28289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344706">
            <a:off x="5169553" y="1545560"/>
            <a:ext cx="2973587" cy="23231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6024" y="1653530"/>
            <a:ext cx="1762125" cy="2524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964760">
            <a:off x="3424998" y="3994883"/>
            <a:ext cx="3295449" cy="22618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093514">
            <a:off x="310679" y="4328794"/>
            <a:ext cx="2120559" cy="21205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1190752">
            <a:off x="7808244" y="4495244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8665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1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অক্ষরে</a:t>
            </a:r>
            <a:r>
              <a:rPr lang="en-US" sz="1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2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মহাদেব সাহা </a:t>
            </a:r>
            <a:endParaRPr lang="en-US" sz="8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7535" y="736751"/>
            <a:ext cx="10972800" cy="102381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    </a:t>
            </a:r>
            <a:r>
              <a:rPr lang="en-US" sz="1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1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ঃ</a:t>
            </a:r>
            <a:r>
              <a:rPr kumimoji="0" lang="bn-BD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993803" y="98474"/>
            <a:ext cx="6156101" cy="267286"/>
            <a:chOff x="2993801" y="98474"/>
            <a:chExt cx="6156101" cy="267286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2993801" y="98474"/>
              <a:ext cx="6150199" cy="1406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993801" y="239151"/>
              <a:ext cx="6156101" cy="140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993801" y="365760"/>
              <a:ext cx="61501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017952" y="6440659"/>
            <a:ext cx="6156101" cy="267286"/>
            <a:chOff x="2993801" y="98474"/>
            <a:chExt cx="6156101" cy="267286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2993801" y="98474"/>
              <a:ext cx="6150199" cy="14068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993801" y="239151"/>
              <a:ext cx="6156101" cy="140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993801" y="365760"/>
              <a:ext cx="61501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017951" y="2038144"/>
            <a:ext cx="6049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শিক্ষার্থীরা............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72531" y="2916883"/>
            <a:ext cx="84499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পরিচয় বলতে পারবে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endParaRPr lang="bn-BD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লিখতে পারবে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endParaRPr lang="bn-BD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কবিতার বিষয়বস্তু ব্যাখ্যা করতে পারবে।</a:t>
            </a:r>
          </a:p>
          <a:p>
            <a:endParaRPr lang="bn-BD" sz="44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55076" y="712086"/>
            <a:ext cx="2533065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/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b="1" dirty="0">
              <a:ln/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859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22881" y="508358"/>
            <a:ext cx="4754451" cy="906049"/>
            <a:chOff x="152400" y="482600"/>
            <a:chExt cx="3810000" cy="584200"/>
          </a:xfrm>
        </p:grpSpPr>
        <p:sp>
          <p:nvSpPr>
            <p:cNvPr id="4" name="Down Ribbon 3"/>
            <p:cNvSpPr/>
            <p:nvPr/>
          </p:nvSpPr>
          <p:spPr>
            <a:xfrm>
              <a:off x="152400" y="482600"/>
              <a:ext cx="3810000" cy="584200"/>
            </a:xfrm>
            <a:prstGeom prst="ribbon">
              <a:avLst>
                <a:gd name="adj1" fmla="val 21339"/>
                <a:gd name="adj2" fmla="val 57881"/>
              </a:avLst>
            </a:prstGeom>
            <a:solidFill>
              <a:srgbClr val="00B05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TextBox 29"/>
            <p:cNvSpPr txBox="1">
              <a:spLocks noChangeArrowheads="1"/>
            </p:cNvSpPr>
            <p:nvPr/>
          </p:nvSpPr>
          <p:spPr bwMode="auto">
            <a:xfrm>
              <a:off x="914400" y="558800"/>
              <a:ext cx="2438400" cy="496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bn-BD" alt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alt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05" y="2013578"/>
            <a:ext cx="5715000" cy="3467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 Diagonal Corner Rectangle 6"/>
          <p:cNvSpPr/>
          <p:nvPr/>
        </p:nvSpPr>
        <p:spPr>
          <a:xfrm>
            <a:off x="7680426" y="1856096"/>
            <a:ext cx="2305319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জ্ন্ম 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১৯৪৪ সাল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7598539" y="3034837"/>
            <a:ext cx="2743199" cy="83941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 জেলা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598536" y="4511630"/>
            <a:ext cx="3193960" cy="13053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গ্রন্থ</a:t>
            </a:r>
          </a:p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গ্রন্থ, এই সন্ন্যাস, টাপুর টুপুর মেঘ ইত্যাদি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63320" y="2253829"/>
            <a:ext cx="2548864" cy="14720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063317" y="3611504"/>
            <a:ext cx="2480627" cy="1280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2"/>
          </p:cNvCxnSpPr>
          <p:nvPr/>
        </p:nvCxnSpPr>
        <p:spPr>
          <a:xfrm>
            <a:off x="5036024" y="3739491"/>
            <a:ext cx="2562512" cy="14248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4017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261" y="412124"/>
            <a:ext cx="528033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5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201" y="1335458"/>
            <a:ext cx="8768459" cy="49228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2163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4729" y="82631"/>
            <a:ext cx="2768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774471"/>
            <a:ext cx="12051323" cy="60016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4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400" b="1" u="sng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4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BD" sz="4400" b="1" u="sng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u="sng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bn-BD" sz="4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4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sz="4400" b="1" u="sng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</a:p>
          <a:p>
            <a:endParaRPr lang="bn-BD" sz="4400" b="1" u="sng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u="sng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u="sng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u="sng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u="sng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u="sng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b="1" u="sng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4513" y="1855750"/>
            <a:ext cx="1195755" cy="118379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115989" y="2129355"/>
            <a:ext cx="1720952" cy="45658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4005" y="1963062"/>
            <a:ext cx="1744395" cy="8440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986573" y="2159000"/>
            <a:ext cx="1432563" cy="39729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005" y="3632640"/>
            <a:ext cx="1744395" cy="8440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শিলালিপি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115989" y="3750975"/>
            <a:ext cx="1720952" cy="45658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1242" y="3303970"/>
            <a:ext cx="1762297" cy="1172729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7125289" y="3679908"/>
            <a:ext cx="1432563" cy="39729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611015" y="1756524"/>
            <a:ext cx="3106613" cy="125713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অক্ষর বলতে বর্ণ এবং বৃহৎ অর্থ মাতৃভাষা বুঝায়।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96248" y="3294690"/>
            <a:ext cx="3106613" cy="125713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পাথরে খোদাই করা লেখা।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4005" y="5264127"/>
            <a:ext cx="1744395" cy="84406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অপরূপ 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115989" y="5372595"/>
            <a:ext cx="1720952" cy="45658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263685" y="5347266"/>
            <a:ext cx="1432563" cy="39729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796303" y="4878069"/>
            <a:ext cx="3106613" cy="125713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খুব সুন্দর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8729" y="4941519"/>
            <a:ext cx="2156347" cy="11863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135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4948" y="623266"/>
            <a:ext cx="1744395" cy="84406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নূপুর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567731" y="816998"/>
            <a:ext cx="1720952" cy="456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099117" y="851559"/>
            <a:ext cx="1432563" cy="397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765760" y="429526"/>
            <a:ext cx="3106613" cy="125713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 পরার অলংকার। 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5354" y="272955"/>
            <a:ext cx="1977097" cy="16611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4948" y="3026494"/>
            <a:ext cx="1744395" cy="84406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রূপকথা 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661313" y="3220231"/>
            <a:ext cx="1892312" cy="456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82701" y="3220231"/>
            <a:ext cx="1720952" cy="456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867752" y="2808679"/>
            <a:ext cx="3259773" cy="132704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 বাদশা, দৈত্য দানব, রাক্ষ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 নিয়ে কাল্পনিক গল্প। 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4159" y="2591272"/>
            <a:ext cx="1714500" cy="17145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534948" y="5201433"/>
            <a:ext cx="1744395" cy="84406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উপমা 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647669" y="5395169"/>
            <a:ext cx="1905959" cy="456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7146800" y="5395169"/>
            <a:ext cx="1720952" cy="456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932228" y="4994893"/>
            <a:ext cx="3106613" cy="1257130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9452" y="4857300"/>
            <a:ext cx="2081525" cy="15323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41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368</Words>
  <Application>Microsoft Office PowerPoint</Application>
  <PresentationFormat>Custom</PresentationFormat>
  <Paragraphs>151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karatoa</dc:creator>
  <cp:lastModifiedBy>Dell</cp:lastModifiedBy>
  <cp:revision>118</cp:revision>
  <dcterms:created xsi:type="dcterms:W3CDTF">2019-10-14T13:42:58Z</dcterms:created>
  <dcterms:modified xsi:type="dcterms:W3CDTF">2021-04-16T04:36:51Z</dcterms:modified>
</cp:coreProperties>
</file>