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57" r:id="rId6"/>
    <p:sldId id="266" r:id="rId7"/>
    <p:sldId id="258" r:id="rId8"/>
    <p:sldId id="260" r:id="rId9"/>
    <p:sldId id="259" r:id="rId10"/>
    <p:sldId id="264" r:id="rId11"/>
    <p:sldId id="265" r:id="rId12"/>
    <p:sldId id="262" r:id="rId13"/>
    <p:sldId id="267" r:id="rId14"/>
    <p:sldId id="268" r:id="rId15"/>
    <p:sldId id="273" r:id="rId16"/>
    <p:sldId id="274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B458-F8AB-4EAF-B1D2-04E4389EC3DC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A00C-3F9E-4A5A-8FBE-DE1BB5E11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ahidchem82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7924800" cy="3154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9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99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66800"/>
            <a:ext cx="86106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পর্যায়ে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বাম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ডানে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সংখ্যাও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 </a:t>
            </a:r>
            <a:r>
              <a:rPr lang="en-US" sz="2200" dirty="0" err="1" smtClean="0"/>
              <a:t>কিন্তু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ধারণ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জন্য</a:t>
            </a:r>
            <a:r>
              <a:rPr lang="en-US" sz="2200" dirty="0" smtClean="0"/>
              <a:t> </a:t>
            </a:r>
            <a:r>
              <a:rPr lang="en-US" sz="2200" dirty="0" err="1" smtClean="0"/>
              <a:t>নতুন</a:t>
            </a:r>
            <a:r>
              <a:rPr lang="en-US" sz="2200" dirty="0" smtClean="0"/>
              <a:t> </a:t>
            </a:r>
            <a:r>
              <a:rPr lang="en-US" sz="2200" dirty="0" err="1" smtClean="0"/>
              <a:t>কোন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 </a:t>
            </a:r>
            <a:r>
              <a:rPr lang="en-US" sz="2200" dirty="0" err="1" smtClean="0"/>
              <a:t>না</a:t>
            </a:r>
            <a:r>
              <a:rPr lang="en-US" sz="2200" dirty="0" smtClean="0"/>
              <a:t>। </a:t>
            </a:r>
            <a:r>
              <a:rPr lang="en-US" sz="2200" dirty="0" err="1" smtClean="0"/>
              <a:t>অপরদিকে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পারমানবিক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নিউক্লিয়াসে</a:t>
            </a:r>
            <a:r>
              <a:rPr lang="en-US" sz="2200" dirty="0" smtClean="0"/>
              <a:t> </a:t>
            </a:r>
            <a:r>
              <a:rPr lang="en-US" sz="2200" dirty="0" err="1" smtClean="0"/>
              <a:t>ধণাত্মক</a:t>
            </a:r>
            <a:r>
              <a:rPr lang="en-US" sz="2200" dirty="0" smtClean="0"/>
              <a:t> </a:t>
            </a:r>
            <a:r>
              <a:rPr lang="en-US" sz="2200" dirty="0" err="1" smtClean="0"/>
              <a:t>চার্জের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পরিমান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আকর্ষণ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200" u="sng" dirty="0" smtClean="0">
                <a:solidFill>
                  <a:srgbClr val="FF0000"/>
                </a:solidFill>
              </a:rPr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বহিঃস্তরে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গ্রহণ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</a:t>
            </a:r>
            <a:r>
              <a:rPr lang="en-US" sz="2200" dirty="0" smtClean="0"/>
              <a:t> </a:t>
            </a:r>
            <a:r>
              <a:rPr lang="en-US" sz="2200" dirty="0" err="1" smtClean="0"/>
              <a:t>সহজ</a:t>
            </a:r>
            <a:r>
              <a:rPr lang="en-US" sz="2200" dirty="0" smtClean="0"/>
              <a:t> । </a:t>
            </a:r>
            <a:r>
              <a:rPr lang="en-US" sz="2200" dirty="0" err="1" smtClean="0"/>
              <a:t>অর্থা</a:t>
            </a:r>
            <a:r>
              <a:rPr lang="en-US" sz="2200" dirty="0" smtClean="0"/>
              <a:t>ৎ </a:t>
            </a:r>
            <a:r>
              <a:rPr lang="en-US" sz="2200" dirty="0" err="1" smtClean="0"/>
              <a:t>বহিঃস্তরে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গ্রহণ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অধিক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নির্গত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 । </a:t>
            </a:r>
            <a:r>
              <a:rPr lang="en-US" sz="2200" dirty="0" err="1" smtClean="0"/>
              <a:t>এই</a:t>
            </a:r>
            <a:r>
              <a:rPr lang="en-US" sz="2200" dirty="0" smtClean="0"/>
              <a:t> </a:t>
            </a:r>
            <a:r>
              <a:rPr lang="en-US" sz="2200" dirty="0" err="1" smtClean="0"/>
              <a:t>কারণে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পর্যায়ে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বাম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ডানে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</a:t>
            </a:r>
            <a:r>
              <a:rPr lang="en-US" sz="2200" dirty="0" smtClean="0"/>
              <a:t> </a:t>
            </a:r>
            <a:r>
              <a:rPr lang="en-US" sz="2200" dirty="0" err="1" smtClean="0"/>
              <a:t>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আসক্তি</a:t>
            </a:r>
            <a:r>
              <a:rPr lang="en-US" sz="2200" dirty="0" smtClean="0"/>
              <a:t> ‍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51054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ইলেকট্রন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আসক্তি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একটি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পর্যাবৃত্ত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ধর্ম</a:t>
            </a:r>
            <a:r>
              <a:rPr lang="en-US" sz="2400" dirty="0" smtClean="0">
                <a:solidFill>
                  <a:prstClr val="black"/>
                </a:solidFill>
              </a:rPr>
              <a:t>-  </a:t>
            </a:r>
            <a:endParaRPr lang="en-US" sz="2400" dirty="0"/>
          </a:p>
        </p:txBody>
      </p:sp>
      <p:sp>
        <p:nvSpPr>
          <p:cNvPr id="5122" name="AutoShape 2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724400"/>
            <a:ext cx="1371600" cy="1371600"/>
          </a:xfrm>
          <a:prstGeom prst="rect">
            <a:avLst/>
          </a:prstGeom>
        </p:spPr>
      </p:pic>
      <p:pic>
        <p:nvPicPr>
          <p:cNvPr id="5126" name="Picture 6" descr="2,3 - The electron arrangement of Boron | Oxygen, Teaching science,  Electr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800600"/>
            <a:ext cx="1219200" cy="1219200"/>
          </a:xfrm>
          <a:prstGeom prst="rect">
            <a:avLst/>
          </a:prstGeom>
          <a:noFill/>
        </p:spPr>
      </p:pic>
      <p:pic>
        <p:nvPicPr>
          <p:cNvPr id="5128" name="Picture 8" descr="C Carbon Element Information: Facts, Properties, Trends, uses and Compare  carbon with other elements | Carbon element, Electron configuration,  Ionization energy"/>
          <p:cNvPicPr>
            <a:picLocks noChangeAspect="1" noChangeArrowheads="1"/>
          </p:cNvPicPr>
          <p:nvPr/>
        </p:nvPicPr>
        <p:blipFill>
          <a:blip r:embed="rId4"/>
          <a:srcRect l="16000" t="12000" r="16000" b="12000"/>
          <a:stretch>
            <a:fillRect/>
          </a:stretch>
        </p:blipFill>
        <p:spPr bwMode="auto">
          <a:xfrm>
            <a:off x="4267200" y="4876800"/>
            <a:ext cx="1030705" cy="1151965"/>
          </a:xfrm>
          <a:prstGeom prst="rect">
            <a:avLst/>
          </a:prstGeom>
          <a:noFill/>
        </p:spPr>
      </p:pic>
      <p:pic>
        <p:nvPicPr>
          <p:cNvPr id="5130" name="Picture 10" descr="Chemistry Cartoon clipart - Diagram, Chemistry, Circle, transparent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876800"/>
            <a:ext cx="1066800" cy="1066800"/>
          </a:xfrm>
          <a:prstGeom prst="rect">
            <a:avLst/>
          </a:prstGeom>
          <a:noFill/>
        </p:spPr>
      </p:pic>
      <p:pic>
        <p:nvPicPr>
          <p:cNvPr id="5132" name="Picture 12" descr="Difference Between Atomic Oxygen and Molecular Oxygen | Compare the  Difference Between Similar Ter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5075" y="4953000"/>
            <a:ext cx="923925" cy="923925"/>
          </a:xfrm>
          <a:prstGeom prst="rect">
            <a:avLst/>
          </a:prstGeom>
          <a:noFill/>
        </p:spPr>
      </p:pic>
      <p:pic>
        <p:nvPicPr>
          <p:cNvPr id="5134" name="Picture 14" descr="ক্লোরিনের ইলেকট্রন আসক্তি কেন ফ্লোরিন থেকে বেশি? - Quora"/>
          <p:cNvPicPr>
            <a:picLocks noChangeAspect="1" noChangeArrowheads="1"/>
          </p:cNvPicPr>
          <p:nvPr/>
        </p:nvPicPr>
        <p:blipFill>
          <a:blip r:embed="rId7" cstate="print"/>
          <a:srcRect l="26236" t="31889" r="27531" b="25094"/>
          <a:stretch>
            <a:fillRect/>
          </a:stretch>
        </p:blipFill>
        <p:spPr bwMode="auto">
          <a:xfrm>
            <a:off x="7239000" y="5029200"/>
            <a:ext cx="762000" cy="762000"/>
          </a:xfrm>
          <a:prstGeom prst="rect">
            <a:avLst/>
          </a:prstGeom>
          <a:noFill/>
        </p:spPr>
      </p:pic>
      <p:pic>
        <p:nvPicPr>
          <p:cNvPr id="5136" name="Picture 16" descr="Electron configuration - Wikiwan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4572000"/>
            <a:ext cx="1562100" cy="156210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04800" y="6019800"/>
            <a:ext cx="579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একই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পর্যায়ে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বাম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থেকে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ডানে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ইলেকট্রন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আসক্তি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বৃদ্ধি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>
            <a:off x="6172200" y="6172200"/>
            <a:ext cx="1447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আবার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সংখ্যাও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 </a:t>
            </a:r>
            <a:r>
              <a:rPr lang="en-US" sz="2200" dirty="0" err="1" smtClean="0"/>
              <a:t>এবং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ধারণ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জন্য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একটি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নতুন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হতে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দূরত্ব</a:t>
            </a:r>
            <a:r>
              <a:rPr lang="en-US" sz="2200" dirty="0" smtClean="0"/>
              <a:t> </a:t>
            </a:r>
            <a:r>
              <a:rPr lang="en-US" sz="2200" dirty="0" err="1" smtClean="0"/>
              <a:t>ক্রমশ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বাড়তে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থাকে</a:t>
            </a:r>
            <a:r>
              <a:rPr lang="en-US" sz="2200" dirty="0" smtClean="0"/>
              <a:t>। </a:t>
            </a:r>
            <a:r>
              <a:rPr lang="en-US" sz="2200" dirty="0" err="1" smtClean="0"/>
              <a:t>এতে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আকর্ষণ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u="sng" dirty="0" err="1" smtClean="0">
                <a:solidFill>
                  <a:srgbClr val="FF0000"/>
                </a:solidFill>
              </a:rPr>
              <a:t>ফলে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200" u="sng" dirty="0" smtClean="0">
                <a:solidFill>
                  <a:srgbClr val="FF0000"/>
                </a:solidFill>
              </a:rPr>
              <a:t>। </a:t>
            </a:r>
            <a:r>
              <a:rPr lang="en-US" sz="22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বহিঃস্তর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ঋণাত্মক</a:t>
            </a:r>
            <a:r>
              <a:rPr lang="en-US" sz="2200" dirty="0" smtClean="0"/>
              <a:t> </a:t>
            </a:r>
            <a:r>
              <a:rPr lang="en-US" sz="2200" dirty="0" err="1" smtClean="0"/>
              <a:t>আয়রে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পরিণত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অপেক্ষাকৃত</a:t>
            </a:r>
            <a:r>
              <a:rPr lang="en-US" sz="2200" dirty="0" smtClean="0"/>
              <a:t> </a:t>
            </a:r>
            <a:r>
              <a:rPr lang="en-US" sz="2200" dirty="0" err="1" smtClean="0"/>
              <a:t>কম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নির্গত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।  </a:t>
            </a:r>
            <a:r>
              <a:rPr lang="en-US" sz="2200" dirty="0" err="1" smtClean="0"/>
              <a:t>অর্থা</a:t>
            </a:r>
            <a:r>
              <a:rPr lang="en-US" sz="2200" dirty="0" smtClean="0"/>
              <a:t>ৎ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আসক্তি</a:t>
            </a:r>
            <a:r>
              <a:rPr lang="en-US" sz="2200" dirty="0" smtClean="0"/>
              <a:t> 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dirty="0" err="1" smtClean="0"/>
              <a:t>এই</a:t>
            </a:r>
            <a:r>
              <a:rPr lang="en-US" sz="2200" dirty="0" smtClean="0"/>
              <a:t> </a:t>
            </a:r>
            <a:r>
              <a:rPr lang="en-US" sz="2200" dirty="0" err="1" smtClean="0"/>
              <a:t>কারণে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আসক্তি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</a:t>
            </a:r>
            <a:endParaRPr lang="en-US" sz="2200" dirty="0"/>
          </a:p>
        </p:txBody>
      </p:sp>
      <p:pic>
        <p:nvPicPr>
          <p:cNvPr id="3" name="Picture 16" descr="Electron configuration - Wiki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91000"/>
            <a:ext cx="1409700" cy="1409701"/>
          </a:xfrm>
          <a:prstGeom prst="rect">
            <a:avLst/>
          </a:prstGeom>
          <a:noFill/>
        </p:spPr>
      </p:pic>
      <p:pic>
        <p:nvPicPr>
          <p:cNvPr id="3074" name="Picture 2" descr="File:Electron shell 019 Potassium - no label.svg - Wikimedia Comm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2133600" cy="1981200"/>
          </a:xfrm>
          <a:prstGeom prst="rect">
            <a:avLst/>
          </a:prstGeom>
          <a:noFill/>
        </p:spPr>
      </p:pic>
      <p:sp>
        <p:nvSpPr>
          <p:cNvPr id="3076" name="AutoShape 4" descr="Why don't sodium ions in the blood react with wa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ile:Electron shell 011 sodium.png - Wikimedia Commons"/>
          <p:cNvPicPr>
            <a:picLocks noChangeAspect="1" noChangeArrowheads="1"/>
          </p:cNvPicPr>
          <p:nvPr/>
        </p:nvPicPr>
        <p:blipFill>
          <a:blip r:embed="rId4" cstate="print"/>
          <a:srcRect l="22621" t="29310" r="24598" b="20690"/>
          <a:stretch>
            <a:fillRect/>
          </a:stretch>
        </p:blipFill>
        <p:spPr bwMode="auto">
          <a:xfrm>
            <a:off x="2133600" y="4038600"/>
            <a:ext cx="1618593" cy="167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57150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নিচে</a:t>
            </a:r>
            <a:r>
              <a:rPr lang="en-US" sz="2000" dirty="0" smtClean="0"/>
              <a:t>  </a:t>
            </a:r>
            <a:r>
              <a:rPr lang="en-US" sz="2000" dirty="0" err="1" smtClean="0"/>
              <a:t>ইলেকট্রন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আসক্তি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হ্রাস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6553200" y="5867400"/>
            <a:ext cx="1066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593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তড়িৎঋণাত্মকতাঃ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সমযোজী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বন্ধনে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আবদ্ধ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কর্তৃক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আকর্ষণ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ক্ষমতাকে</a:t>
            </a:r>
            <a:r>
              <a:rPr lang="en-US" sz="2400" dirty="0" smtClean="0"/>
              <a:t>  </a:t>
            </a:r>
            <a:r>
              <a:rPr lang="en-US" sz="2400" dirty="0" err="1" smtClean="0"/>
              <a:t>উক্ত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তড়িৎঋণাত্মকতা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440164"/>
            <a:ext cx="762000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তড়ি</a:t>
            </a:r>
            <a:r>
              <a:rPr lang="en-US" sz="2400" dirty="0" smtClean="0">
                <a:solidFill>
                  <a:srgbClr val="FF0000"/>
                </a:solidFill>
              </a:rPr>
              <a:t>ৎ </a:t>
            </a:r>
            <a:r>
              <a:rPr lang="en-US" sz="2400" dirty="0" err="1" smtClean="0">
                <a:solidFill>
                  <a:srgbClr val="FF0000"/>
                </a:solidFill>
              </a:rPr>
              <a:t>ঋণাত্মকতা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কী</a:t>
            </a:r>
            <a:r>
              <a:rPr lang="en-US" sz="2400" dirty="0" smtClean="0">
                <a:solidFill>
                  <a:srgbClr val="FF0000"/>
                </a:solidFill>
              </a:rPr>
              <a:t>? </a:t>
            </a:r>
            <a:r>
              <a:rPr lang="en-US" sz="2400" dirty="0" err="1" smtClean="0">
                <a:solidFill>
                  <a:srgbClr val="FF0000"/>
                </a:solidFill>
              </a:rPr>
              <a:t>দেখাও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যে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তড়ি</a:t>
            </a:r>
            <a:r>
              <a:rPr lang="en-US" sz="2400" dirty="0" smtClean="0">
                <a:solidFill>
                  <a:srgbClr val="FF0000"/>
                </a:solidFill>
              </a:rPr>
              <a:t>ৎ </a:t>
            </a:r>
            <a:r>
              <a:rPr lang="en-US" sz="2400" dirty="0" err="1" smtClean="0">
                <a:solidFill>
                  <a:srgbClr val="FF0000"/>
                </a:solidFill>
              </a:rPr>
              <a:t>ঋণাত্মকতা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একটি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পর্যায়বৃত্ত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ধর্ম</a:t>
            </a:r>
            <a:r>
              <a:rPr lang="en-US" sz="2400" dirty="0" smtClean="0">
                <a:solidFill>
                  <a:srgbClr val="FF0000"/>
                </a:solidFill>
              </a:rPr>
              <a:t>।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3962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H - F</a:t>
            </a:r>
            <a:endParaRPr lang="en-US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14600" y="3657600"/>
            <a:ext cx="14478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3733800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prstClr val="black"/>
                </a:solidFill>
              </a:rPr>
              <a:t>বন্ধন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জোর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ইলেকট্রনকে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ফ্লোরিন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পরমাণু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নিজের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দিকে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টানছে</a:t>
            </a:r>
            <a:r>
              <a:rPr lang="en-US" sz="2400" dirty="0" smtClean="0">
                <a:solidFill>
                  <a:prstClr val="black"/>
                </a:solidFill>
              </a:rPr>
              <a:t> 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5334000"/>
            <a:ext cx="5410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prstClr val="black"/>
                </a:solidFill>
              </a:rPr>
              <a:t>এখানে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ফ্লোরিন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পরমাণু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তড়ি</a:t>
            </a:r>
            <a:r>
              <a:rPr lang="en-US" sz="2400" dirty="0" smtClean="0">
                <a:solidFill>
                  <a:prstClr val="black"/>
                </a:solidFill>
              </a:rPr>
              <a:t>ৎ </a:t>
            </a:r>
            <a:r>
              <a:rPr lang="en-US" sz="2400" dirty="0" err="1" smtClean="0">
                <a:solidFill>
                  <a:prstClr val="black"/>
                </a:solidFill>
              </a:rPr>
              <a:t>ঋণাত্মকতা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H </a:t>
            </a:r>
            <a:r>
              <a:rPr lang="en-US" sz="2400" dirty="0" err="1" smtClean="0">
                <a:solidFill>
                  <a:prstClr val="black"/>
                </a:solidFill>
              </a:rPr>
              <a:t>অপেক্ষা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বেশি</a:t>
            </a:r>
            <a:r>
              <a:rPr lang="en-US" sz="2400" dirty="0" smtClean="0">
                <a:solidFill>
                  <a:prstClr val="black"/>
                </a:solidFill>
              </a:rPr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66800"/>
            <a:ext cx="86106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পর্যায়ে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বাম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ডানে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সংখ্যাও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 </a:t>
            </a:r>
            <a:r>
              <a:rPr lang="en-US" sz="2200" dirty="0" err="1" smtClean="0"/>
              <a:t>কিন্তু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ধারণ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জন্য</a:t>
            </a:r>
            <a:r>
              <a:rPr lang="en-US" sz="2200" dirty="0" smtClean="0"/>
              <a:t> </a:t>
            </a:r>
            <a:r>
              <a:rPr lang="en-US" sz="2200" dirty="0" err="1" smtClean="0"/>
              <a:t>নতুন</a:t>
            </a:r>
            <a:r>
              <a:rPr lang="en-US" sz="2200" dirty="0" smtClean="0"/>
              <a:t> </a:t>
            </a:r>
            <a:r>
              <a:rPr lang="en-US" sz="2200" dirty="0" err="1" smtClean="0"/>
              <a:t>কোন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 </a:t>
            </a:r>
            <a:r>
              <a:rPr lang="en-US" sz="2200" dirty="0" err="1" smtClean="0"/>
              <a:t>না</a:t>
            </a:r>
            <a:r>
              <a:rPr lang="en-US" sz="2200" dirty="0" smtClean="0"/>
              <a:t>। </a:t>
            </a:r>
            <a:r>
              <a:rPr lang="en-US" sz="2200" dirty="0" err="1" smtClean="0"/>
              <a:t>অপরদিকে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পারমানবিক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নিউক্লিয়াসে</a:t>
            </a:r>
            <a:r>
              <a:rPr lang="en-US" sz="2200" dirty="0" smtClean="0"/>
              <a:t> </a:t>
            </a:r>
            <a:r>
              <a:rPr lang="en-US" sz="2200" dirty="0" err="1" smtClean="0"/>
              <a:t>ধণাত্মক</a:t>
            </a:r>
            <a:r>
              <a:rPr lang="en-US" sz="2200" dirty="0" smtClean="0"/>
              <a:t> </a:t>
            </a:r>
            <a:r>
              <a:rPr lang="en-US" sz="2200" dirty="0" err="1" smtClean="0"/>
              <a:t>চার্জের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পরিমান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আকর্ষণ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200" u="sng" dirty="0" smtClean="0">
                <a:solidFill>
                  <a:srgbClr val="FF0000"/>
                </a:solidFill>
              </a:rPr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উক্ত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পরমাণু</a:t>
            </a:r>
            <a:r>
              <a:rPr lang="en-US" sz="2200" dirty="0" smtClean="0"/>
              <a:t> </a:t>
            </a:r>
            <a:r>
              <a:rPr lang="en-US" sz="2200" dirty="0" err="1" smtClean="0"/>
              <a:t>সমযোজী</a:t>
            </a:r>
            <a:r>
              <a:rPr lang="en-US" sz="2200" dirty="0" smtClean="0"/>
              <a:t> </a:t>
            </a:r>
            <a:r>
              <a:rPr lang="en-US" sz="2200" dirty="0" err="1" smtClean="0"/>
              <a:t>বন্ধনে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আবদ্ধ</a:t>
            </a:r>
            <a:r>
              <a:rPr lang="en-US" sz="2200" dirty="0" smtClean="0"/>
              <a:t> </a:t>
            </a:r>
            <a:r>
              <a:rPr lang="en-US" sz="2200" dirty="0" err="1" smtClean="0"/>
              <a:t>হলে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উহার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বন্ধনজোর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নিজের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দিকে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টানার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ক্ষমতা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এই</a:t>
            </a:r>
            <a:r>
              <a:rPr lang="en-US" sz="2200" dirty="0" smtClean="0"/>
              <a:t> </a:t>
            </a:r>
            <a:r>
              <a:rPr lang="en-US" sz="2200" dirty="0" err="1" smtClean="0"/>
              <a:t>কারণে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পর্যায়ে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বাম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ডানে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</a:t>
            </a:r>
            <a:r>
              <a:rPr lang="en-US" sz="2200" dirty="0" smtClean="0"/>
              <a:t> </a:t>
            </a:r>
            <a:r>
              <a:rPr lang="en-US" sz="2200" dirty="0" err="1" smtClean="0"/>
              <a:t>সমূহের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তড়ি</a:t>
            </a:r>
            <a:r>
              <a:rPr lang="en-US" sz="2200" dirty="0" smtClean="0">
                <a:solidFill>
                  <a:srgbClr val="FF0000"/>
                </a:solidFill>
              </a:rPr>
              <a:t>ৎ </a:t>
            </a:r>
            <a:r>
              <a:rPr lang="en-US" sz="2200" dirty="0" err="1" smtClean="0">
                <a:solidFill>
                  <a:srgbClr val="FF0000"/>
                </a:solidFill>
              </a:rPr>
              <a:t>ঋণাত্মকতা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‍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51054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তড়ি</a:t>
            </a:r>
            <a:r>
              <a:rPr lang="en-US" sz="2400" dirty="0" smtClean="0">
                <a:solidFill>
                  <a:srgbClr val="FF0000"/>
                </a:solidFill>
              </a:rPr>
              <a:t>ৎ </a:t>
            </a:r>
            <a:r>
              <a:rPr lang="en-US" sz="2400" dirty="0" err="1" smtClean="0">
                <a:solidFill>
                  <a:srgbClr val="FF0000"/>
                </a:solidFill>
              </a:rPr>
              <a:t>ঋণাত্মকতা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একটি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পর্যাবৃত্ত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ধর্ম</a:t>
            </a:r>
            <a:r>
              <a:rPr lang="en-US" sz="2400" dirty="0" smtClean="0">
                <a:solidFill>
                  <a:prstClr val="black"/>
                </a:solidFill>
              </a:rPr>
              <a:t>-  </a:t>
            </a:r>
            <a:endParaRPr lang="en-US" sz="2400" dirty="0"/>
          </a:p>
        </p:txBody>
      </p:sp>
      <p:sp>
        <p:nvSpPr>
          <p:cNvPr id="5122" name="AutoShape 2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724400"/>
            <a:ext cx="1371600" cy="1371600"/>
          </a:xfrm>
          <a:prstGeom prst="rect">
            <a:avLst/>
          </a:prstGeom>
        </p:spPr>
      </p:pic>
      <p:pic>
        <p:nvPicPr>
          <p:cNvPr id="5126" name="Picture 6" descr="2,3 - The electron arrangement of Boron | Oxygen, Teaching science,  Electr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800600"/>
            <a:ext cx="1219200" cy="1219200"/>
          </a:xfrm>
          <a:prstGeom prst="rect">
            <a:avLst/>
          </a:prstGeom>
          <a:noFill/>
        </p:spPr>
      </p:pic>
      <p:pic>
        <p:nvPicPr>
          <p:cNvPr id="5128" name="Picture 8" descr="C Carbon Element Information: Facts, Properties, Trends, uses and Compare  carbon with other elements | Carbon element, Electron configuration,  Ionization energy"/>
          <p:cNvPicPr>
            <a:picLocks noChangeAspect="1" noChangeArrowheads="1"/>
          </p:cNvPicPr>
          <p:nvPr/>
        </p:nvPicPr>
        <p:blipFill>
          <a:blip r:embed="rId4"/>
          <a:srcRect l="16000" t="12000" r="16000" b="12000"/>
          <a:stretch>
            <a:fillRect/>
          </a:stretch>
        </p:blipFill>
        <p:spPr bwMode="auto">
          <a:xfrm>
            <a:off x="4267200" y="4876800"/>
            <a:ext cx="1030705" cy="1151965"/>
          </a:xfrm>
          <a:prstGeom prst="rect">
            <a:avLst/>
          </a:prstGeom>
          <a:noFill/>
        </p:spPr>
      </p:pic>
      <p:pic>
        <p:nvPicPr>
          <p:cNvPr id="5130" name="Picture 10" descr="Chemistry Cartoon clipart - Diagram, Chemistry, Circle, transparent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876800"/>
            <a:ext cx="1066800" cy="1066800"/>
          </a:xfrm>
          <a:prstGeom prst="rect">
            <a:avLst/>
          </a:prstGeom>
          <a:noFill/>
        </p:spPr>
      </p:pic>
      <p:pic>
        <p:nvPicPr>
          <p:cNvPr id="5132" name="Picture 12" descr="Difference Between Atomic Oxygen and Molecular Oxygen | Compare the  Difference Between Similar Ter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5075" y="4953000"/>
            <a:ext cx="923925" cy="923925"/>
          </a:xfrm>
          <a:prstGeom prst="rect">
            <a:avLst/>
          </a:prstGeom>
          <a:noFill/>
        </p:spPr>
      </p:pic>
      <p:pic>
        <p:nvPicPr>
          <p:cNvPr id="5134" name="Picture 14" descr="ক্লোরিনের ইলেকট্রন আসক্তি কেন ফ্লোরিন থেকে বেশি? - Quora"/>
          <p:cNvPicPr>
            <a:picLocks noChangeAspect="1" noChangeArrowheads="1"/>
          </p:cNvPicPr>
          <p:nvPr/>
        </p:nvPicPr>
        <p:blipFill>
          <a:blip r:embed="rId7" cstate="print"/>
          <a:srcRect l="26236" t="31889" r="27531" b="25094"/>
          <a:stretch>
            <a:fillRect/>
          </a:stretch>
        </p:blipFill>
        <p:spPr bwMode="auto">
          <a:xfrm>
            <a:off x="7239000" y="5029200"/>
            <a:ext cx="762000" cy="762000"/>
          </a:xfrm>
          <a:prstGeom prst="rect">
            <a:avLst/>
          </a:prstGeom>
          <a:noFill/>
        </p:spPr>
      </p:pic>
      <p:pic>
        <p:nvPicPr>
          <p:cNvPr id="5136" name="Picture 16" descr="Electron configuration - Wikiwan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4572000"/>
            <a:ext cx="1562100" cy="156210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85800" y="60198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একই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পর্যায়ে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বাম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থেকে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ডানে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তড়ি</a:t>
            </a:r>
            <a:r>
              <a:rPr lang="en-US" sz="2000" dirty="0" smtClean="0">
                <a:solidFill>
                  <a:srgbClr val="FF0000"/>
                </a:solidFill>
              </a:rPr>
              <a:t>ৎ </a:t>
            </a:r>
            <a:r>
              <a:rPr lang="en-US" sz="2000" dirty="0" err="1" smtClean="0">
                <a:solidFill>
                  <a:srgbClr val="FF0000"/>
                </a:solidFill>
              </a:rPr>
              <a:t>ঋণাত্মকতা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বৃদ্ধি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>
            <a:off x="6553200" y="6172200"/>
            <a:ext cx="1447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 </a:t>
            </a:r>
            <a:r>
              <a:rPr lang="en-US" sz="2200" dirty="0" err="1" smtClean="0"/>
              <a:t>আবার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সংখ্যাও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 </a:t>
            </a:r>
            <a:r>
              <a:rPr lang="en-US" sz="2200" dirty="0" err="1" smtClean="0"/>
              <a:t>এবং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ধারণ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জন্য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একটি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নতুন</a:t>
            </a:r>
            <a:r>
              <a:rPr lang="en-US" sz="2200" dirty="0" smtClean="0"/>
              <a:t> </a:t>
            </a:r>
            <a:r>
              <a:rPr lang="en-US" sz="2200" dirty="0" err="1" smtClean="0"/>
              <a:t>কোন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হতে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দূরত্ব</a:t>
            </a:r>
            <a:r>
              <a:rPr lang="en-US" sz="2200" dirty="0" smtClean="0"/>
              <a:t> </a:t>
            </a:r>
            <a:r>
              <a:rPr lang="en-US" sz="2200" dirty="0" err="1" smtClean="0"/>
              <a:t>ক্রমশ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বাড়তে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থাকে</a:t>
            </a:r>
            <a:r>
              <a:rPr lang="en-US" sz="2200" dirty="0" smtClean="0"/>
              <a:t>। </a:t>
            </a:r>
            <a:r>
              <a:rPr lang="en-US" sz="2200" dirty="0" err="1" smtClean="0"/>
              <a:t>এতে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আকর্ষণ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u="sng" dirty="0" err="1" smtClean="0">
                <a:solidFill>
                  <a:srgbClr val="FF0000"/>
                </a:solidFill>
              </a:rPr>
              <a:t>ফলে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200" u="sng" dirty="0" smtClean="0">
                <a:solidFill>
                  <a:srgbClr val="FF0000"/>
                </a:solidFill>
              </a:rPr>
              <a:t>। </a:t>
            </a:r>
            <a:r>
              <a:rPr lang="en-US" sz="22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উক্ত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পরমাণু</a:t>
            </a:r>
            <a:r>
              <a:rPr lang="en-US" sz="2200" dirty="0" smtClean="0"/>
              <a:t> </a:t>
            </a:r>
            <a:r>
              <a:rPr lang="en-US" sz="2200" dirty="0" err="1" smtClean="0"/>
              <a:t>সমযোজী</a:t>
            </a:r>
            <a:r>
              <a:rPr lang="en-US" sz="2200" dirty="0" smtClean="0"/>
              <a:t> </a:t>
            </a:r>
            <a:r>
              <a:rPr lang="en-US" sz="2200" dirty="0" err="1" smtClean="0"/>
              <a:t>বন্ধনে</a:t>
            </a:r>
            <a:r>
              <a:rPr lang="en-US" sz="2200" dirty="0" smtClean="0"/>
              <a:t> </a:t>
            </a:r>
            <a:r>
              <a:rPr lang="en-US" sz="2200" dirty="0" err="1" smtClean="0"/>
              <a:t>আবদ্ধ</a:t>
            </a:r>
            <a:r>
              <a:rPr lang="en-US" sz="2200" dirty="0" smtClean="0"/>
              <a:t> </a:t>
            </a:r>
            <a:r>
              <a:rPr lang="en-US" sz="2200" dirty="0" err="1" smtClean="0"/>
              <a:t>হলে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উহার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বন্ধনজোর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নিজের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দিকে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টানার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ক্ষমতা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।  </a:t>
            </a:r>
            <a:r>
              <a:rPr lang="en-US" sz="2200" dirty="0" err="1" smtClean="0"/>
              <a:t>অর্থা</a:t>
            </a:r>
            <a:r>
              <a:rPr lang="en-US" sz="2200" dirty="0" smtClean="0"/>
              <a:t>ৎ </a:t>
            </a:r>
            <a:r>
              <a:rPr lang="en-US" sz="2200" dirty="0" err="1" smtClean="0"/>
              <a:t>তড়ি</a:t>
            </a:r>
            <a:r>
              <a:rPr lang="en-US" sz="2200" dirty="0" smtClean="0"/>
              <a:t>ৎ </a:t>
            </a:r>
            <a:r>
              <a:rPr lang="en-US" sz="2200" dirty="0" err="1" smtClean="0"/>
              <a:t>ঋণাত্মকতা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dirty="0" err="1" smtClean="0"/>
              <a:t>এই</a:t>
            </a:r>
            <a:r>
              <a:rPr lang="en-US" sz="2200" dirty="0" smtClean="0"/>
              <a:t> </a:t>
            </a:r>
            <a:r>
              <a:rPr lang="en-US" sz="2200" dirty="0" err="1" smtClean="0"/>
              <a:t>কারণে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তড়ি</a:t>
            </a:r>
            <a:r>
              <a:rPr lang="en-US" sz="2200" dirty="0" smtClean="0"/>
              <a:t>ৎ </a:t>
            </a:r>
            <a:r>
              <a:rPr lang="en-US" sz="2200" dirty="0" err="1" smtClean="0"/>
              <a:t>ঋণাত্মকতা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</a:t>
            </a:r>
            <a:endParaRPr lang="en-US" sz="2200" dirty="0"/>
          </a:p>
        </p:txBody>
      </p:sp>
      <p:pic>
        <p:nvPicPr>
          <p:cNvPr id="3" name="Picture 16" descr="Electron configuration - Wiki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91000"/>
            <a:ext cx="1409700" cy="1409701"/>
          </a:xfrm>
          <a:prstGeom prst="rect">
            <a:avLst/>
          </a:prstGeom>
          <a:noFill/>
        </p:spPr>
      </p:pic>
      <p:pic>
        <p:nvPicPr>
          <p:cNvPr id="3074" name="Picture 2" descr="File:Electron shell 019 Potassium - no label.svg - Wikimedia Comm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2133600" cy="1981200"/>
          </a:xfrm>
          <a:prstGeom prst="rect">
            <a:avLst/>
          </a:prstGeom>
          <a:noFill/>
        </p:spPr>
      </p:pic>
      <p:sp>
        <p:nvSpPr>
          <p:cNvPr id="3076" name="AutoShape 4" descr="Why don't sodium ions in the blood react with wa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ile:Electron shell 011 sodium.png - Wikimedia Commons"/>
          <p:cNvPicPr>
            <a:picLocks noChangeAspect="1" noChangeArrowheads="1"/>
          </p:cNvPicPr>
          <p:nvPr/>
        </p:nvPicPr>
        <p:blipFill>
          <a:blip r:embed="rId4" cstate="print"/>
          <a:srcRect l="22621" t="29310" r="24598" b="20690"/>
          <a:stretch>
            <a:fillRect/>
          </a:stretch>
        </p:blipFill>
        <p:spPr bwMode="auto">
          <a:xfrm>
            <a:off x="2133600" y="4038600"/>
            <a:ext cx="1618593" cy="167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57150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নিচে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তড়ি</a:t>
            </a:r>
            <a:r>
              <a:rPr lang="en-US" sz="2000" dirty="0" smtClean="0"/>
              <a:t>ৎ </a:t>
            </a:r>
            <a:r>
              <a:rPr lang="en-US" sz="2000" dirty="0" err="1" smtClean="0"/>
              <a:t>ঋণাত্মকতা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হ্রাস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6477000" y="5867400"/>
            <a:ext cx="1066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838200"/>
            <a:ext cx="297180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কাজ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45820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</a:rPr>
              <a:t>একই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পর্যায়ে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err="1" smtClean="0">
                <a:solidFill>
                  <a:srgbClr val="0070C0"/>
                </a:solidFill>
              </a:rPr>
              <a:t>বাম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থেকে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ডানে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আয়নীকরণ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শক্তি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বকভাবে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পরিবর্তিত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হয়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</a:rPr>
              <a:t>একই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শ্রেণিতে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উপর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থেকে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নিচে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তড়িৎঋণাত্মকতা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কিভাবে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পরিবর্তিত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হয়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</a:rPr>
              <a:t>আয়নীকরণ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শক্তি</a:t>
            </a:r>
            <a:r>
              <a:rPr lang="en-US" sz="2800" b="1" dirty="0" smtClean="0">
                <a:solidFill>
                  <a:srgbClr val="0070C0"/>
                </a:solidFill>
              </a:rPr>
              <a:t> ও </a:t>
            </a:r>
            <a:r>
              <a:rPr lang="en-US" sz="2800" b="1" dirty="0" err="1" smtClean="0">
                <a:solidFill>
                  <a:srgbClr val="0070C0"/>
                </a:solidFill>
              </a:rPr>
              <a:t>ইলেকট্রন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আসক্তির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মশ্যে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পার্থক্য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কী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518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 txBox="1">
            <a:spLocks noGrp="1"/>
          </p:cNvSpPr>
          <p:nvPr>
            <p:ph sz="half" idx="1"/>
          </p:nvPr>
        </p:nvSpPr>
        <p:spPr>
          <a:xfrm>
            <a:off x="76200" y="3962400"/>
            <a:ext cx="4648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MD. ZAHIDUL ISLAM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Assistant Professor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Department of Chemistry,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Govt. </a:t>
            </a:r>
            <a:r>
              <a:rPr lang="en-US" sz="2000" b="1" dirty="0" err="1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Suhrawardi</a:t>
            </a: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College, </a:t>
            </a:r>
            <a:r>
              <a:rPr lang="en-US" sz="2000" b="1" dirty="0" err="1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Pirojpur</a:t>
            </a: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E-mail:  </a:t>
            </a:r>
            <a:r>
              <a:rPr lang="en-US" sz="2000" b="1" dirty="0" smtClean="0" bmk="OLE_LINK3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zahidchemdc@yahoo.com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sz="2000" b="1" dirty="0" smtClean="0" bmk="OLE_LINK3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zahidchem82@gmail.com</a:t>
            </a:r>
            <a:endParaRPr lang="en-US" sz="2000" b="1" dirty="0" smtClean="0" bmk="OLE_LINK3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835275" algn="l"/>
                <a:tab pos="2971800" algn="ctr"/>
              </a:tabLst>
            </a:pPr>
            <a:r>
              <a:rPr lang="en-US" sz="20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Mobile No. 01717205216   </a:t>
            </a:r>
            <a:r>
              <a:rPr lang="en-US" sz="2400" b="1" dirty="0" smtClean="0" bmk="OLE_LINK3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1" descr="C:\Users\SOC\Desktop\28058875_1574025102705597_562851340435607753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447800"/>
            <a:ext cx="27432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1" name="Straight Connector 10"/>
          <p:cNvCxnSpPr/>
          <p:nvPr/>
        </p:nvCxnSpPr>
        <p:spPr>
          <a:xfrm rot="16200000" flipH="1">
            <a:off x="2438400" y="3810000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362200" y="3810001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286000" y="3810001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53000" y="3429000"/>
            <a:ext cx="388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বিষয়ঃ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রসায়ন</a:t>
            </a:r>
            <a:endParaRPr lang="en-US" sz="36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শ্রেণিঃ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একাদশ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অধ্যায়ঃতৃতীয়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মৌরর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পর্যাবৃত্ত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ধর্ম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রাসায়নিক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বন্ধন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04800"/>
            <a:ext cx="2590800" cy="7694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1882914"/>
            <a:ext cx="335280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34290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শিখণফল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134612"/>
            <a:ext cx="8839200" cy="4031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--------------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/>
              <a:t>মৌলের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পর্যাবৃত্ত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pPr marL="338138" indent="-338138">
              <a:buFont typeface="Wingdings" pitchFamily="2" charset="2"/>
              <a:buChar char="ü"/>
            </a:pPr>
            <a:r>
              <a:rPr lang="en-US" sz="3200" dirty="0" err="1" smtClean="0"/>
              <a:t>আয়নীকরণ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/</a:t>
            </a:r>
            <a:r>
              <a:rPr lang="en-US" sz="3200" dirty="0" err="1" smtClean="0"/>
              <a:t>ইলেকট্রন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আসক্তি</a:t>
            </a:r>
            <a:r>
              <a:rPr lang="en-US" sz="3200" dirty="0" smtClean="0"/>
              <a:t>/ </a:t>
            </a:r>
            <a:r>
              <a:rPr lang="en-US" sz="3200" dirty="0" err="1" smtClean="0"/>
              <a:t>তড়িৎঋণাত্মকতা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pPr marL="338138" indent="-338138">
              <a:buFont typeface="Wingdings" pitchFamily="2" charset="2"/>
              <a:buChar char="ü"/>
            </a:pPr>
            <a:r>
              <a:rPr lang="en-US" sz="3200" dirty="0" err="1" smtClean="0"/>
              <a:t>আয়নীকরণ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/</a:t>
            </a:r>
            <a:r>
              <a:rPr lang="en-US" sz="3200" dirty="0" err="1" smtClean="0"/>
              <a:t>ইলেকট্রন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আসক্তি</a:t>
            </a:r>
            <a:r>
              <a:rPr lang="en-US" sz="3200" dirty="0" smtClean="0"/>
              <a:t>/ </a:t>
            </a:r>
            <a:r>
              <a:rPr lang="en-US" sz="3200" dirty="0" err="1" smtClean="0"/>
              <a:t>তড়িৎঋণাত্মকতা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পর্যাবৃত্ত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pPr marL="338138" indent="-338138"/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1600200"/>
            <a:ext cx="7848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আজকের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পাঠ</a:t>
            </a:r>
            <a:endParaRPr lang="en-US" sz="4400" b="1" dirty="0" smtClean="0">
              <a:solidFill>
                <a:srgbClr val="FF000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পর্যাবৃত্ত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ধর্ম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ঃ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600" dirty="0" smtClean="0"/>
              <a:t>(</a:t>
            </a:r>
            <a:r>
              <a:rPr lang="en-US" sz="3600" dirty="0" err="1" smtClean="0"/>
              <a:t>আয়নীকরণ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শক্তি</a:t>
            </a:r>
            <a:r>
              <a:rPr lang="en-US" sz="3600" dirty="0" smtClean="0"/>
              <a:t> /</a:t>
            </a:r>
            <a:r>
              <a:rPr lang="en-US" sz="3600" dirty="0" err="1" smtClean="0"/>
              <a:t>ইলেকট্রন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আসক্তি</a:t>
            </a:r>
            <a:r>
              <a:rPr lang="en-US" sz="3600" dirty="0" smtClean="0"/>
              <a:t>/ </a:t>
            </a:r>
            <a:r>
              <a:rPr lang="en-US" sz="3600" dirty="0" err="1" smtClean="0"/>
              <a:t>তড়িৎঋণাত্মকতা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পর্যায়বৃত্ততা</a:t>
            </a:r>
            <a:r>
              <a:rPr lang="en-US" sz="3600" dirty="0" smtClean="0"/>
              <a:t>)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05000"/>
            <a:ext cx="81534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পর্যায়বৃত্ত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ধর্মঃ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/>
              <a:t>মৌলের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ধর্ম</a:t>
            </a:r>
            <a:r>
              <a:rPr lang="en-US" sz="2400" dirty="0" smtClean="0"/>
              <a:t>  </a:t>
            </a:r>
            <a:r>
              <a:rPr lang="en-US" sz="2400" dirty="0" err="1" smtClean="0"/>
              <a:t>উহার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পারমানবিক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পর্যায়ক্রমে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নিদির্ষ্ট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ব্যবধানের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পূনরাবৃত্তি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পর্যায়বৃত্ত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 </a:t>
            </a:r>
            <a:r>
              <a:rPr lang="en-US" sz="2400" dirty="0" err="1" smtClean="0"/>
              <a:t>গলনাঙ্ক</a:t>
            </a:r>
            <a:r>
              <a:rPr lang="en-US" sz="2400" dirty="0" smtClean="0"/>
              <a:t> , </a:t>
            </a:r>
            <a:r>
              <a:rPr lang="en-US" sz="2400" dirty="0" err="1" smtClean="0"/>
              <a:t>স্ফুটনাঙ্ক</a:t>
            </a:r>
            <a:r>
              <a:rPr lang="en-US" sz="2400" dirty="0" smtClean="0"/>
              <a:t> , </a:t>
            </a:r>
            <a:r>
              <a:rPr lang="en-US" sz="2400" dirty="0" err="1" smtClean="0"/>
              <a:t>পারমানবিক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পারমানবিক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ব্যসার্ধ্য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সমযোজী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ব্যসার্ধ্য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আয়নিকরণ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</a:t>
            </a:r>
            <a:r>
              <a:rPr lang="en-US" sz="2400" dirty="0" smtClean="0"/>
              <a:t>,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আসক্তি</a:t>
            </a:r>
            <a:r>
              <a:rPr lang="en-US" sz="2400" dirty="0" smtClean="0"/>
              <a:t>, </a:t>
            </a:r>
            <a:r>
              <a:rPr lang="en-US" sz="2400" dirty="0" err="1" smtClean="0"/>
              <a:t>তড়ি</a:t>
            </a:r>
            <a:r>
              <a:rPr lang="en-US" sz="2400" dirty="0" smtClean="0"/>
              <a:t>ৎ </a:t>
            </a:r>
            <a:r>
              <a:rPr lang="en-US" sz="2400" dirty="0" err="1" smtClean="0"/>
              <a:t>ঋণত্মকতা</a:t>
            </a:r>
            <a:r>
              <a:rPr lang="en-US" sz="2400" dirty="0" smtClean="0"/>
              <a:t> 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110029" y="914400"/>
            <a:ext cx="2909771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মৌলের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পর্যায়বৃত্ত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ধর্ম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458200" cy="38472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আয়নীকরণ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শক্তিঃ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গ্যাসীয়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অবস্থায়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বিচ্ছিন্ন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সর্ববহিঃস্থস্তর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ইলেক্ট্রনকে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দূরত্বে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অপসারণ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ধণাত্মক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পরিণত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/>
              <a:t>,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আয়নীকরণ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Na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    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500   KJ mol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K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+ 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418   KJ mol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/>
          </a:p>
          <a:p>
            <a:r>
              <a:rPr lang="en-US" sz="2400" dirty="0" err="1" smtClean="0"/>
              <a:t>আয়নীকরণ</a:t>
            </a:r>
            <a:r>
              <a:rPr lang="en-US" sz="2400" dirty="0" smtClean="0"/>
              <a:t>  </a:t>
            </a:r>
            <a:r>
              <a:rPr lang="en-US" sz="2400" dirty="0" err="1" smtClean="0"/>
              <a:t>শক্তিকে</a:t>
            </a:r>
            <a:r>
              <a:rPr lang="en-US" sz="2400" dirty="0" smtClean="0"/>
              <a:t> </a:t>
            </a:r>
            <a:r>
              <a:rPr lang="en-US" sz="2400" dirty="0"/>
              <a:t>I.P.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 </a:t>
            </a:r>
            <a:r>
              <a:rPr lang="en-US" sz="2400" dirty="0" err="1" smtClean="0"/>
              <a:t>প্রকাশ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 </a:t>
            </a:r>
            <a:r>
              <a:rPr lang="en-US" sz="2400" dirty="0" err="1" smtClean="0"/>
              <a:t>কিলোজুল</a:t>
            </a:r>
            <a:r>
              <a:rPr lang="en-US" sz="2400" dirty="0" smtClean="0"/>
              <a:t> </a:t>
            </a:r>
            <a:r>
              <a:rPr lang="en-US" sz="2400" dirty="0"/>
              <a:t>(KJ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আয়নীকরণ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শক্তি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কী</a:t>
            </a:r>
            <a:r>
              <a:rPr lang="en-US" sz="2400" dirty="0" smtClean="0">
                <a:solidFill>
                  <a:srgbClr val="FF0000"/>
                </a:solidFill>
              </a:rPr>
              <a:t>?  </a:t>
            </a:r>
            <a:r>
              <a:rPr lang="en-US" sz="2400" dirty="0" err="1" smtClean="0">
                <a:solidFill>
                  <a:srgbClr val="FF0000"/>
                </a:solidFill>
              </a:rPr>
              <a:t>দেখাও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যে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আয়নীকরণ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শক্তি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একটি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পর্যাবৃত্ত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ধর্ম</a:t>
            </a:r>
            <a:r>
              <a:rPr lang="en-US" sz="2400" dirty="0" smtClean="0">
                <a:solidFill>
                  <a:srgbClr val="FF0000"/>
                </a:solidFill>
              </a:rPr>
              <a:t>।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861060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একই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পর্যায়ে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ডানে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মৌলসমূহের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পারমাণবিক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পারমাণবিক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সংখ্যাও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নতুন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শক্তিস্তর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হয়না</a:t>
            </a:r>
            <a:r>
              <a:rPr lang="en-US" sz="2400" dirty="0" smtClean="0"/>
              <a:t>। </a:t>
            </a:r>
            <a:r>
              <a:rPr lang="en-US" sz="2400" dirty="0" err="1" smtClean="0"/>
              <a:t>অপরদিকে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পারমানবিক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 </a:t>
            </a:r>
            <a:r>
              <a:rPr lang="en-US" sz="2400" dirty="0" err="1" smtClean="0"/>
              <a:t>বৃদ্ধির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 </a:t>
            </a:r>
            <a:r>
              <a:rPr lang="en-US" sz="2400" dirty="0" err="1" smtClean="0"/>
              <a:t>নিউক্লিয়াসে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ধণাত্মক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চার্জের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বহিঃস্থ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শক্তিস্তরের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নিউক্লিয়াসের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আকর্ষণ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। </a:t>
            </a:r>
            <a:r>
              <a:rPr lang="en-US" sz="24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400" u="sng" dirty="0" smtClean="0">
                <a:solidFill>
                  <a:srgbClr val="FF0000"/>
                </a:solidFill>
              </a:rPr>
              <a:t>।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বহিঃস্তর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অপসারণ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অধিক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কারণে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পর্যায়ে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ডানে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সমূহের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আয়নীকরণ</a:t>
            </a:r>
            <a:r>
              <a:rPr lang="en-US" sz="2400" dirty="0" smtClean="0"/>
              <a:t>  </a:t>
            </a:r>
            <a:r>
              <a:rPr lang="en-US" sz="2400" dirty="0" err="1" smtClean="0"/>
              <a:t>শক্তি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69342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আয়নীকরণ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err="1" smtClean="0">
                <a:solidFill>
                  <a:prstClr val="black"/>
                </a:solidFill>
              </a:rPr>
              <a:t>শক্তি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একটি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পর্যাবৃত্ত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ধর্ম</a:t>
            </a:r>
            <a:r>
              <a:rPr lang="en-US" sz="2400" dirty="0" smtClean="0">
                <a:solidFill>
                  <a:prstClr val="black"/>
                </a:solidFill>
              </a:rPr>
              <a:t>- </a:t>
            </a:r>
            <a:endParaRPr lang="en-US" dirty="0"/>
          </a:p>
        </p:txBody>
      </p:sp>
      <p:sp>
        <p:nvSpPr>
          <p:cNvPr id="5122" name="AutoShape 2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Chemistry Zone - (Beryllium) বেরিলিয়াম, এর প্রতিক Be.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876800"/>
            <a:ext cx="1371600" cy="1371600"/>
          </a:xfrm>
          <a:prstGeom prst="rect">
            <a:avLst/>
          </a:prstGeom>
        </p:spPr>
      </p:pic>
      <p:pic>
        <p:nvPicPr>
          <p:cNvPr id="5126" name="Picture 6" descr="2,3 - The electron arrangement of Boron | Oxygen, Teaching science,  Electr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876800"/>
            <a:ext cx="1219200" cy="1219200"/>
          </a:xfrm>
          <a:prstGeom prst="rect">
            <a:avLst/>
          </a:prstGeom>
          <a:noFill/>
        </p:spPr>
      </p:pic>
      <p:pic>
        <p:nvPicPr>
          <p:cNvPr id="5128" name="Picture 8" descr="C Carbon Element Information: Facts, Properties, Trends, uses and Compare  carbon with other elements | Carbon element, Electron configuration,  Ionization energy"/>
          <p:cNvPicPr>
            <a:picLocks noChangeAspect="1" noChangeArrowheads="1"/>
          </p:cNvPicPr>
          <p:nvPr/>
        </p:nvPicPr>
        <p:blipFill>
          <a:blip r:embed="rId4"/>
          <a:srcRect l="16000" t="12000" r="16000" b="12000"/>
          <a:stretch>
            <a:fillRect/>
          </a:stretch>
        </p:blipFill>
        <p:spPr bwMode="auto">
          <a:xfrm>
            <a:off x="4267200" y="4944035"/>
            <a:ext cx="1030705" cy="1151965"/>
          </a:xfrm>
          <a:prstGeom prst="rect">
            <a:avLst/>
          </a:prstGeom>
          <a:noFill/>
        </p:spPr>
      </p:pic>
      <p:pic>
        <p:nvPicPr>
          <p:cNvPr id="5130" name="Picture 10" descr="Chemistry Cartoon clipart - Diagram, Chemistry, Circle, transparent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953000"/>
            <a:ext cx="1066800" cy="1066800"/>
          </a:xfrm>
          <a:prstGeom prst="rect">
            <a:avLst/>
          </a:prstGeom>
          <a:noFill/>
        </p:spPr>
      </p:pic>
      <p:pic>
        <p:nvPicPr>
          <p:cNvPr id="5132" name="Picture 12" descr="Difference Between Atomic Oxygen and Molecular Oxygen | Compare the  Difference Between Similar Ter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5075" y="5029200"/>
            <a:ext cx="923925" cy="923925"/>
          </a:xfrm>
          <a:prstGeom prst="rect">
            <a:avLst/>
          </a:prstGeom>
          <a:noFill/>
        </p:spPr>
      </p:pic>
      <p:pic>
        <p:nvPicPr>
          <p:cNvPr id="5134" name="Picture 14" descr="ক্লোরিনের ইলেকট্রন আসক্তি কেন ফ্লোরিন থেকে বেশি? - Quora"/>
          <p:cNvPicPr>
            <a:picLocks noChangeAspect="1" noChangeArrowheads="1"/>
          </p:cNvPicPr>
          <p:nvPr/>
        </p:nvPicPr>
        <p:blipFill>
          <a:blip r:embed="rId7" cstate="print"/>
          <a:srcRect l="26236" t="31889" r="27531" b="25094"/>
          <a:stretch>
            <a:fillRect/>
          </a:stretch>
        </p:blipFill>
        <p:spPr bwMode="auto">
          <a:xfrm>
            <a:off x="7239000" y="5105400"/>
            <a:ext cx="762000" cy="762000"/>
          </a:xfrm>
          <a:prstGeom prst="rect">
            <a:avLst/>
          </a:prstGeom>
          <a:noFill/>
        </p:spPr>
      </p:pic>
      <p:pic>
        <p:nvPicPr>
          <p:cNvPr id="5136" name="Picture 16" descr="Electron configuration - Wikiwan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4800600"/>
            <a:ext cx="1562100" cy="156210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447800" y="6172200"/>
            <a:ext cx="434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একই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পর্যায়ে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বাম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থেকে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ডানে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শক্তি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বৃদ্ধি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n-US" sz="1600" dirty="0"/>
          </a:p>
        </p:txBody>
      </p:sp>
      <p:sp>
        <p:nvSpPr>
          <p:cNvPr id="15" name="Right Arrow 14"/>
          <p:cNvSpPr/>
          <p:nvPr/>
        </p:nvSpPr>
        <p:spPr>
          <a:xfrm>
            <a:off x="5791200" y="6324600"/>
            <a:ext cx="1447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 </a:t>
            </a:r>
            <a:r>
              <a:rPr lang="en-US" sz="2200" dirty="0" err="1" smtClean="0"/>
              <a:t>আবার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পারমাণবিক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সাথে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সংখ্যাও</a:t>
            </a:r>
            <a:r>
              <a:rPr lang="en-US" sz="2200" dirty="0" smtClean="0"/>
              <a:t> </a:t>
            </a:r>
            <a:r>
              <a:rPr lang="en-US" sz="2200" dirty="0" err="1" smtClean="0"/>
              <a:t>বৃদ্ধি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 </a:t>
            </a:r>
            <a:r>
              <a:rPr lang="en-US" sz="2200" dirty="0" err="1" smtClean="0"/>
              <a:t>এবং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ধারণ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করার</a:t>
            </a:r>
            <a:r>
              <a:rPr lang="en-US" sz="2200" dirty="0" smtClean="0"/>
              <a:t> </a:t>
            </a:r>
            <a:r>
              <a:rPr lang="en-US" sz="2200" dirty="0" err="1" smtClean="0"/>
              <a:t>জন্য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একটি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নতুন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যোগ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। </a:t>
            </a:r>
            <a:r>
              <a:rPr lang="en-US" sz="2200" dirty="0" err="1" smtClean="0"/>
              <a:t>ফলে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হতে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দূরত্ব</a:t>
            </a:r>
            <a:r>
              <a:rPr lang="en-US" sz="2200" dirty="0" smtClean="0"/>
              <a:t> </a:t>
            </a:r>
            <a:r>
              <a:rPr lang="en-US" sz="2200" dirty="0" err="1" smtClean="0"/>
              <a:t>ক্রমশ</a:t>
            </a:r>
            <a:r>
              <a:rPr lang="en-US" sz="2200" dirty="0" smtClean="0"/>
              <a:t> </a:t>
            </a:r>
            <a:r>
              <a:rPr lang="en-US" sz="2200" dirty="0" err="1" smtClean="0"/>
              <a:t>বাড়তে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থাকে</a:t>
            </a:r>
            <a:r>
              <a:rPr lang="en-US" sz="2200" dirty="0" smtClean="0"/>
              <a:t>। </a:t>
            </a:r>
            <a:r>
              <a:rPr lang="en-US" sz="2200" dirty="0" err="1" smtClean="0"/>
              <a:t>এতে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বহিঃস্থ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শক্তিস্তরের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নিউক্লিয়াসের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আকর্ষণ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u="sng" dirty="0" err="1" smtClean="0">
                <a:solidFill>
                  <a:srgbClr val="FF0000"/>
                </a:solidFill>
              </a:rPr>
              <a:t>ফলে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পরমাণুর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আকার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হ্রাস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পায়</a:t>
            </a:r>
            <a:r>
              <a:rPr lang="en-US" sz="2200" u="sng" dirty="0" smtClean="0">
                <a:solidFill>
                  <a:srgbClr val="FF0000"/>
                </a:solidFill>
              </a:rPr>
              <a:t>। </a:t>
            </a:r>
            <a:r>
              <a:rPr lang="en-US" sz="2200" u="sng" dirty="0" err="1" smtClean="0">
                <a:solidFill>
                  <a:srgbClr val="FF0000"/>
                </a:solidFill>
              </a:rPr>
              <a:t>এতে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বহিঃস্তর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</a:t>
            </a:r>
            <a:r>
              <a:rPr lang="en-US" sz="2200" dirty="0" err="1" smtClean="0"/>
              <a:t>ইলেকট্রন</a:t>
            </a:r>
            <a:r>
              <a:rPr lang="en-US" sz="2200" dirty="0" smtClean="0"/>
              <a:t> </a:t>
            </a:r>
            <a:r>
              <a:rPr lang="en-US" sz="2200" dirty="0" err="1" smtClean="0"/>
              <a:t>অপসারণ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করতে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অপেক্ষাকৃত</a:t>
            </a:r>
            <a:r>
              <a:rPr lang="en-US" sz="2200" dirty="0" smtClean="0"/>
              <a:t> </a:t>
            </a:r>
            <a:r>
              <a:rPr lang="en-US" sz="2200" dirty="0" err="1" smtClean="0"/>
              <a:t>কম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প্রয়োজন</a:t>
            </a:r>
            <a:r>
              <a:rPr lang="en-US" sz="2200" dirty="0" smtClean="0"/>
              <a:t> </a:t>
            </a:r>
            <a:r>
              <a:rPr lang="en-US" sz="2200" dirty="0" err="1" smtClean="0"/>
              <a:t>হয়</a:t>
            </a:r>
            <a:r>
              <a:rPr lang="en-US" sz="2200" dirty="0" smtClean="0"/>
              <a:t>।  </a:t>
            </a:r>
            <a:r>
              <a:rPr lang="en-US" sz="2200" dirty="0" err="1" smtClean="0"/>
              <a:t>অর্থা</a:t>
            </a:r>
            <a:r>
              <a:rPr lang="en-US" sz="2200" dirty="0" smtClean="0"/>
              <a:t>ৎ </a:t>
            </a:r>
            <a:r>
              <a:rPr lang="en-US" sz="2200" dirty="0" err="1" smtClean="0"/>
              <a:t>আয়নীকরণ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  </a:t>
            </a:r>
            <a:r>
              <a:rPr lang="en-US" sz="2200" dirty="0" err="1" smtClean="0"/>
              <a:t>এই</a:t>
            </a:r>
            <a:r>
              <a:rPr lang="en-US" sz="2200" dirty="0" smtClean="0"/>
              <a:t> </a:t>
            </a:r>
            <a:r>
              <a:rPr lang="en-US" sz="2200" dirty="0" err="1" smtClean="0"/>
              <a:t>কারণে</a:t>
            </a:r>
            <a:r>
              <a:rPr lang="en-US" sz="2200" dirty="0" smtClean="0"/>
              <a:t> </a:t>
            </a:r>
            <a:r>
              <a:rPr lang="en-US" sz="2200" dirty="0" err="1" smtClean="0"/>
              <a:t>একই</a:t>
            </a:r>
            <a:r>
              <a:rPr lang="en-US" sz="2200" dirty="0" smtClean="0"/>
              <a:t> </a:t>
            </a:r>
            <a:r>
              <a:rPr lang="en-US" sz="2200" dirty="0" err="1" smtClean="0"/>
              <a:t>শ্রেণিতে</a:t>
            </a:r>
            <a:r>
              <a:rPr lang="en-US" sz="2200" dirty="0" smtClean="0"/>
              <a:t> </a:t>
            </a:r>
            <a:r>
              <a:rPr lang="en-US" sz="2200" dirty="0" err="1" smtClean="0"/>
              <a:t>উপর</a:t>
            </a:r>
            <a:r>
              <a:rPr lang="en-US" sz="2200" dirty="0" smtClean="0"/>
              <a:t> </a:t>
            </a:r>
            <a:r>
              <a:rPr lang="en-US" sz="2200" dirty="0" err="1" smtClean="0"/>
              <a:t>থেকে</a:t>
            </a:r>
            <a:r>
              <a:rPr lang="en-US" sz="2200" dirty="0" smtClean="0"/>
              <a:t>  </a:t>
            </a:r>
            <a:r>
              <a:rPr lang="en-US" sz="2200" dirty="0" err="1" smtClean="0"/>
              <a:t>নিচে</a:t>
            </a:r>
            <a:r>
              <a:rPr lang="en-US" sz="2200" dirty="0" smtClean="0"/>
              <a:t> </a:t>
            </a:r>
            <a:r>
              <a:rPr lang="en-US" sz="2200" dirty="0" err="1" smtClean="0"/>
              <a:t>গেলে</a:t>
            </a:r>
            <a:r>
              <a:rPr lang="en-US" sz="2200" dirty="0" smtClean="0"/>
              <a:t> </a:t>
            </a:r>
            <a:r>
              <a:rPr lang="en-US" sz="2200" dirty="0" err="1" smtClean="0"/>
              <a:t>মৌলসমূহের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আয়নীকরণ</a:t>
            </a:r>
            <a:r>
              <a:rPr lang="en-US" sz="2200" dirty="0" smtClean="0"/>
              <a:t> </a:t>
            </a:r>
            <a:r>
              <a:rPr lang="en-US" sz="2200" dirty="0" err="1" smtClean="0"/>
              <a:t>শক্তি</a:t>
            </a:r>
            <a:r>
              <a:rPr lang="en-US" sz="2200" dirty="0" smtClean="0"/>
              <a:t> </a:t>
            </a:r>
            <a:r>
              <a:rPr lang="en-US" sz="2200" dirty="0" err="1" smtClean="0"/>
              <a:t>হ্রাস</a:t>
            </a:r>
            <a:r>
              <a:rPr lang="en-US" sz="2200" dirty="0" smtClean="0"/>
              <a:t> </a:t>
            </a:r>
            <a:r>
              <a:rPr lang="en-US" sz="2200" dirty="0" err="1" smtClean="0"/>
              <a:t>পায়</a:t>
            </a:r>
            <a:r>
              <a:rPr lang="en-US" sz="2200" dirty="0" smtClean="0"/>
              <a:t>।</a:t>
            </a:r>
            <a:endParaRPr lang="en-US" sz="2200" dirty="0"/>
          </a:p>
        </p:txBody>
      </p:sp>
      <p:pic>
        <p:nvPicPr>
          <p:cNvPr id="3" name="Picture 16" descr="Electron configuration - Wiki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91000"/>
            <a:ext cx="1409700" cy="1409701"/>
          </a:xfrm>
          <a:prstGeom prst="rect">
            <a:avLst/>
          </a:prstGeom>
          <a:noFill/>
        </p:spPr>
      </p:pic>
      <p:pic>
        <p:nvPicPr>
          <p:cNvPr id="3074" name="Picture 2" descr="File:Electron shell 019 Potassium - no label.svg - Wikimedia Comm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2133600" cy="1981200"/>
          </a:xfrm>
          <a:prstGeom prst="rect">
            <a:avLst/>
          </a:prstGeom>
          <a:noFill/>
        </p:spPr>
      </p:pic>
      <p:sp>
        <p:nvSpPr>
          <p:cNvPr id="3076" name="AutoShape 4" descr="Why don't sodium ions in the blood react with wa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ile:Electron shell 011 sodium.png - Wikimedia Commons"/>
          <p:cNvPicPr>
            <a:picLocks noChangeAspect="1" noChangeArrowheads="1"/>
          </p:cNvPicPr>
          <p:nvPr/>
        </p:nvPicPr>
        <p:blipFill>
          <a:blip r:embed="rId4" cstate="print"/>
          <a:srcRect l="22621" t="29310" r="24598" b="20690"/>
          <a:stretch>
            <a:fillRect/>
          </a:stretch>
        </p:blipFill>
        <p:spPr bwMode="auto">
          <a:xfrm>
            <a:off x="2133600" y="4038600"/>
            <a:ext cx="1618593" cy="167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57150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নিচে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আয়নীকরণ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শক্তি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হ্রাস</a:t>
            </a:r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6400800" y="5850192"/>
            <a:ext cx="1066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0200"/>
            <a:ext cx="8686800" cy="41395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ইলেকট্রন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আসক্তিঃ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গ্যাসীয়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অবস্থায়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বিচ্ছিন্ন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প্রতিটির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সর্ববহিঃস্থ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স্তরে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মোল</a:t>
            </a:r>
            <a:r>
              <a:rPr lang="en-US" sz="2400" dirty="0" smtClean="0"/>
              <a:t> 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ঋণাত্মক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পরিণত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নির্গত</a:t>
            </a:r>
            <a:r>
              <a:rPr lang="en-US" sz="2400" dirty="0" smtClean="0"/>
              <a:t>  </a:t>
            </a:r>
            <a:r>
              <a:rPr lang="en-US" sz="2400" dirty="0" err="1" smtClean="0"/>
              <a:t>হয়</a:t>
            </a:r>
            <a:r>
              <a:rPr lang="en-US" sz="2400" dirty="0"/>
              <a:t>,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F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    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-346.94   KJ mol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-361.36   KJ mol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/>
              <a:t>ইলেকট্রন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আসক্তিকে</a:t>
            </a:r>
            <a:r>
              <a:rPr lang="en-US" sz="2400" dirty="0" smtClean="0"/>
              <a:t> E.A.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 </a:t>
            </a:r>
            <a:r>
              <a:rPr lang="en-US" sz="2400" dirty="0" err="1" smtClean="0"/>
              <a:t>প্রকাশ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 </a:t>
            </a:r>
            <a:r>
              <a:rPr lang="en-US" sz="2400" dirty="0" err="1" smtClean="0"/>
              <a:t>কিলোজুল</a:t>
            </a:r>
            <a:r>
              <a:rPr lang="en-US" sz="2400" dirty="0" smtClean="0"/>
              <a:t> </a:t>
            </a:r>
            <a:r>
              <a:rPr lang="en-US" sz="2400" dirty="0"/>
              <a:t>(KJ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440164"/>
            <a:ext cx="762000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ইলেকট্রন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আসক্তি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কী</a:t>
            </a:r>
            <a:r>
              <a:rPr lang="en-US" sz="2400" dirty="0" smtClean="0">
                <a:solidFill>
                  <a:srgbClr val="FF0000"/>
                </a:solidFill>
              </a:rPr>
              <a:t>? </a:t>
            </a:r>
            <a:r>
              <a:rPr lang="en-US" sz="2400" dirty="0" err="1" smtClean="0">
                <a:solidFill>
                  <a:srgbClr val="FF0000"/>
                </a:solidFill>
              </a:rPr>
              <a:t>দেখাও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যে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ইলেকট্রন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আসক্তি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একটি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পর্যায়বৃত্ত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ধর্ম</a:t>
            </a:r>
            <a:r>
              <a:rPr lang="en-US" sz="2400" dirty="0" smtClean="0">
                <a:solidFill>
                  <a:srgbClr val="FF0000"/>
                </a:solidFill>
              </a:rPr>
              <a:t>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1075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শিখণফল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2020-08-27T06:33:04Z</dcterms:created>
  <dcterms:modified xsi:type="dcterms:W3CDTF">2021-04-17T03:39:58Z</dcterms:modified>
</cp:coreProperties>
</file>