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4" r:id="rId2"/>
    <p:sldId id="275" r:id="rId3"/>
    <p:sldId id="273" r:id="rId4"/>
    <p:sldId id="281" r:id="rId5"/>
    <p:sldId id="257" r:id="rId6"/>
    <p:sldId id="258" r:id="rId7"/>
    <p:sldId id="269" r:id="rId8"/>
    <p:sldId id="259" r:id="rId9"/>
    <p:sldId id="260" r:id="rId10"/>
    <p:sldId id="261" r:id="rId11"/>
    <p:sldId id="262" r:id="rId12"/>
    <p:sldId id="263" r:id="rId13"/>
    <p:sldId id="265" r:id="rId14"/>
    <p:sldId id="270" r:id="rId15"/>
    <p:sldId id="266" r:id="rId16"/>
    <p:sldId id="267" r:id="rId17"/>
    <p:sldId id="268" r:id="rId18"/>
    <p:sldId id="271" r:id="rId19"/>
    <p:sldId id="272" r:id="rId20"/>
    <p:sldId id="279" r:id="rId21"/>
    <p:sldId id="278" r:id="rId22"/>
    <p:sldId id="276" r:id="rId23"/>
    <p:sldId id="27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E366E-94D7-440F-BA04-C4A9BA12B013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B7380-52DA-43FC-8C37-034F974EA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54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Say welcome to the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85552-BB4D-4D31-9CBB-EF82BAC33D8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1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02AB-8E07-42D8-A210-CCA9EC6E21E1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BE9A-0699-4B72-8EC2-015D124D4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5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02AB-8E07-42D8-A210-CCA9EC6E21E1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BE9A-0699-4B72-8EC2-015D124D4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9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02AB-8E07-42D8-A210-CCA9EC6E21E1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BE9A-0699-4B72-8EC2-015D124D4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3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02AB-8E07-42D8-A210-CCA9EC6E21E1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BE9A-0699-4B72-8EC2-015D124D4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10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02AB-8E07-42D8-A210-CCA9EC6E21E1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BE9A-0699-4B72-8EC2-015D124D4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02AB-8E07-42D8-A210-CCA9EC6E21E1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BE9A-0699-4B72-8EC2-015D124D4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92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02AB-8E07-42D8-A210-CCA9EC6E21E1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BE9A-0699-4B72-8EC2-015D124D4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69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02AB-8E07-42D8-A210-CCA9EC6E21E1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BE9A-0699-4B72-8EC2-015D124D4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89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02AB-8E07-42D8-A210-CCA9EC6E21E1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BE9A-0699-4B72-8EC2-015D124D4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2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02AB-8E07-42D8-A210-CCA9EC6E21E1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BE9A-0699-4B72-8EC2-015D124D4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8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02AB-8E07-42D8-A210-CCA9EC6E21E1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BE9A-0699-4B72-8EC2-015D124D4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9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A02AB-8E07-42D8-A210-CCA9EC6E21E1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CBE9A-0699-4B72-8EC2-015D124D4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9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ukur360720@gmail.com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857" y="30100"/>
            <a:ext cx="12192000" cy="70103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875" y="209982"/>
            <a:ext cx="12049125" cy="62940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1500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Calibri" panose="020F0502020204030204" pitchFamily="34" charset="0"/>
              </a:rPr>
              <a:t>Welcome </a:t>
            </a:r>
            <a:r>
              <a:rPr lang="en-US" sz="9600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Calibri" panose="020F0502020204030204" pitchFamily="34" charset="0"/>
              </a:rPr>
              <a:t>to </a:t>
            </a:r>
            <a:r>
              <a:rPr lang="en-US" sz="9600" dirty="0" err="1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Calibri" panose="020F0502020204030204" pitchFamily="34" charset="0"/>
              </a:rPr>
              <a:t>Naldha</a:t>
            </a:r>
            <a:r>
              <a:rPr lang="en-US" sz="9600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Calibri" panose="020F0502020204030204" pitchFamily="34" charset="0"/>
              </a:rPr>
              <a:t> Secondary </a:t>
            </a:r>
          </a:p>
          <a:p>
            <a:endParaRPr lang="en-US" sz="9600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  <a:latin typeface="Calibri" panose="020F0502020204030204" pitchFamily="34" charset="0"/>
            </a:endParaRPr>
          </a:p>
          <a:p>
            <a:r>
              <a:rPr lang="en-US" sz="9600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Calibri" panose="020F0502020204030204" pitchFamily="34" charset="0"/>
              </a:rPr>
              <a:t>Online School</a:t>
            </a:r>
            <a:endParaRPr lang="en-US" sz="7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15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636" y="0"/>
            <a:ext cx="1204436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5. Though/ Although </a:t>
            </a:r>
            <a:r>
              <a:rPr lang="en-US" sz="36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sz="36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hw`I</a:t>
            </a:r>
            <a:r>
              <a:rPr lang="en-US" sz="36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/ Because </a:t>
            </a:r>
            <a:r>
              <a:rPr lang="en-US" sz="36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sz="36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KviY</a:t>
            </a:r>
            <a:r>
              <a:rPr lang="en-US" sz="36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/ Since:</a:t>
            </a:r>
          </a:p>
          <a:p>
            <a:pPr algn="just"/>
            <a:r>
              <a:rPr lang="en-US" sz="36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Structure (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sym typeface="Wingdings" panose="05000000000000000000" pitchFamily="2" charset="2"/>
              </a:rPr>
              <a:t>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): Though/ Although + Present Indefinite Tense + Present Indefinite Tense.</a:t>
            </a:r>
          </a:p>
          <a:p>
            <a:pPr algn="just"/>
            <a:r>
              <a:rPr lang="en-US" sz="36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Structure (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sym typeface="Wingdings" panose="05000000000000000000" pitchFamily="2" charset="2"/>
              </a:rPr>
              <a:t>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): Though/ Although + Past Indefinite Tense + Past Indefinite Tense.</a:t>
            </a:r>
          </a:p>
          <a:p>
            <a:pPr algn="just"/>
            <a:r>
              <a:rPr lang="en-US" sz="36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Structure (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sym typeface="Wingdings" panose="05000000000000000000" pitchFamily="2" charset="2"/>
              </a:rPr>
              <a:t>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): Though/ Although + Future Indefinite Tense + Future Indefinite Tense.</a:t>
            </a:r>
          </a:p>
        </p:txBody>
      </p:sp>
      <p:sp>
        <p:nvSpPr>
          <p:cNvPr id="3" name="Rectangle 2"/>
          <p:cNvSpPr/>
          <p:nvPr/>
        </p:nvSpPr>
        <p:spPr>
          <a:xfrm>
            <a:off x="147636" y="4443413"/>
            <a:ext cx="6310314" cy="2200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Though he is poor , </a:t>
            </a:r>
            <a:r>
              <a:rPr lang="en-US" sz="60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he is honest.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974" y="4443413"/>
            <a:ext cx="4900613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8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24" y="186780"/>
            <a:ext cx="1185386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6. I wish / If + Subject </a:t>
            </a:r>
            <a:r>
              <a:rPr lang="en-US" sz="44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(Am¤¢e </a:t>
            </a:r>
            <a:r>
              <a:rPr lang="en-US" sz="44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B”Qv</a:t>
            </a:r>
            <a:r>
              <a:rPr lang="en-US" sz="44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ev</a:t>
            </a:r>
            <a:r>
              <a:rPr lang="en-US" sz="44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Kíbv</a:t>
            </a:r>
            <a:r>
              <a:rPr lang="en-US" sz="44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cÖKvkK</a:t>
            </a:r>
            <a:r>
              <a:rPr lang="en-US" sz="44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evK</a:t>
            </a:r>
            <a:r>
              <a:rPr lang="en-US" sz="44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¨ </a:t>
            </a:r>
            <a:r>
              <a:rPr lang="en-US" sz="44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MwVZ</a:t>
            </a:r>
            <a:r>
              <a:rPr lang="en-US" sz="44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nq</a:t>
            </a:r>
            <a:r>
              <a:rPr lang="en-US" sz="44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: </a:t>
            </a:r>
          </a:p>
          <a:p>
            <a:pPr algn="just"/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Structure: I wish/ If + Subject + were + </a:t>
            </a:r>
            <a:r>
              <a:rPr lang="en-US" sz="4400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noun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r>
              <a:rPr lang="en-US" sz="4400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n-US" sz="4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923" y="3700462"/>
            <a:ext cx="6510339" cy="2871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latin typeface="Times New Roman" panose="02020603050405020304" pitchFamily="18" charset="0"/>
                <a:ea typeface="SimSun" panose="02010600030101010101" pitchFamily="2" charset="-122"/>
              </a:rPr>
              <a:t>I wish </a:t>
            </a:r>
            <a:r>
              <a:rPr lang="en-US" sz="8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I were a bird.</a:t>
            </a:r>
            <a:endParaRPr lang="en-US" sz="8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263" y="3700461"/>
            <a:ext cx="5057776" cy="287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15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8. As if / As though </a:t>
            </a:r>
            <a:r>
              <a:rPr lang="en-US" sz="44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(†</a:t>
            </a:r>
            <a:r>
              <a:rPr lang="en-US" sz="44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hb</a:t>
            </a:r>
            <a:r>
              <a:rPr lang="en-US" sz="44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: </a:t>
            </a:r>
          </a:p>
          <a:p>
            <a:pPr algn="just"/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Structure (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sym typeface="Wingdings" panose="05000000000000000000" pitchFamily="2" charset="2"/>
              </a:rPr>
              <a:t>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): Present Indefinite + As if/ As though + Past Indefinite Tense.</a:t>
            </a:r>
          </a:p>
          <a:p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Structure (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sym typeface="Wingdings" panose="05000000000000000000" pitchFamily="2" charset="2"/>
              </a:rPr>
              <a:t>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): Past Indefinite + As if/ As though + Past Perfect Tense.</a:t>
            </a:r>
            <a:endParaRPr lang="en-US" sz="4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786188"/>
            <a:ext cx="5372100" cy="2586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He talks as if </a:t>
            </a:r>
            <a:r>
              <a:rPr lang="en-US" sz="6600" u="sng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he were a mad.</a:t>
            </a:r>
            <a:endParaRPr lang="en-US" sz="66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786187"/>
            <a:ext cx="5905500" cy="247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03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75" y="-50467"/>
            <a:ext cx="12192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6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9. As soon as (</a:t>
            </a:r>
            <a:r>
              <a:rPr lang="en-US" sz="60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hZ</a:t>
            </a:r>
            <a:r>
              <a:rPr lang="en-US" sz="60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ZvovZvwo</a:t>
            </a:r>
            <a:r>
              <a:rPr lang="en-US" sz="60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m¤¢e)</a:t>
            </a:r>
            <a:r>
              <a:rPr lang="en-US" sz="6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: </a:t>
            </a:r>
          </a:p>
          <a:p>
            <a:pPr algn="just"/>
            <a:r>
              <a:rPr lang="en-US" sz="6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Structure: As soon as + Past Indefinite Tense + Past Indefinite Tense.</a:t>
            </a:r>
            <a:endParaRPr lang="en-US" sz="60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/>
            <a:r>
              <a:rPr lang="en-US" sz="2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en-US" sz="60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7175" y="3571874"/>
            <a:ext cx="6972300" cy="3028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As soon as I did the work, </a:t>
            </a:r>
            <a:r>
              <a:rPr lang="en-US" sz="6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you did the work.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26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8588" y="0"/>
            <a:ext cx="1205865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10. Without + Gerund (V</a:t>
            </a:r>
            <a:r>
              <a:rPr lang="en-US" sz="4400" baseline="30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+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ing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):</a:t>
            </a:r>
          </a:p>
          <a:p>
            <a:pPr algn="just"/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Structure: Without + Gerund </a:t>
            </a:r>
            <a:r>
              <a:rPr lang="en-US" sz="44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hy³ Ask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+ Subject + Can’t/ Won’t + V</a:t>
            </a:r>
            <a:r>
              <a:rPr lang="en-US" sz="4400" baseline="30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+ Extension.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300" y="2771775"/>
            <a:ext cx="5972175" cy="3600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5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Without going to school, </a:t>
            </a:r>
            <a:r>
              <a:rPr lang="en-US" sz="5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you cannot pass the exam.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475" y="2771775"/>
            <a:ext cx="5843587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23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11. If </a:t>
            </a:r>
            <a:r>
              <a:rPr lang="en-US" sz="28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hw</a:t>
            </a:r>
            <a:r>
              <a:rPr lang="en-US" sz="28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`)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Conditional Verb:</a:t>
            </a:r>
          </a:p>
          <a:p>
            <a:pPr algn="just"/>
            <a:r>
              <a:rPr lang="en-US" sz="28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Structure (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sym typeface="Wingdings" panose="05000000000000000000" pitchFamily="2" charset="2"/>
              </a:rPr>
              <a:t>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): If + Present Indefinite Tense + Future Indefinite Tense.</a:t>
            </a:r>
          </a:p>
          <a:p>
            <a:pPr algn="just"/>
            <a:r>
              <a:rPr lang="en-US" sz="28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Structure (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sym typeface="Wingdings" panose="05000000000000000000" pitchFamily="2" charset="2"/>
              </a:rPr>
              <a:t>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): If + Past Indefinite Tense + Subject + Would + V</a:t>
            </a:r>
            <a:r>
              <a:rPr lang="en-US" sz="2800" baseline="30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+ Extension</a:t>
            </a:r>
          </a:p>
          <a:p>
            <a:pPr algn="just"/>
            <a:r>
              <a:rPr lang="en-US" sz="28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Structure (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sym typeface="Wingdings" panose="05000000000000000000" pitchFamily="2" charset="2"/>
              </a:rPr>
              <a:t>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): If + Past Perfect Tense + Subject + Would have + V</a:t>
            </a:r>
            <a:r>
              <a:rPr lang="en-US" sz="2800" baseline="30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3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+ Extension.</a:t>
            </a:r>
            <a:endParaRPr lang="en-US" sz="2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985962"/>
            <a:ext cx="6015038" cy="1202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If you read ,</a:t>
            </a:r>
            <a:r>
              <a:rPr lang="en-US" sz="4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will pass the exam.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241893"/>
            <a:ext cx="6015038" cy="1415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If you </a:t>
            </a:r>
            <a:r>
              <a:rPr lang="en-US" sz="4400" dirty="0" smtClean="0">
                <a:solidFill>
                  <a:schemeClr val="tx1"/>
                </a:solidFill>
              </a:rPr>
              <a:t>worked hard ,</a:t>
            </a:r>
            <a:r>
              <a:rPr lang="en-US" sz="44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would shine in life.</a:t>
            </a:r>
            <a:endParaRPr lang="en-US" sz="4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710767"/>
            <a:ext cx="6015038" cy="20029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If you </a:t>
            </a:r>
            <a:r>
              <a:rPr lang="en-US" sz="4400" dirty="0" smtClean="0">
                <a:solidFill>
                  <a:schemeClr val="tx1"/>
                </a:solidFill>
              </a:rPr>
              <a:t>had built a house by the </a:t>
            </a:r>
            <a:r>
              <a:rPr lang="en-US" sz="4400" dirty="0" err="1" smtClean="0">
                <a:solidFill>
                  <a:schemeClr val="tx1"/>
                </a:solidFill>
              </a:rPr>
              <a:t>apollow</a:t>
            </a:r>
            <a:r>
              <a:rPr lang="en-US" sz="4400" dirty="0" smtClean="0">
                <a:solidFill>
                  <a:schemeClr val="tx1"/>
                </a:solidFill>
              </a:rPr>
              <a:t> tin </a:t>
            </a:r>
            <a:r>
              <a:rPr lang="en-US" sz="4400" dirty="0">
                <a:solidFill>
                  <a:schemeClr val="tx1"/>
                </a:solidFill>
              </a:rPr>
              <a:t>,</a:t>
            </a:r>
            <a:r>
              <a:rPr lang="en-US" sz="4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44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 have married you.</a:t>
            </a:r>
            <a:endParaRPr lang="en-US" sz="4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012" y="1985962"/>
            <a:ext cx="5510213" cy="12028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011" y="3241894"/>
            <a:ext cx="5510214" cy="14688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011" y="4714875"/>
            <a:ext cx="5510214" cy="199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9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3050"/>
            <a:ext cx="12192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12. So-------- That </a:t>
            </a:r>
            <a:r>
              <a:rPr lang="en-US" sz="28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(GZB-------‡h) </a:t>
            </a:r>
            <a:r>
              <a:rPr lang="en-US" sz="28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cÖ_g</a:t>
            </a:r>
            <a:r>
              <a:rPr lang="en-US" sz="28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Ask †h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Tense</a:t>
            </a:r>
            <a:r>
              <a:rPr lang="en-US" sz="28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_</a:t>
            </a:r>
            <a:r>
              <a:rPr lang="en-US" sz="28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vK‡e</a:t>
            </a:r>
            <a:r>
              <a:rPr lang="en-US" sz="28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cieZ©x</a:t>
            </a:r>
            <a:r>
              <a:rPr lang="en-US" sz="28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Ask †</a:t>
            </a:r>
            <a:r>
              <a:rPr lang="en-US" sz="28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mB</a:t>
            </a:r>
            <a:r>
              <a:rPr lang="en-US" sz="28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GKB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Tense</a:t>
            </a:r>
            <a:r>
              <a:rPr lang="en-US" sz="28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G </a:t>
            </a:r>
            <a:r>
              <a:rPr lang="en-US" sz="28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n‡e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: </a:t>
            </a:r>
          </a:p>
          <a:p>
            <a:pPr algn="just"/>
            <a:r>
              <a:rPr lang="en-US" sz="28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Structure (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sym typeface="Wingdings" panose="05000000000000000000" pitchFamily="2" charset="2"/>
              </a:rPr>
              <a:t>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): That + Subject + Can/ Could/ May/ Might + V</a:t>
            </a:r>
            <a:r>
              <a:rPr lang="en-US" sz="2800" baseline="30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+ Extension.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/>
            <a:endParaRPr lang="en-US" sz="2800" dirty="0" smtClean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/>
            <a:endParaRPr lang="en-US" sz="28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/>
            <a:endParaRPr lang="en-US" sz="2800" dirty="0" smtClean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/>
            <a:endParaRPr lang="en-US" sz="28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/>
            <a:endParaRPr lang="en-US" sz="2800" dirty="0" smtClean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/>
            <a:r>
              <a:rPr lang="en-US" sz="28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13. Would you mind (</a:t>
            </a:r>
            <a:r>
              <a:rPr lang="en-US" sz="28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Avcwb</a:t>
            </a:r>
            <a:r>
              <a:rPr lang="en-US" sz="28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wK</a:t>
            </a:r>
            <a:r>
              <a:rPr lang="en-US" sz="28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wKQz</a:t>
            </a:r>
            <a:r>
              <a:rPr lang="en-US" sz="28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g‡b</a:t>
            </a:r>
            <a:r>
              <a:rPr lang="en-US" sz="28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Ki‡eb</a:t>
            </a:r>
            <a:r>
              <a:rPr lang="en-US" sz="28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-----?/ `qv </a:t>
            </a:r>
            <a:r>
              <a:rPr lang="en-US" sz="28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K‡i</a:t>
            </a:r>
            <a:r>
              <a:rPr lang="en-US" sz="28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: </a:t>
            </a:r>
          </a:p>
          <a:p>
            <a:pPr algn="just"/>
            <a:r>
              <a:rPr lang="en-US" sz="28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Structure (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sym typeface="Wingdings" panose="05000000000000000000" pitchFamily="2" charset="2"/>
              </a:rPr>
              <a:t>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): Would you mind + V</a:t>
            </a:r>
            <a:r>
              <a:rPr lang="en-US" sz="2800" baseline="30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+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ing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+ Extension +?</a:t>
            </a:r>
          </a:p>
          <a:p>
            <a:pPr algn="just"/>
            <a:endParaRPr lang="en-US" sz="2800" dirty="0" smtClean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/>
            <a:r>
              <a:rPr lang="en-US" sz="28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n-US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800225"/>
            <a:ext cx="5286375" cy="1985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He is so weak that  </a:t>
            </a:r>
            <a:r>
              <a:rPr lang="en-US" sz="36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can not walk.</a:t>
            </a:r>
            <a:endParaRPr lang="en-US" sz="36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06828"/>
            <a:ext cx="5286375" cy="1751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5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Would you mind </a:t>
            </a:r>
            <a:r>
              <a:rPr lang="en-US" sz="5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opening the door?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824" y="1800225"/>
            <a:ext cx="3914775" cy="19859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549" y="5106827"/>
            <a:ext cx="5267326" cy="1751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92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5725"/>
            <a:ext cx="12192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14. Would you like </a:t>
            </a:r>
            <a:r>
              <a:rPr lang="en-US" sz="48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sz="48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Avcwb</a:t>
            </a:r>
            <a:r>
              <a:rPr lang="en-US" sz="48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cQ</a:t>
            </a:r>
            <a:r>
              <a:rPr lang="en-US" sz="48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›` </a:t>
            </a:r>
            <a:r>
              <a:rPr lang="en-US" sz="48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Ki‡eb</a:t>
            </a:r>
            <a:r>
              <a:rPr lang="en-US" sz="48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wK</a:t>
            </a:r>
            <a:r>
              <a:rPr lang="en-US" sz="48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----?)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: </a:t>
            </a:r>
          </a:p>
          <a:p>
            <a:pPr algn="just"/>
            <a:r>
              <a:rPr lang="en-US" sz="48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Structure : </a:t>
            </a:r>
            <a:r>
              <a:rPr lang="en-US" sz="5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Would you like + to + V</a:t>
            </a:r>
            <a:r>
              <a:rPr lang="en-US" sz="5400" baseline="30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1 </a:t>
            </a:r>
            <a:r>
              <a:rPr lang="en-US" sz="5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+ Extension +? </a:t>
            </a:r>
            <a:endParaRPr lang="en-US" sz="5400" dirty="0" smtClean="0">
              <a:effectLst/>
              <a:latin typeface="SutonnyMJ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228974"/>
            <a:ext cx="6657975" cy="24003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Would you like </a:t>
            </a:r>
            <a:r>
              <a:rPr lang="en-US" sz="6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to go with </a:t>
            </a:r>
            <a:r>
              <a:rPr lang="en-US" sz="66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me? </a:t>
            </a:r>
            <a:endParaRPr lang="en-US" sz="66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187" y="3228973"/>
            <a:ext cx="4924426" cy="2400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47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4135"/>
            <a:ext cx="1219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400" dirty="0">
                <a:latin typeface="Times New Roman" panose="02020603050405020304" pitchFamily="18" charset="0"/>
                <a:ea typeface="SimSun" panose="02010600030101010101" pitchFamily="2" charset="-122"/>
              </a:rPr>
              <a:t>15. Too--------To </a:t>
            </a:r>
            <a:r>
              <a:rPr lang="en-US" sz="5400" dirty="0"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(GZB------‡h)</a:t>
            </a:r>
            <a:r>
              <a:rPr lang="en-US" sz="5400" dirty="0">
                <a:latin typeface="Times New Roman" panose="02020603050405020304" pitchFamily="18" charset="0"/>
                <a:ea typeface="SimSun" panose="02010600030101010101" pitchFamily="2" charset="-122"/>
              </a:rPr>
              <a:t> :</a:t>
            </a:r>
          </a:p>
          <a:p>
            <a:pPr algn="just"/>
            <a:r>
              <a:rPr lang="en-US" sz="5400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Structure: </a:t>
            </a:r>
            <a:r>
              <a:rPr lang="en-US" sz="5400" dirty="0">
                <a:latin typeface="Times New Roman" panose="02020603050405020304" pitchFamily="18" charset="0"/>
                <a:ea typeface="SimSun" panose="02010600030101010101" pitchFamily="2" charset="-122"/>
              </a:rPr>
              <a:t>To + (v1)</a:t>
            </a:r>
            <a:r>
              <a:rPr lang="en-US" sz="5400" dirty="0"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GকwU</a:t>
            </a:r>
            <a:r>
              <a:rPr lang="en-US" sz="5400" dirty="0"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msMwZc~Y</a:t>
            </a:r>
            <a:r>
              <a:rPr lang="en-US" sz="5400" dirty="0"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© </a:t>
            </a:r>
            <a:r>
              <a:rPr lang="en-US" sz="5400" dirty="0" err="1" smtClean="0"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evক্য</a:t>
            </a:r>
            <a:r>
              <a:rPr lang="en-US" sz="5400" dirty="0" smtClean="0"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¨|</a:t>
            </a:r>
            <a:endParaRPr lang="en-US" sz="5400" dirty="0">
              <a:latin typeface="SutonnyMJ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996147"/>
            <a:ext cx="5772150" cy="2604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</a:rPr>
              <a:t>He is too poor  to </a:t>
            </a:r>
            <a:r>
              <a:rPr lang="en-US" sz="66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bye a shirt</a:t>
            </a:r>
            <a:r>
              <a:rPr lang="en-US" sz="6600" dirty="0" smtClean="0">
                <a:solidFill>
                  <a:schemeClr val="tx1"/>
                </a:solidFill>
              </a:rPr>
              <a:t>.</a:t>
            </a:r>
            <a:endParaRPr lang="en-US" sz="66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26" y="3064935"/>
            <a:ext cx="5629274" cy="253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13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95021"/>
            <a:ext cx="1132998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1,If you like the poor man……………………….</a:t>
            </a:r>
          </a:p>
          <a:p>
            <a:r>
              <a:rPr lang="en-US" sz="4800" dirty="0" smtClean="0"/>
              <a:t>2. Without reading it……………………………….</a:t>
            </a:r>
          </a:p>
          <a:p>
            <a:r>
              <a:rPr lang="en-US" sz="4800" dirty="0" smtClean="0"/>
              <a:t>3.Take umbrella lest…………………………………</a:t>
            </a:r>
          </a:p>
          <a:p>
            <a:r>
              <a:rPr lang="en-US" sz="4800" dirty="0" smtClean="0"/>
              <a:t>4.Would you mind……………………………………</a:t>
            </a:r>
          </a:p>
          <a:p>
            <a:r>
              <a:rPr lang="en-US" sz="4800" dirty="0" smtClean="0"/>
              <a:t>5.As long as </a:t>
            </a:r>
            <a:r>
              <a:rPr lang="en-US" sz="4800" dirty="0" err="1" smtClean="0"/>
              <a:t>Runa</a:t>
            </a:r>
            <a:r>
              <a:rPr lang="en-US" sz="4800" dirty="0" smtClean="0"/>
              <a:t> sung a song…………………</a:t>
            </a:r>
          </a:p>
          <a:p>
            <a:r>
              <a:rPr lang="en-US" sz="4800" dirty="0" smtClean="0"/>
              <a:t>6.Unless you do the sum…………………………</a:t>
            </a:r>
          </a:p>
          <a:p>
            <a:r>
              <a:rPr lang="en-US" sz="4800" dirty="0" smtClean="0"/>
              <a:t>7.I wish……………………………………………………</a:t>
            </a:r>
            <a:endParaRPr lang="en-US" sz="4800" dirty="0"/>
          </a:p>
        </p:txBody>
      </p:sp>
      <p:sp>
        <p:nvSpPr>
          <p:cNvPr id="4" name="Sun 3"/>
          <p:cNvSpPr/>
          <p:nvPr/>
        </p:nvSpPr>
        <p:spPr>
          <a:xfrm>
            <a:off x="1871663" y="99763"/>
            <a:ext cx="8101012" cy="168617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Pair 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43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15113" y="5168030"/>
            <a:ext cx="519903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n w="0"/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 Introducing</a:t>
            </a:r>
          </a:p>
          <a:p>
            <a:r>
              <a:rPr lang="en-US" sz="2800" b="1" dirty="0">
                <a:ln w="0"/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       : </a:t>
            </a:r>
            <a:r>
              <a:rPr lang="en-US" sz="2800" b="1" dirty="0" smtClean="0">
                <a:ln w="0"/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Nine</a:t>
            </a:r>
          </a:p>
          <a:p>
            <a:r>
              <a:rPr lang="en-US" sz="2800" b="1" dirty="0" smtClean="0">
                <a:ln w="0"/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   :English Second Paper</a:t>
            </a:r>
            <a:endParaRPr lang="en-US" sz="2800" b="1" dirty="0">
              <a:ln w="0"/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143" y="0"/>
            <a:ext cx="4933924" cy="46590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0" y="135884"/>
            <a:ext cx="8886825" cy="57861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 Chancery" pitchFamily="2" charset="0"/>
              </a:rPr>
              <a:t>Teacher’s Identity</a:t>
            </a:r>
            <a:r>
              <a:rPr lang="en-US" sz="4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Black Chancery" pitchFamily="2" charset="0"/>
              </a:rPr>
              <a:t/>
            </a:r>
            <a:br>
              <a:rPr lang="en-US" sz="4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Black Chancery" pitchFamily="2" charset="0"/>
              </a:rPr>
            </a:br>
            <a:r>
              <a:rPr lang="en-US" sz="5400" b="1" dirty="0">
                <a:solidFill>
                  <a:srgbClr val="00B0F0"/>
                </a:solidFill>
                <a:latin typeface="Black Chancery" pitchFamily="2" charset="0"/>
              </a:rPr>
              <a:t>A. </a:t>
            </a:r>
            <a:r>
              <a:rPr lang="en-US" sz="5400" b="1" dirty="0" err="1">
                <a:solidFill>
                  <a:srgbClr val="00B0F0"/>
                </a:solidFill>
                <a:latin typeface="Black Chancery" pitchFamily="2" charset="0"/>
              </a:rPr>
              <a:t>Sukur</a:t>
            </a:r>
            <a:r>
              <a:rPr lang="en-US" sz="5400" b="1" dirty="0">
                <a:solidFill>
                  <a:srgbClr val="00B0F0"/>
                </a:solidFill>
                <a:latin typeface="Black Chancery" pitchFamily="2" charset="0"/>
              </a:rPr>
              <a:t> Ali Khan</a:t>
            </a:r>
            <a:r>
              <a:rPr lang="en-US" sz="4000" b="1" dirty="0">
                <a:solidFill>
                  <a:srgbClr val="00B0F0"/>
                </a:solidFill>
                <a:latin typeface="Black Chancery" pitchFamily="2" charset="0"/>
              </a:rPr>
              <a:t/>
            </a:r>
            <a:br>
              <a:rPr lang="en-US" sz="4000" b="1" dirty="0">
                <a:solidFill>
                  <a:srgbClr val="00B0F0"/>
                </a:solidFill>
                <a:latin typeface="Black Chancery" pitchFamily="2" charset="0"/>
              </a:rPr>
            </a:b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lack Chancery" pitchFamily="2" charset="0"/>
              </a:rPr>
              <a:t>B.A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lack Chancery" pitchFamily="2" charset="0"/>
              </a:rPr>
              <a:t>hons.M.A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lack Chancery" pitchFamily="2" charset="0"/>
              </a:rPr>
              <a:t> In English</a:t>
            </a:r>
            <a:b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lack Chancery" pitchFamily="2" charset="0"/>
              </a:rPr>
            </a:b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lack Chancery" pitchFamily="2" charset="0"/>
              </a:rPr>
              <a:t>Assistant Teacher(English)</a:t>
            </a:r>
          </a:p>
          <a:p>
            <a:pPr lvl="0">
              <a:spcBef>
                <a:spcPct val="0"/>
              </a:spcBef>
              <a:defRPr/>
            </a:pP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lack Chancery" pitchFamily="2" charset="0"/>
              </a:rPr>
              <a:t>Naldha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lack Chancery" pitchFamily="2" charset="0"/>
              </a:rPr>
              <a:t> Secondary School</a:t>
            </a:r>
          </a:p>
          <a:p>
            <a:pPr lvl="0">
              <a:spcBef>
                <a:spcPct val="0"/>
              </a:spcBef>
              <a:defRPr/>
            </a:pP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lack Chancery" pitchFamily="2" charset="0"/>
              </a:rPr>
              <a:t>Naldha,Fakirhat,Bagerhat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anose="04020505051007020D02" pitchFamily="82" charset="0"/>
              </a:rPr>
              <a:t>.</a:t>
            </a:r>
          </a:p>
          <a:p>
            <a:pPr lvl="0">
              <a:spcBef>
                <a:spcPct val="0"/>
              </a:spcBef>
              <a:defRPr/>
            </a:pPr>
            <a:r>
              <a:rPr lang="bn-BD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ell MT" panose="02020503060305020303" pitchFamily="18" charset="0"/>
                <a:cs typeface="Times New Roman" pitchFamily="18" charset="0"/>
              </a:rPr>
              <a:t>Email : </a:t>
            </a:r>
            <a:r>
              <a:rPr lang="bn-BD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ell MT" panose="02020503060305020303" pitchFamily="18" charset="0"/>
                <a:cs typeface="Times New Roman" pitchFamily="18" charset="0"/>
                <a:hlinkClick r:id="rId3"/>
              </a:rPr>
              <a:t>sukur360720@gmail.com</a:t>
            </a:r>
            <a:r>
              <a:rPr lang="bn-BD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ell MT" panose="02020503060305020303" pitchFamily="18" charset="0"/>
                <a:cs typeface="Times New Roman" pitchFamily="18" charset="0"/>
              </a:rPr>
              <a:t/>
            </a:r>
            <a:br>
              <a:rPr lang="bn-BD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ell MT" panose="02020503060305020303" pitchFamily="18" charset="0"/>
                <a:cs typeface="Times New Roman" pitchFamily="18" charset="0"/>
              </a:rPr>
            </a:br>
            <a:r>
              <a:rPr lang="bn-BD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ell MT" panose="02020503060305020303" pitchFamily="18" charset="0"/>
                <a:cs typeface="Times New Roman" pitchFamily="18" charset="0"/>
              </a:rPr>
              <a:t>Mobile no-01922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ell MT" panose="02020503060305020303" pitchFamily="18" charset="0"/>
                <a:cs typeface="Times New Roman" pitchFamily="18" charset="0"/>
              </a:rPr>
              <a:t>-</a:t>
            </a:r>
            <a:r>
              <a:rPr lang="bn-BD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ell MT" panose="02020503060305020303" pitchFamily="18" charset="0"/>
                <a:cs typeface="Times New Roman" pitchFamily="18" charset="0"/>
              </a:rPr>
              <a:t>360720</a:t>
            </a:r>
            <a:r>
              <a:rPr lang="en-US" sz="2800" b="1" dirty="0">
                <a:solidFill>
                  <a:srgbClr val="7030A0"/>
                </a:solidFill>
                <a:latin typeface="Bell MT" panose="02020503060305020303" pitchFamily="18" charset="0"/>
                <a:cs typeface="Times New Roman" pitchFamily="18" charset="0"/>
              </a:rPr>
              <a:t/>
            </a:r>
            <a:br>
              <a:rPr lang="en-US" sz="2800" b="1" dirty="0">
                <a:solidFill>
                  <a:srgbClr val="7030A0"/>
                </a:solidFill>
                <a:latin typeface="Bell MT" panose="02020503060305020303" pitchFamily="18" charset="0"/>
                <a:cs typeface="Times New Roman" pitchFamily="18" charset="0"/>
              </a:rPr>
            </a:br>
            <a:endParaRPr lang="en-US" sz="2800" b="1" dirty="0">
              <a:solidFill>
                <a:srgbClr val="362A34"/>
              </a:solidFill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9718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n 1"/>
          <p:cNvSpPr/>
          <p:nvPr/>
        </p:nvSpPr>
        <p:spPr>
          <a:xfrm>
            <a:off x="2953676" y="129007"/>
            <a:ext cx="5804561" cy="157120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Answer</a:t>
            </a:r>
            <a:endParaRPr lang="en-US" sz="44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924" y="1370351"/>
            <a:ext cx="1203007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1,If you like the poor </a:t>
            </a:r>
            <a:r>
              <a:rPr lang="en-US" sz="4400" dirty="0" smtClean="0"/>
              <a:t>man , </a:t>
            </a:r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shall like you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/>
              <a:t>2. Without reading </a:t>
            </a:r>
            <a:r>
              <a:rPr lang="en-US" sz="4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it,you</a:t>
            </a:r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cannot go out.</a:t>
            </a:r>
            <a:endParaRPr lang="en-US" sz="4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/>
              <a:t>3.Take umbrella </a:t>
            </a:r>
            <a:r>
              <a:rPr lang="en-US" sz="4400" dirty="0" smtClean="0"/>
              <a:t>lest </a:t>
            </a:r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should wet.</a:t>
            </a:r>
            <a:endParaRPr lang="en-US" sz="4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/>
              <a:t>4.Would you </a:t>
            </a:r>
            <a:r>
              <a:rPr lang="en-US" sz="4400" dirty="0" smtClean="0"/>
              <a:t>mind </a:t>
            </a:r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singing a song ?</a:t>
            </a:r>
            <a:endParaRPr lang="en-US" sz="4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/>
              <a:t>5.As long as </a:t>
            </a:r>
            <a:r>
              <a:rPr lang="en-US" sz="4400" dirty="0" err="1"/>
              <a:t>Runa</a:t>
            </a:r>
            <a:r>
              <a:rPr lang="en-US" sz="4400" dirty="0"/>
              <a:t> sung a </a:t>
            </a:r>
            <a:r>
              <a:rPr lang="en-US" sz="4400" dirty="0" smtClean="0"/>
              <a:t>song, </a:t>
            </a:r>
            <a:r>
              <a:rPr lang="en-US" sz="4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Nolok</a:t>
            </a:r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sung a song.</a:t>
            </a:r>
            <a:endParaRPr lang="en-US" sz="4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/>
              <a:t>6.Unless you do the </a:t>
            </a:r>
            <a:r>
              <a:rPr lang="en-US" sz="4400" dirty="0" err="1" smtClean="0"/>
              <a:t>sum,</a:t>
            </a:r>
            <a:r>
              <a:rPr lang="en-US" sz="4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cannot pass the exam.</a:t>
            </a:r>
            <a:endParaRPr lang="en-US" sz="4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/>
              <a:t>7.I </a:t>
            </a:r>
            <a:r>
              <a:rPr lang="en-US" sz="4400" dirty="0" smtClean="0"/>
              <a:t>wish </a:t>
            </a:r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were a bird.</a:t>
            </a:r>
            <a:endParaRPr lang="en-US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45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n 1"/>
          <p:cNvSpPr/>
          <p:nvPr/>
        </p:nvSpPr>
        <p:spPr>
          <a:xfrm>
            <a:off x="2143126" y="129007"/>
            <a:ext cx="6615112" cy="115686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285875"/>
            <a:ext cx="1193006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1.Without </a:t>
            </a:r>
            <a:r>
              <a:rPr lang="en-US" sz="4400" dirty="0">
                <a:latin typeface="Times New Roman" panose="02020603050405020304" pitchFamily="18" charset="0"/>
                <a:ea typeface="SimSun" panose="02010600030101010101" pitchFamily="2" charset="-122"/>
              </a:rPr>
              <a:t>going to school, </a:t>
            </a: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you </a:t>
            </a:r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can’t do it.</a:t>
            </a:r>
          </a:p>
          <a:p>
            <a:r>
              <a:rPr lang="en-US" sz="4400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2.Unless </a:t>
            </a:r>
            <a:r>
              <a:rPr lang="en-US" sz="4400" dirty="0">
                <a:latin typeface="Times New Roman" panose="02020603050405020304" pitchFamily="18" charset="0"/>
                <a:ea typeface="SimSun" panose="02010600030101010101" pitchFamily="2" charset="-122"/>
              </a:rPr>
              <a:t>you read attentively, </a:t>
            </a: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you </a:t>
            </a:r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can’t </a:t>
            </a: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pass the exam</a:t>
            </a:r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  <a:p>
            <a:r>
              <a:rPr lang="en-US" sz="4400" dirty="0" smtClean="0"/>
              <a:t>3.He </a:t>
            </a:r>
            <a:r>
              <a:rPr lang="en-US" sz="4400" dirty="0"/>
              <a:t>is too poor  to </a:t>
            </a: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bye </a:t>
            </a:r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car</a:t>
            </a:r>
            <a:r>
              <a:rPr lang="en-US" sz="4400" dirty="0" smtClean="0"/>
              <a:t>.</a:t>
            </a:r>
            <a:endParaRPr lang="en-US" sz="4400" dirty="0"/>
          </a:p>
          <a:p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4.It is </a:t>
            </a:r>
            <a:r>
              <a:rPr lang="en-US" sz="4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tigh</a:t>
            </a:r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 time </a:t>
            </a:r>
            <a:r>
              <a:rPr lang="en-US" sz="4400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we did something.</a:t>
            </a:r>
          </a:p>
          <a:p>
            <a:r>
              <a:rPr lang="en-US" sz="4400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5.He is so cleaver that </a:t>
            </a:r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he can’t  do it .</a:t>
            </a:r>
          </a:p>
        </p:txBody>
      </p:sp>
      <p:sp>
        <p:nvSpPr>
          <p:cNvPr id="8" name="Rectangle 7"/>
          <p:cNvSpPr/>
          <p:nvPr/>
        </p:nvSpPr>
        <p:spPr>
          <a:xfrm>
            <a:off x="630515" y="4151590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754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n 1"/>
          <p:cNvSpPr/>
          <p:nvPr/>
        </p:nvSpPr>
        <p:spPr>
          <a:xfrm>
            <a:off x="2708898" y="458925"/>
            <a:ext cx="6263651" cy="135731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</a:rPr>
              <a:t>Home Work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0511" y="2341900"/>
            <a:ext cx="1156811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1,If you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the work………………………………..….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Without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singing a song…………………………….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3.Do it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lest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…………………………………………...………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4.Would you mind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……………………………….………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5.If   …………………………………….…………………..…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6.Unless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went to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lockpur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…………………………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7.I wish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…………………………………………………..……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21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588" y="0"/>
            <a:ext cx="11930062" cy="6543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Thank you all</a:t>
            </a:r>
            <a:endParaRPr 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0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6728"/>
            <a:ext cx="12072938" cy="57412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" y="171450"/>
            <a:ext cx="83724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</a:t>
            </a:r>
            <a:r>
              <a:rPr lang="en-US" sz="4400" dirty="0"/>
              <a:t>O</a:t>
            </a:r>
            <a:r>
              <a:rPr lang="en-US" sz="4400" dirty="0" smtClean="0"/>
              <a:t>ur </a:t>
            </a:r>
            <a:r>
              <a:rPr lang="en-US" sz="4400" dirty="0" smtClean="0"/>
              <a:t>today's topic is……….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6143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304801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Britannic Bold" pitchFamily="34" charset="0"/>
              </a:rPr>
              <a:t>Objectives</a:t>
            </a:r>
            <a:endParaRPr lang="en-US" sz="7200" dirty="0">
              <a:solidFill>
                <a:schemeClr val="tx1">
                  <a:lumMod val="95000"/>
                  <a:lumOff val="5000"/>
                </a:schemeClr>
              </a:solidFill>
              <a:latin typeface="Britannic Bold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163" y="1668482"/>
            <a:ext cx="102822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Britannic Bold" pitchFamily="34" charset="0"/>
              </a:rPr>
              <a:t>By the end of the lesson, Ss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Britannic Bold" pitchFamily="34" charset="0"/>
              </a:rPr>
              <a:t> will have   </a:t>
            </a: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Britannic Bold" pitchFamily="34" charset="0"/>
            </a:endParaRPr>
          </a:p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itannic Bold" pitchFamily="34" charset="0"/>
              </a:rPr>
              <a:t>     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Britannic Bold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Britannic Bold" pitchFamily="34" charset="0"/>
              </a:rPr>
              <a:t>To know the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itannic Bold" pitchFamily="34" charset="0"/>
              </a:rPr>
              <a:t>rules of completing Sentence.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Britannic Bold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itannic Bold" pitchFamily="34" charset="0"/>
              </a:rPr>
              <a:t>Practise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itannic Bold" pitchFamily="34" charset="0"/>
              </a:rPr>
              <a:t> it.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Britannic Bold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itannic Bold" pitchFamily="34" charset="0"/>
              </a:rPr>
              <a:t>Fill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Britannic Bold" pitchFamily="34" charset="0"/>
              </a:rPr>
              <a:t>the gaps with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itannic Bold" pitchFamily="34" charset="0"/>
              </a:rPr>
              <a:t>it.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154049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25" y="2080884"/>
            <a:ext cx="110680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1.Lest </a:t>
            </a:r>
            <a:r>
              <a:rPr lang="en-US" sz="40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sz="40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cv‡Q</a:t>
            </a:r>
            <a:r>
              <a:rPr lang="en-US" sz="40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/ </a:t>
            </a:r>
            <a:r>
              <a:rPr lang="en-US" sz="40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hv‡Z</a:t>
            </a:r>
            <a:r>
              <a:rPr lang="en-US" sz="40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bv</a:t>
            </a:r>
            <a:r>
              <a:rPr lang="en-US" sz="40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:</a:t>
            </a:r>
          </a:p>
          <a:p>
            <a:pPr algn="just"/>
            <a:r>
              <a:rPr lang="en-US" sz="4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Structure (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sym typeface="Wingdings" panose="05000000000000000000" pitchFamily="2" charset="2"/>
              </a:rPr>
              <a:t>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): 1</a:t>
            </a:r>
            <a:r>
              <a:rPr lang="en-US" sz="4000" baseline="30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st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Sentence + Lest + Subject + Should + V</a:t>
            </a:r>
            <a:r>
              <a:rPr lang="en-US" sz="4000" baseline="30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+ Extension.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7625" y="4271963"/>
            <a:ext cx="6610350" cy="2471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800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Walk </a:t>
            </a:r>
            <a:r>
              <a:rPr lang="en-US" sz="4800" dirty="0">
                <a:latin typeface="Times New Roman" panose="02020603050405020304" pitchFamily="18" charset="0"/>
                <a:ea typeface="SimSun" panose="02010600030101010101" pitchFamily="2" charset="-122"/>
              </a:rPr>
              <a:t>fast lest </a:t>
            </a:r>
            <a:r>
              <a:rPr lang="en-US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you </a:t>
            </a:r>
            <a:r>
              <a:rPr lang="en-US" sz="4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should miss the bus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  <a:p>
            <a:pPr algn="just"/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en-US" sz="40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975" y="4271963"/>
            <a:ext cx="5372100" cy="24717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-333378"/>
            <a:ext cx="11982450" cy="2276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11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" y="595610"/>
            <a:ext cx="111013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2. It is time/ It is high time/ It is proper time </a:t>
            </a:r>
            <a:r>
              <a:rPr lang="en-US" sz="40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sz="40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GUvB</a:t>
            </a:r>
            <a:r>
              <a:rPr lang="en-US" sz="40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Dchy³ </a:t>
            </a:r>
            <a:r>
              <a:rPr lang="en-US" sz="40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mgq</a:t>
            </a:r>
            <a:r>
              <a:rPr lang="en-US" sz="40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:</a:t>
            </a:r>
          </a:p>
          <a:p>
            <a:pPr algn="just"/>
            <a:r>
              <a:rPr lang="en-US" sz="4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Structure (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sym typeface="Wingdings" panose="05000000000000000000" pitchFamily="2" charset="2"/>
              </a:rPr>
              <a:t>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): It is time/ It is high time/ It is proper time + Subject + V</a:t>
            </a:r>
            <a:r>
              <a:rPr lang="en-US" sz="4000" baseline="30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+ Extension.</a:t>
            </a:r>
          </a:p>
        </p:txBody>
      </p:sp>
      <p:sp>
        <p:nvSpPr>
          <p:cNvPr id="3" name="Rectangle 2"/>
          <p:cNvSpPr/>
          <p:nvPr/>
        </p:nvSpPr>
        <p:spPr>
          <a:xfrm>
            <a:off x="342900" y="3343275"/>
            <a:ext cx="6529388" cy="3043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It is high time </a:t>
            </a:r>
            <a:r>
              <a:rPr lang="en-US" sz="6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we went to school.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288" y="3343275"/>
            <a:ext cx="5186361" cy="304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45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01578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7. Would that</a:t>
            </a:r>
            <a:r>
              <a:rPr lang="en-US" sz="40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(Am¤¢e </a:t>
            </a:r>
            <a:r>
              <a:rPr lang="en-US" sz="40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B”Qv</a:t>
            </a:r>
            <a:r>
              <a:rPr lang="en-US" sz="40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ev</a:t>
            </a:r>
            <a:r>
              <a:rPr lang="en-US" sz="40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AvKv•Lv</a:t>
            </a:r>
            <a:r>
              <a:rPr lang="en-US" sz="40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cÖKvk</a:t>
            </a:r>
            <a:r>
              <a:rPr lang="en-US" sz="40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cvq</a:t>
            </a:r>
            <a:r>
              <a:rPr lang="en-US" sz="40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:</a:t>
            </a:r>
          </a:p>
          <a:p>
            <a:pPr algn="just"/>
            <a:r>
              <a:rPr lang="en-US" sz="4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Structure (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sym typeface="Wingdings" panose="05000000000000000000" pitchFamily="2" charset="2"/>
              </a:rPr>
              <a:t>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): </a:t>
            </a:r>
            <a:r>
              <a:rPr lang="en-US" sz="4000" dirty="0">
                <a:latin typeface="Times New Roman" panose="02020603050405020304" pitchFamily="18" charset="0"/>
                <a:ea typeface="SimSun" panose="02010600030101010101" pitchFamily="2" charset="-122"/>
              </a:rPr>
              <a:t>Would that + 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Subject + Could + V</a:t>
            </a:r>
            <a:r>
              <a:rPr lang="en-US" sz="4000" baseline="30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+ Extension.</a:t>
            </a:r>
          </a:p>
          <a:p>
            <a:pPr algn="just"/>
            <a:r>
              <a:rPr lang="en-US" sz="4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Structure (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sym typeface="Wingdings" panose="05000000000000000000" pitchFamily="2" charset="2"/>
              </a:rPr>
              <a:t>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): Would that + Subject + Were + </a:t>
            </a:r>
            <a:r>
              <a:rPr lang="en-US" sz="4000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noun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50043" y="3171825"/>
            <a:ext cx="5657850" cy="2671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8000" dirty="0">
                <a:latin typeface="Times New Roman" panose="02020603050405020304" pitchFamily="18" charset="0"/>
                <a:ea typeface="SimSun" panose="02010600030101010101" pitchFamily="2" charset="-122"/>
              </a:rPr>
              <a:t>Would that </a:t>
            </a:r>
            <a:r>
              <a:rPr lang="en-US" sz="8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I </a:t>
            </a:r>
            <a:r>
              <a:rPr lang="en-US" sz="80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were a king.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150" y="3392746"/>
            <a:ext cx="4738688" cy="267176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5076" y="377097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30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024" y="0"/>
            <a:ext cx="1199197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3. Unless </a:t>
            </a:r>
            <a:r>
              <a:rPr lang="en-US" sz="44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sz="44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hw</a:t>
            </a:r>
            <a:r>
              <a:rPr lang="en-US" sz="44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` </a:t>
            </a:r>
            <a:r>
              <a:rPr lang="en-US" sz="44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bv</a:t>
            </a:r>
            <a:r>
              <a:rPr lang="en-US" sz="44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/ </a:t>
            </a:r>
            <a:r>
              <a:rPr lang="en-US" sz="44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b‡Pr</a:t>
            </a:r>
            <a:r>
              <a:rPr lang="en-US" sz="44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:</a:t>
            </a:r>
          </a:p>
          <a:p>
            <a:pPr algn="just"/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Structure (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sym typeface="Wingdings" panose="05000000000000000000" pitchFamily="2" charset="2"/>
              </a:rPr>
              <a:t>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): Unless + Present Indefinite Tense + Subject + Can/ May/ Will + V</a:t>
            </a:r>
            <a:r>
              <a:rPr lang="en-US" sz="4400" baseline="30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+ Extension. </a:t>
            </a:r>
          </a:p>
          <a:p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Structure (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sym typeface="Wingdings" panose="05000000000000000000" pitchFamily="2" charset="2"/>
              </a:rPr>
              <a:t>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): Unless + Past Indefinite Tense + Subject + Could/ Would + (not) + V</a:t>
            </a:r>
            <a:r>
              <a:rPr lang="en-US" sz="4400" baseline="30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+ Extension. </a:t>
            </a:r>
          </a:p>
        </p:txBody>
      </p:sp>
      <p:sp>
        <p:nvSpPr>
          <p:cNvPr id="3" name="Rectangle 2"/>
          <p:cNvSpPr/>
          <p:nvPr/>
        </p:nvSpPr>
        <p:spPr>
          <a:xfrm>
            <a:off x="342900" y="3914775"/>
            <a:ext cx="5929313" cy="2357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Unless you read attentively, </a:t>
            </a:r>
            <a:r>
              <a:rPr lang="en-US" sz="4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you cannot pass the exam.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213" y="3914775"/>
            <a:ext cx="5314949" cy="235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35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499" y="114181"/>
            <a:ext cx="1189672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4. As long as </a:t>
            </a:r>
            <a:r>
              <a:rPr lang="en-US" sz="44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sz="44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hZ¶Y</a:t>
            </a:r>
            <a:r>
              <a:rPr lang="en-US" sz="44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bv</a:t>
            </a:r>
            <a:r>
              <a:rPr lang="en-US" sz="4400" dirty="0" smtClean="0">
                <a:effectLst/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: </a:t>
            </a:r>
          </a:p>
          <a:p>
            <a:pPr algn="just"/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Structure (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sym typeface="Wingdings" panose="05000000000000000000" pitchFamily="2" charset="2"/>
              </a:rPr>
              <a:t>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): Present/ Future Indefinite Tense + As long as + Present Indefinite Tense.</a:t>
            </a:r>
          </a:p>
          <a:p>
            <a:pPr algn="just"/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Structure (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sym typeface="Wingdings" panose="05000000000000000000" pitchFamily="2" charset="2"/>
              </a:rPr>
              <a:t>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): Past Indefinite Tense + As long as + Past Indefinite Tense.</a:t>
            </a:r>
            <a:r>
              <a:rPr lang="en-US" sz="4400" dirty="0"/>
              <a:t> </a:t>
            </a:r>
            <a:endParaRPr lang="en-US" sz="4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90499" y="4057650"/>
            <a:ext cx="6496051" cy="2414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5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54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sung a song </a:t>
            </a:r>
            <a:r>
              <a:rPr lang="en-US" sz="5400" dirty="0">
                <a:solidFill>
                  <a:schemeClr val="tx1"/>
                </a:solidFill>
              </a:rPr>
              <a:t>as long as you </a:t>
            </a:r>
            <a:r>
              <a:rPr lang="en-US" sz="5400" dirty="0" smtClean="0">
                <a:solidFill>
                  <a:schemeClr val="tx1"/>
                </a:solidFill>
              </a:rPr>
              <a:t>danced in the stage..</a:t>
            </a: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550" y="4057650"/>
            <a:ext cx="5400674" cy="241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91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1007</Words>
  <Application>Microsoft Office PowerPoint</Application>
  <PresentationFormat>Widescreen</PresentationFormat>
  <Paragraphs>116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SimSun</vt:lpstr>
      <vt:lpstr>Arial</vt:lpstr>
      <vt:lpstr>Bell MT</vt:lpstr>
      <vt:lpstr>Black Chancery</vt:lpstr>
      <vt:lpstr>Blackadder ITC</vt:lpstr>
      <vt:lpstr>Britannic Bold</vt:lpstr>
      <vt:lpstr>Calibri</vt:lpstr>
      <vt:lpstr>Calibri Light</vt:lpstr>
      <vt:lpstr>SutonnyMJ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A.Sukur Ali Khan</dc:creator>
  <cp:lastModifiedBy>A.Sukur Ali Khan</cp:lastModifiedBy>
  <cp:revision>33</cp:revision>
  <dcterms:created xsi:type="dcterms:W3CDTF">2021-02-01T09:13:19Z</dcterms:created>
  <dcterms:modified xsi:type="dcterms:W3CDTF">2021-04-17T09:28:33Z</dcterms:modified>
</cp:coreProperties>
</file>