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59" r:id="rId7"/>
    <p:sldId id="261" r:id="rId8"/>
    <p:sldId id="268" r:id="rId9"/>
    <p:sldId id="263" r:id="rId10"/>
    <p:sldId id="262" r:id="rId11"/>
    <p:sldId id="264" r:id="rId12"/>
    <p:sldId id="270" r:id="rId13"/>
    <p:sldId id="265" r:id="rId14"/>
    <p:sldId id="267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1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304800"/>
            <a:ext cx="1569660" cy="646331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Users\comwp\Documents\New folder\n10835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43898" y="990600"/>
            <a:ext cx="3991897" cy="5867400"/>
          </a:xfrm>
          <a:prstGeom prst="rect">
            <a:avLst/>
          </a:prstGeom>
          <a:noFill/>
        </p:spPr>
      </p:pic>
      <p:pic>
        <p:nvPicPr>
          <p:cNvPr id="5" name="Picture 4" descr="C:\Users\comwp\Documents\New folder\n10835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4267200" cy="5486400"/>
          </a:xfrm>
          <a:prstGeom prst="rect">
            <a:avLst/>
          </a:prstGeom>
          <a:noFill/>
        </p:spPr>
      </p:pic>
      <p:pic>
        <p:nvPicPr>
          <p:cNvPr id="6" name="Picture 5" descr="C:\Users\comwp\Documents\New folder\n10835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52600"/>
            <a:ext cx="4267200" cy="5334000"/>
          </a:xfrm>
          <a:prstGeom prst="rect">
            <a:avLst/>
          </a:prstGeom>
          <a:noFill/>
        </p:spPr>
      </p:pic>
      <p:pic>
        <p:nvPicPr>
          <p:cNvPr id="7" name="Picture 6" descr="C:\Users\comwp\Documents\New folder\n10835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752600"/>
            <a:ext cx="4267200" cy="5105400"/>
          </a:xfrm>
          <a:prstGeom prst="rect">
            <a:avLst/>
          </a:prstGeom>
          <a:noFill/>
        </p:spPr>
      </p:pic>
      <p:pic>
        <p:nvPicPr>
          <p:cNvPr id="8" name="Picture 7" descr="C:\Users\comwp\Documents\New folder\n10835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286000"/>
            <a:ext cx="4267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rl Marx - The history of all previous societies has bee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4800"/>
            <a:ext cx="4495800" cy="152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2133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সংগ্রাম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তত্ত্ব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971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আদিম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সাম্যবাদী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581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191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সামন্তপ্রথা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800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৪।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পুজিঁবাদ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410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৫।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সমাজতন্ত্র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heories of Surplus Value by Karl Mar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4114800" cy="1600200"/>
          </a:xfrm>
          <a:prstGeom prst="rect">
            <a:avLst/>
          </a:prstGeom>
          <a:noFill/>
        </p:spPr>
      </p:pic>
      <p:pic>
        <p:nvPicPr>
          <p:cNvPr id="21508" name="Picture 4" descr="Are CEOs denied their labour surplus? | Utopia, you are standing in it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7772400" cy="32298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5029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উদ্বৃত্তমূল্য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=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বিনিময়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মূ্ল্য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ব্যবহারিক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মূল্যের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পার্থক্য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85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বিচ্ছিন্নতাবোধ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উৎপাদন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ব্যবস্থার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শ্রমিকরা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উৎপাদন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বিচ্ছিন্ন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743200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কার্ল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মার্ক্সের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বিচ্ছিন্নতআবোধ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এমন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ব্যক্তি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শুধু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তাঁর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নিজস্ব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সত্তা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বিচ্ছিন্ন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অন্যান্য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মানুষ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থেকেও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বিচ্ছিন্ন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তাঁর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আধূনিক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পুজিবাদী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ব্যবস্থায়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শ্রমিকরা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উৎপাদন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প্রণালী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উৎপাদিত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দব্য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শ্রম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সহকর্মী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বিচ্ছিন্ন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nflict theory (video) | Social structures | Khan Acade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1"/>
            <a:ext cx="7391400" cy="1904999"/>
          </a:xfrm>
          <a:prstGeom prst="rect">
            <a:avLst/>
          </a:prstGeom>
          <a:noFill/>
        </p:spPr>
      </p:pic>
      <p:pic>
        <p:nvPicPr>
          <p:cNvPr id="22532" name="Picture 4" descr="Karl Marx - The Dialectic Process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38401"/>
            <a:ext cx="7924800" cy="2743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3600" y="5181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বিবর্তন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তত্ত্ব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791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Thesis=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Antithesis =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প্রতিবাদ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 Synthesis =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সমন্বয়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1888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কাজ</a:t>
            </a:r>
            <a:endParaRPr lang="en-US" sz="3600" dirty="0"/>
          </a:p>
        </p:txBody>
      </p:sp>
      <p:pic>
        <p:nvPicPr>
          <p:cNvPr id="3" name="Picture 2" descr="File:Beautiful &lt;strong&gt;Home&lt;/strong&gt; with roof and green Lawns in Dal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066800"/>
            <a:ext cx="3432517" cy="19307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4572000"/>
            <a:ext cx="5269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/>
              </a:rPr>
              <a:t>কার্ল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মার্কসের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অবদান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ব্যাখ্যা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</a:t>
            </a:r>
            <a:r>
              <a:rPr lang="en-US" sz="2800" dirty="0" smtClean="0">
                <a:latin typeface="NikoshBAN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381000"/>
            <a:ext cx="1479892" cy="646331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lvl="0"/>
            <a:r>
              <a:rPr lang="as-IN" sz="3600" dirty="0" smtClean="0">
                <a:solidFill>
                  <a:srgbClr val="FFFF00"/>
                </a:solidFill>
                <a:latin typeface="NikoshBAN"/>
                <a:ea typeface="Arial"/>
                <a:cs typeface="Arial"/>
                <a:sym typeface="Arial"/>
              </a:rPr>
              <a:t>ধন্যবাদ</a:t>
            </a:r>
            <a:endParaRPr lang="as-IN" sz="1200" dirty="0">
              <a:solidFill>
                <a:srgbClr val="FFFF00"/>
              </a:solidFill>
              <a:latin typeface="NikoshBAN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C:\Users\comwp\Documents\New folder\233012cc4c5a106de39346da792a09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500" cy="3124200"/>
          </a:xfrm>
          <a:prstGeom prst="rect">
            <a:avLst/>
          </a:prstGeom>
          <a:noFill/>
        </p:spPr>
      </p:pic>
      <p:pic>
        <p:nvPicPr>
          <p:cNvPr id="4" name="Picture 2" descr="C:\Users\comwp\Documents\New folder\233012cc4c5a106de39346da792a09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0"/>
            <a:ext cx="2857500" cy="3124200"/>
          </a:xfrm>
          <a:prstGeom prst="rect">
            <a:avLst/>
          </a:prstGeom>
          <a:noFill/>
        </p:spPr>
      </p:pic>
      <p:pic>
        <p:nvPicPr>
          <p:cNvPr id="5" name="Picture 2" descr="C:\Users\comwp\Documents\New folder\233012cc4c5a106de39346da792a09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0"/>
            <a:ext cx="2857500" cy="3124200"/>
          </a:xfrm>
          <a:prstGeom prst="rect">
            <a:avLst/>
          </a:prstGeom>
          <a:noFill/>
        </p:spPr>
      </p:pic>
      <p:pic>
        <p:nvPicPr>
          <p:cNvPr id="6" name="Picture 2" descr="C:\Users\comwp\Documents\New folder\233012cc4c5a106de39346da792a09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429000"/>
            <a:ext cx="2857500" cy="3124200"/>
          </a:xfrm>
          <a:prstGeom prst="rect">
            <a:avLst/>
          </a:prstGeom>
          <a:noFill/>
        </p:spPr>
      </p:pic>
      <p:pic>
        <p:nvPicPr>
          <p:cNvPr id="7" name="Picture 2" descr="C:\Users\comwp\Documents\New folder\233012cc4c5a106de39346da792a09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286000"/>
            <a:ext cx="28575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228600"/>
            <a:ext cx="1571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5486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/>
              <a:t>মোঃআবুল কালাম আজাদ</a:t>
            </a:r>
            <a:endParaRPr lang="en-US" sz="3200" dirty="0" smtClean="0"/>
          </a:p>
          <a:p>
            <a:r>
              <a:rPr lang="en-US" sz="3200" dirty="0" err="1" smtClean="0"/>
              <a:t>প্রভাষক</a:t>
            </a:r>
            <a:r>
              <a:rPr lang="en-US" sz="3200" dirty="0" smtClean="0"/>
              <a:t>, </a:t>
            </a:r>
            <a:r>
              <a:rPr lang="en-US" sz="3200" dirty="0" err="1" smtClean="0"/>
              <a:t>সমাজবিজ্ঞান</a:t>
            </a:r>
            <a:r>
              <a:rPr lang="bn-BD" sz="3200" dirty="0" smtClean="0"/>
              <a:t> বিভাগ </a:t>
            </a:r>
            <a:endParaRPr lang="en-US" sz="3200" dirty="0" smtClean="0"/>
          </a:p>
          <a:p>
            <a:r>
              <a:rPr lang="bn-BD" sz="3200" dirty="0" smtClean="0"/>
              <a:t>পচামাড়িয়া ডিগ্রী কলেজ </a:t>
            </a:r>
            <a:endParaRPr lang="en-US" sz="3200" dirty="0" smtClean="0"/>
          </a:p>
          <a:p>
            <a:r>
              <a:rPr lang="bn-BD" sz="3200" dirty="0" smtClean="0"/>
              <a:t>পুঠিয়া রাজশাহী।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28600" y="3352800"/>
            <a:ext cx="4155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ea typeface="Times New Roman" pitchFamily="18" charset="0"/>
                <a:cs typeface="SutonnyOMJ" pitchFamily="2" charset="0"/>
              </a:rPr>
              <a:t>মোবাইল</a:t>
            </a:r>
            <a:r>
              <a:rPr lang="en-US" sz="3200" dirty="0" smtClean="0"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ea typeface="Times New Roman" pitchFamily="18" charset="0"/>
                <a:cs typeface="SutonnyOMJ" pitchFamily="2" charset="0"/>
              </a:rPr>
              <a:t>নম্বরঃ</a:t>
            </a:r>
            <a:r>
              <a:rPr lang="en-US" sz="3200" dirty="0" smtClean="0">
                <a:latin typeface="SutonnyOMJ" pitchFamily="2" charset="0"/>
                <a:ea typeface="Times New Roman" pitchFamily="18" charset="0"/>
                <a:cs typeface="SutonnyOMJ" pitchFamily="2" charset="0"/>
              </a:rPr>
              <a:t> ০১৭১২০৯৮৭১৬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810000" y="3124200"/>
            <a:ext cx="533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SzPts val="4200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kÖYx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GKv`k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দ্বাদশ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342900" lvl="0" indent="-342900" algn="ctr">
              <a:buSzPts val="4200"/>
            </a:pPr>
            <a:r>
              <a:rPr lang="as-IN" sz="2800" dirty="0" smtClean="0">
                <a:latin typeface="Arial"/>
                <a:ea typeface="Arial"/>
                <a:cs typeface="Arial"/>
                <a:sym typeface="Arial"/>
              </a:rPr>
              <a:t>সমাজবিজ্ঞান ১ম  পত্র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lvl="0" indent="-342900" algn="ctr">
              <a:buSzPts val="4200"/>
            </a:pPr>
            <a:r>
              <a:rPr lang="as-IN" sz="2800" dirty="0" smtClean="0">
                <a:latin typeface="Arial"/>
                <a:ea typeface="Arial"/>
                <a:cs typeface="Arial"/>
                <a:sym typeface="Arial"/>
              </a:rPr>
              <a:t>তৃতীয় -অধ্যায়</a:t>
            </a:r>
          </a:p>
          <a:p>
            <a:pPr marL="342900" lvl="0" indent="-342900" algn="ctr">
              <a:spcBef>
                <a:spcPts val="1200"/>
              </a:spcBef>
              <a:buSzPts val="4200"/>
            </a:pPr>
            <a:r>
              <a:rPr lang="as-IN" sz="2800" dirty="0" smtClean="0">
                <a:latin typeface="Arial"/>
                <a:ea typeface="Arial"/>
                <a:cs typeface="Arial"/>
                <a:sym typeface="Arial"/>
              </a:rPr>
              <a:t>সমাজবিজ্ঞানীদের মতবাদ ও অবদান</a:t>
            </a:r>
            <a:endParaRPr lang="en-US" sz="2800" dirty="0" smtClean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>
              <a:spcBef>
                <a:spcPts val="1200"/>
              </a:spcBef>
              <a:buSzPts val="4200"/>
            </a:pPr>
            <a:r>
              <a:rPr lang="en-US" sz="2800" dirty="0" err="1" smtClean="0">
                <a:latin typeface="Arial"/>
                <a:ea typeface="Arial"/>
                <a:cs typeface="Arial"/>
                <a:sym typeface="Arial"/>
              </a:rPr>
              <a:t>ক্লাস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২৬</a:t>
            </a:r>
            <a:endParaRPr lang="as-IN"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02;p15" descr="IMG_20190510_113930.jpg"/>
          <p:cNvPicPr preferRelativeResize="0">
            <a:picLocks/>
          </p:cNvPicPr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096000" y="228600"/>
            <a:ext cx="1731466" cy="228600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rl Marx High Resolution Stock Photography and Images - Ala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1000"/>
            <a:ext cx="2971800" cy="3372514"/>
          </a:xfrm>
          <a:prstGeom prst="rect">
            <a:avLst/>
          </a:prstGeom>
          <a:noFill/>
        </p:spPr>
      </p:pic>
      <p:pic>
        <p:nvPicPr>
          <p:cNvPr id="1028" name="Picture 4" descr="Karl Marx High Resolution Stock Photography and Images - Ala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1000"/>
            <a:ext cx="2514600" cy="3276600"/>
          </a:xfrm>
          <a:prstGeom prst="rect">
            <a:avLst/>
          </a:prstGeom>
          <a:noFill/>
        </p:spPr>
      </p:pic>
      <p:pic>
        <p:nvPicPr>
          <p:cNvPr id="1030" name="Picture 6" descr="All images of Marx are good' | MARX 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"/>
            <a:ext cx="2743200" cy="3352800"/>
          </a:xfrm>
          <a:prstGeom prst="rect">
            <a:avLst/>
          </a:prstGeom>
          <a:noFill/>
        </p:spPr>
      </p:pic>
      <p:pic>
        <p:nvPicPr>
          <p:cNvPr id="1032" name="Picture 8" descr="537 Karl Marx Stock Photos, Pictures &amp; Royalty-Free Images - iSto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10000"/>
            <a:ext cx="2743200" cy="2895600"/>
          </a:xfrm>
          <a:prstGeom prst="rect">
            <a:avLst/>
          </a:prstGeom>
          <a:noFill/>
        </p:spPr>
      </p:pic>
      <p:pic>
        <p:nvPicPr>
          <p:cNvPr id="1034" name="Picture 10" descr="10+ Karl marx ideas | karl marx, karl, caricatu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810000"/>
            <a:ext cx="2590800" cy="2857500"/>
          </a:xfrm>
          <a:prstGeom prst="rect">
            <a:avLst/>
          </a:prstGeom>
          <a:noFill/>
        </p:spPr>
      </p:pic>
      <p:pic>
        <p:nvPicPr>
          <p:cNvPr id="1036" name="Picture 12" descr="Karl Marx High Resolution Stock Photography and Images - Alam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810000"/>
            <a:ext cx="2667000" cy="285969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457200"/>
            <a:ext cx="5641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/>
              </a:rPr>
              <a:t>আজকের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পাঠ</a:t>
            </a:r>
            <a:r>
              <a:rPr lang="en-US" sz="2800" dirty="0" smtClean="0">
                <a:latin typeface="NikoshBAN"/>
              </a:rPr>
              <a:t> –</a:t>
            </a:r>
            <a:r>
              <a:rPr lang="en-US" sz="2800" dirty="0" err="1" smtClean="0">
                <a:latin typeface="NikoshBAN"/>
              </a:rPr>
              <a:t>কার্ল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মার্কস</a:t>
            </a:r>
            <a:r>
              <a:rPr lang="en-US" sz="2800" dirty="0" smtClean="0">
                <a:latin typeface="NikoshBAN"/>
              </a:rPr>
              <a:t> (Karl Marx) </a:t>
            </a:r>
            <a:endParaRPr lang="en-US" sz="2800" dirty="0"/>
          </a:p>
        </p:txBody>
      </p:sp>
      <p:pic>
        <p:nvPicPr>
          <p:cNvPr id="1026" name="Picture 2" descr="Karl Marx | A Homeless Man in Continental Europe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3962401" cy="2228851"/>
          </a:xfrm>
          <a:prstGeom prst="rect">
            <a:avLst/>
          </a:prstGeom>
          <a:noFill/>
        </p:spPr>
      </p:pic>
      <p:pic>
        <p:nvPicPr>
          <p:cNvPr id="1028" name="Picture 4" descr="Karl Marx - Home | Face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3962400" cy="2136589"/>
          </a:xfrm>
          <a:prstGeom prst="rect">
            <a:avLst/>
          </a:prstGeom>
          <a:noFill/>
        </p:spPr>
      </p:pic>
      <p:pic>
        <p:nvPicPr>
          <p:cNvPr id="1030" name="Picture 6" descr="Dissertation von karl mar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931443"/>
            <a:ext cx="6400800" cy="277415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1000"/>
            <a:ext cx="2268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/>
                <a:ea typeface="Arial"/>
                <a:cs typeface="Arial"/>
                <a:sym typeface="Arial"/>
              </a:rPr>
              <a:t>এই</a:t>
            </a:r>
            <a:r>
              <a:rPr lang="en-US" sz="3200" dirty="0" smtClean="0">
                <a:latin typeface="NikoshBAN"/>
                <a:ea typeface="Arial"/>
                <a:cs typeface="Arial"/>
                <a:sym typeface="Arial"/>
              </a:rPr>
              <a:t> </a:t>
            </a:r>
            <a:r>
              <a:rPr lang="en-US" sz="3200" dirty="0" err="1" smtClean="0">
                <a:latin typeface="NikoshBAN"/>
                <a:ea typeface="Arial"/>
                <a:cs typeface="Arial"/>
                <a:sym typeface="Arial"/>
              </a:rPr>
              <a:t>পাঠ</a:t>
            </a:r>
            <a:r>
              <a:rPr lang="en-US" sz="3200" dirty="0" smtClean="0">
                <a:latin typeface="NikoshBAN"/>
                <a:ea typeface="Arial"/>
                <a:cs typeface="Arial"/>
                <a:sym typeface="Arial"/>
              </a:rPr>
              <a:t> </a:t>
            </a:r>
            <a:r>
              <a:rPr lang="en-US" sz="3200" dirty="0" err="1" smtClean="0">
                <a:latin typeface="NikoshBAN"/>
                <a:ea typeface="Arial"/>
                <a:cs typeface="Arial"/>
                <a:sym typeface="Arial"/>
              </a:rPr>
              <a:t>শেষে</a:t>
            </a:r>
            <a:r>
              <a:rPr lang="en-US" sz="3200" dirty="0" smtClean="0">
                <a:latin typeface="NikoshBAN"/>
                <a:ea typeface="Arial"/>
                <a:cs typeface="Arial"/>
                <a:sym typeface="Arial"/>
              </a:rPr>
              <a:t>-</a:t>
            </a:r>
            <a:endParaRPr lang="en-US" sz="32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600200"/>
            <a:ext cx="18858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76400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১। </a:t>
            </a:r>
            <a:r>
              <a:rPr lang="en-US" sz="2800" dirty="0" err="1" smtClean="0">
                <a:latin typeface="NikoshBAN"/>
              </a:rPr>
              <a:t>কার্ল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মার্কস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বলতে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পারবে</a:t>
            </a:r>
            <a:r>
              <a:rPr lang="en-US" sz="2800" dirty="0" smtClean="0">
                <a:latin typeface="NikoshBAN"/>
              </a:rPr>
              <a:t>। 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4384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২। </a:t>
            </a:r>
            <a:r>
              <a:rPr lang="en-US" sz="2800" dirty="0" err="1" smtClean="0">
                <a:latin typeface="NikoshBAN"/>
              </a:rPr>
              <a:t>কার্ল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মার্কসের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গ্রন্থগুলির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নাম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বলতে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পারবে</a:t>
            </a:r>
            <a:r>
              <a:rPr lang="en-US" sz="2800" dirty="0" smtClean="0">
                <a:latin typeface="NikoshBAN"/>
              </a:rPr>
              <a:t>।</a:t>
            </a:r>
            <a:endParaRPr lang="en-US" sz="28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352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৩। </a:t>
            </a:r>
            <a:r>
              <a:rPr lang="en-US" sz="2800" dirty="0" err="1" smtClean="0">
                <a:latin typeface="NikoshBAN"/>
              </a:rPr>
              <a:t>কার্ল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মার্কসের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অবদান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ব্যাখ্যা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পারবে</a:t>
            </a:r>
            <a:r>
              <a:rPr lang="en-US" sz="2800" dirty="0" smtClean="0">
                <a:latin typeface="NikoshBAN"/>
              </a:rPr>
              <a:t>।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685800"/>
            <a:ext cx="3581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কার্ল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মার্কস</a:t>
            </a:r>
            <a:r>
              <a:rPr lang="en-US" sz="2800" dirty="0" smtClean="0">
                <a:latin typeface="NikoshBAN"/>
              </a:rPr>
              <a:t> (Karl Marx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90600" y="17526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/>
              </a:rPr>
              <a:t>জন্ম</a:t>
            </a:r>
            <a:r>
              <a:rPr lang="en-US" sz="2800" dirty="0" smtClean="0">
                <a:latin typeface="NikoshBAN"/>
              </a:rPr>
              <a:t> – ৫ ই </a:t>
            </a:r>
            <a:r>
              <a:rPr lang="en-US" sz="2800" dirty="0" err="1" smtClean="0">
                <a:latin typeface="NikoshBAN"/>
              </a:rPr>
              <a:t>মে</a:t>
            </a:r>
            <a:r>
              <a:rPr lang="en-US" sz="2800" dirty="0" smtClean="0">
                <a:latin typeface="NikoshBAN"/>
              </a:rPr>
              <a:t> ১৮১৮ </a:t>
            </a:r>
            <a:r>
              <a:rPr lang="en-US" sz="2800" dirty="0" err="1" smtClean="0">
                <a:latin typeface="NikoshBAN"/>
              </a:rPr>
              <a:t>জার্মানির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প্রুশিয়ার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ট্রিয়ার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শহরে</a:t>
            </a:r>
            <a:r>
              <a:rPr lang="en-US" sz="2800" dirty="0" smtClean="0">
                <a:latin typeface="NikoshBAN"/>
              </a:rPr>
              <a:t> ।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2819400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/>
              </a:rPr>
              <a:t>মৃত্যু</a:t>
            </a:r>
            <a:r>
              <a:rPr lang="en-US" sz="3200" dirty="0" smtClean="0">
                <a:latin typeface="NikoshBAN"/>
              </a:rPr>
              <a:t> – ১৪ ই </a:t>
            </a:r>
            <a:r>
              <a:rPr lang="en-US" sz="3200" dirty="0" err="1" smtClean="0">
                <a:latin typeface="NikoshBAN"/>
              </a:rPr>
              <a:t>মার্চ</a:t>
            </a:r>
            <a:r>
              <a:rPr lang="en-US" sz="3200" dirty="0" smtClean="0">
                <a:latin typeface="NikoshBAN"/>
              </a:rPr>
              <a:t> ১৮৮৩ । </a:t>
            </a: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e Communist Manifesto: Original by Karl Marx | NOOK Book (eBook) | Barnes  &amp; Noble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81275" cy="3867150"/>
          </a:xfrm>
          <a:prstGeom prst="rect">
            <a:avLst/>
          </a:prstGeom>
          <a:noFill/>
        </p:spPr>
      </p:pic>
      <p:pic>
        <p:nvPicPr>
          <p:cNvPr id="16388" name="Picture 4" descr="Das Kapital - Karl Marx by Karl Marx | NOOK Book (eBook) | Barnes &amp; Noble®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0"/>
            <a:ext cx="2409825" cy="3867150"/>
          </a:xfrm>
          <a:prstGeom prst="rect">
            <a:avLst/>
          </a:prstGeom>
          <a:noFill/>
        </p:spPr>
      </p:pic>
      <p:pic>
        <p:nvPicPr>
          <p:cNvPr id="16390" name="Picture 6" descr="Karl Marx Books | List of books by author Karl Mar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0"/>
            <a:ext cx="2362200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28194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/>
              </a:rPr>
              <a:t>১৮৬৭</a:t>
            </a:r>
            <a:endParaRPr lang="en-US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352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/>
              </a:rPr>
              <a:t>১৮৪৮</a:t>
            </a:r>
            <a:endParaRPr lang="en-US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129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/>
              </a:rPr>
              <a:t>১৮৪৬</a:t>
            </a:r>
            <a:endParaRPr lang="en-US" dirty="0">
              <a:solidFill>
                <a:schemeClr val="bg1"/>
              </a:solidFill>
              <a:latin typeface="NikoshB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457200"/>
            <a:ext cx="1537600" cy="58477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GKK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Content Placeholder 5" descr="home 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752600"/>
            <a:ext cx="2495550" cy="1838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2200" y="4419600"/>
            <a:ext cx="4592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/>
              </a:rPr>
              <a:t>কার্ল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মার্কসের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গ্রন্থগুলির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নাম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লেখ</a:t>
            </a:r>
            <a:r>
              <a:rPr lang="en-US" sz="2800" dirty="0" smtClean="0">
                <a:latin typeface="NikoshBAN"/>
              </a:rPr>
              <a:t>।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72 years of 'The Communist Manifesto': 10 quotes from the Marx-Engels  masterpiece - The New Indian Exp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"/>
            <a:ext cx="3200400" cy="2362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4114800"/>
            <a:ext cx="18288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(Class)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43200" y="38100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33800" y="3505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ক.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3505200"/>
            <a:ext cx="3505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একতার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সচেনতা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1" name="Straight Arrow Connector 10"/>
          <p:cNvCxnSpPr>
            <a:stCxn id="4" idx="3"/>
          </p:cNvCxnSpPr>
          <p:nvPr/>
        </p:nvCxnSpPr>
        <p:spPr>
          <a:xfrm>
            <a:off x="2743200" y="4407188"/>
            <a:ext cx="1143000" cy="88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4267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খ.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41910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অন্যান্য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আলাদা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এ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রকম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অনুভূতি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43200" y="46482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57600" y="5334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গ.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4800" y="52578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অন্যান্য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শ্রেণির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বৈরিতার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অনুভূতি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268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Wills Telecom</dc:creator>
  <cp:lastModifiedBy>comwp</cp:lastModifiedBy>
  <cp:revision>41</cp:revision>
  <dcterms:created xsi:type="dcterms:W3CDTF">2006-08-16T00:00:00Z</dcterms:created>
  <dcterms:modified xsi:type="dcterms:W3CDTF">2021-04-15T07:13:53Z</dcterms:modified>
</cp:coreProperties>
</file>