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60" r:id="rId4"/>
    <p:sldId id="261" r:id="rId5"/>
    <p:sldId id="262" r:id="rId6"/>
    <p:sldId id="268" r:id="rId7"/>
    <p:sldId id="269"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26503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284711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3484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476281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9423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1833016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1937451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3993763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933756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F85D1F-8ECF-4B49-B80F-66EB8F7F3CE0}" type="datetimeFigureOut">
              <a:rPr lang="en-GB" smtClean="0"/>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216181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F85D1F-8ECF-4B49-B80F-66EB8F7F3CE0}" type="datetimeFigureOut">
              <a:rPr lang="en-GB" smtClean="0"/>
              <a:t>10/10/2020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13814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F85D1F-8ECF-4B49-B80F-66EB8F7F3CE0}" type="datetimeFigureOut">
              <a:rPr lang="en-GB" smtClean="0"/>
              <a:t>10/10/2020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10269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F85D1F-8ECF-4B49-B80F-66EB8F7F3CE0}" type="datetimeFigureOut">
              <a:rPr lang="en-GB" smtClean="0"/>
              <a:t>10/10/2020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3657487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85D1F-8ECF-4B49-B80F-66EB8F7F3CE0}" type="datetimeFigureOut">
              <a:rPr lang="en-GB" smtClean="0"/>
              <a:t>10/10/2020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218106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F85D1F-8ECF-4B49-B80F-66EB8F7F3CE0}" type="datetimeFigureOut">
              <a:rPr lang="en-GB" smtClean="0"/>
              <a:t>10/10/2020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254977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F85D1F-8ECF-4B49-B80F-66EB8F7F3CE0}" type="datetimeFigureOut">
              <a:rPr lang="en-GB" smtClean="0"/>
              <a:t>10/10/2020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F5AB3-F3C3-4B4B-846A-B26E01F0B818}" type="slidenum">
              <a:rPr lang="en-GB" smtClean="0"/>
              <a:t>‹#›</a:t>
            </a:fld>
            <a:endParaRPr lang="en-GB"/>
          </a:p>
        </p:txBody>
      </p:sp>
    </p:spTree>
    <p:extLst>
      <p:ext uri="{BB962C8B-B14F-4D97-AF65-F5344CB8AC3E}">
        <p14:creationId xmlns:p14="http://schemas.microsoft.com/office/powerpoint/2010/main" val="222131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F85D1F-8ECF-4B49-B80F-66EB8F7F3CE0}" type="datetimeFigureOut">
              <a:rPr lang="en-GB" smtClean="0"/>
              <a:t>10/10/2020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AF5AB3-F3C3-4B4B-846A-B26E01F0B818}" type="slidenum">
              <a:rPr lang="en-GB" smtClean="0"/>
              <a:t>‹#›</a:t>
            </a:fld>
            <a:endParaRPr lang="en-GB"/>
          </a:p>
        </p:txBody>
      </p:sp>
    </p:spTree>
    <p:extLst>
      <p:ext uri="{BB962C8B-B14F-4D97-AF65-F5344CB8AC3E}">
        <p14:creationId xmlns:p14="http://schemas.microsoft.com/office/powerpoint/2010/main" val="333161554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3" name="TextBox 2"/>
          <p:cNvSpPr txBox="1"/>
          <p:nvPr/>
        </p:nvSpPr>
        <p:spPr>
          <a:xfrm>
            <a:off x="886692" y="1166842"/>
            <a:ext cx="9725891" cy="4524315"/>
          </a:xfrm>
          <a:prstGeom prst="rect">
            <a:avLst/>
          </a:prstGeom>
          <a:noFill/>
        </p:spPr>
        <p:txBody>
          <a:bodyPr wrap="square" rtlCol="0">
            <a:spAutoFit/>
          </a:bodyPr>
          <a:lstStyle/>
          <a:p>
            <a:r>
              <a:rPr lang="bn-IN" sz="9600" b="1" dirty="0" smtClean="0">
                <a:solidFill>
                  <a:srgbClr val="FF0000"/>
                </a:solidFill>
              </a:rPr>
              <a:t>সকলকে জানাই অনেক অনেক শুভেচ্ছা</a:t>
            </a:r>
            <a:endParaRPr lang="en-GB" sz="9600" b="1" dirty="0">
              <a:solidFill>
                <a:srgbClr val="FF0000"/>
              </a:solidFill>
            </a:endParaRPr>
          </a:p>
        </p:txBody>
      </p:sp>
    </p:spTree>
    <p:extLst>
      <p:ext uri="{BB962C8B-B14F-4D97-AF65-F5344CB8AC3E}">
        <p14:creationId xmlns:p14="http://schemas.microsoft.com/office/powerpoint/2010/main" val="9919189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357745" y="512618"/>
            <a:ext cx="9130146" cy="1569660"/>
          </a:xfrm>
          <a:prstGeom prst="rect">
            <a:avLst/>
          </a:prstGeom>
          <a:noFill/>
        </p:spPr>
        <p:txBody>
          <a:bodyPr wrap="square" rtlCol="0">
            <a:spAutoFit/>
          </a:bodyPr>
          <a:lstStyle/>
          <a:p>
            <a:r>
              <a:rPr lang="bn-IN" sz="9600" b="1" dirty="0" smtClean="0">
                <a:solidFill>
                  <a:srgbClr val="C00000"/>
                </a:solidFill>
              </a:rPr>
              <a:t>একক কাজ</a:t>
            </a:r>
            <a:endParaRPr lang="en-GB" sz="9600" b="1" dirty="0">
              <a:solidFill>
                <a:srgbClr val="C00000"/>
              </a:solidFill>
            </a:endParaRPr>
          </a:p>
        </p:txBody>
      </p:sp>
      <p:sp>
        <p:nvSpPr>
          <p:cNvPr id="4" name="TextBox 3"/>
          <p:cNvSpPr txBox="1"/>
          <p:nvPr/>
        </p:nvSpPr>
        <p:spPr>
          <a:xfrm>
            <a:off x="1011382" y="2854036"/>
            <a:ext cx="10806545" cy="1446550"/>
          </a:xfrm>
          <a:prstGeom prst="rect">
            <a:avLst/>
          </a:prstGeom>
          <a:noFill/>
        </p:spPr>
        <p:txBody>
          <a:bodyPr wrap="square" rtlCol="0">
            <a:spAutoFit/>
          </a:bodyPr>
          <a:lstStyle/>
          <a:p>
            <a:r>
              <a:rPr lang="bn-IN" sz="4400" b="1" dirty="0" smtClean="0">
                <a:solidFill>
                  <a:schemeClr val="bg1"/>
                </a:solidFill>
              </a:rPr>
              <a:t>বই দেখে ১০-১৫ বার পড়বে ও ৫ বার লিখবে।</a:t>
            </a:r>
            <a:endParaRPr lang="en-GB" sz="4400" b="1" dirty="0">
              <a:solidFill>
                <a:schemeClr val="bg1"/>
              </a:solidFill>
            </a:endParaRPr>
          </a:p>
        </p:txBody>
      </p:sp>
    </p:spTree>
    <p:extLst>
      <p:ext uri="{BB962C8B-B14F-4D97-AF65-F5344CB8AC3E}">
        <p14:creationId xmlns:p14="http://schemas.microsoft.com/office/powerpoint/2010/main" val="114664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79"/>
            <a:ext cx="12192001"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52945" y="568036"/>
            <a:ext cx="10252364" cy="1569660"/>
          </a:xfrm>
          <a:prstGeom prst="rect">
            <a:avLst/>
          </a:prstGeom>
          <a:noFill/>
        </p:spPr>
        <p:txBody>
          <a:bodyPr wrap="square" rtlCol="0">
            <a:spAutoFit/>
          </a:bodyPr>
          <a:lstStyle/>
          <a:p>
            <a:r>
              <a:rPr lang="bn-IN" sz="9600" b="1" dirty="0" smtClean="0">
                <a:solidFill>
                  <a:srgbClr val="C00000"/>
                </a:solidFill>
              </a:rPr>
              <a:t>বাড়ির কাজঃ</a:t>
            </a:r>
            <a:endParaRPr lang="en-GB" sz="9600" b="1" dirty="0">
              <a:solidFill>
                <a:srgbClr val="C00000"/>
              </a:solidFill>
            </a:endParaRPr>
          </a:p>
        </p:txBody>
      </p:sp>
      <p:sp>
        <p:nvSpPr>
          <p:cNvPr id="5" name="TextBox 4"/>
          <p:cNvSpPr txBox="1"/>
          <p:nvPr/>
        </p:nvSpPr>
        <p:spPr>
          <a:xfrm>
            <a:off x="1371600" y="5292436"/>
            <a:ext cx="11249891" cy="707886"/>
          </a:xfrm>
          <a:prstGeom prst="rect">
            <a:avLst/>
          </a:prstGeom>
          <a:noFill/>
        </p:spPr>
        <p:txBody>
          <a:bodyPr wrap="square" rtlCol="0">
            <a:spAutoFit/>
          </a:bodyPr>
          <a:lstStyle/>
          <a:p>
            <a:r>
              <a:rPr lang="bn-IN" sz="4000" b="1" i="1" dirty="0" smtClean="0">
                <a:solidFill>
                  <a:schemeClr val="tx1">
                    <a:lumMod val="95000"/>
                    <a:lumOff val="5000"/>
                  </a:schemeClr>
                </a:solidFill>
              </a:rPr>
              <a:t>সারমর্মটি না দেখে খাতায় লিখবে।</a:t>
            </a:r>
            <a:endParaRPr lang="en-GB" sz="4000" b="1" i="1" dirty="0">
              <a:solidFill>
                <a:schemeClr val="tx1">
                  <a:lumMod val="95000"/>
                  <a:lumOff val="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1310" y="2137696"/>
            <a:ext cx="5056908" cy="2945832"/>
          </a:xfrm>
          <a:prstGeom prst="rect">
            <a:avLst/>
          </a:prstGeom>
        </p:spPr>
      </p:pic>
    </p:spTree>
    <p:extLst>
      <p:ext uri="{BB962C8B-B14F-4D97-AF65-F5344CB8AC3E}">
        <p14:creationId xmlns:p14="http://schemas.microsoft.com/office/powerpoint/2010/main" val="1997916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302327" y="1094509"/>
            <a:ext cx="9504218" cy="3046988"/>
          </a:xfrm>
          <a:prstGeom prst="rect">
            <a:avLst/>
          </a:prstGeom>
          <a:noFill/>
        </p:spPr>
        <p:txBody>
          <a:bodyPr wrap="square" rtlCol="0">
            <a:spAutoFit/>
          </a:bodyPr>
          <a:lstStyle/>
          <a:p>
            <a:r>
              <a:rPr lang="bn-IN" sz="9600" b="1" dirty="0" smtClean="0"/>
              <a:t>সকলকে অনেক অনেক ধন্যবাদ</a:t>
            </a:r>
            <a:endParaRPr lang="en-GB" sz="9600" b="1" dirty="0"/>
          </a:p>
        </p:txBody>
      </p:sp>
    </p:spTree>
    <p:extLst>
      <p:ext uri="{BB962C8B-B14F-4D97-AF65-F5344CB8AC3E}">
        <p14:creationId xmlns:p14="http://schemas.microsoft.com/office/powerpoint/2010/main" val="2799370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12136582"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25236" y="457200"/>
            <a:ext cx="8977746" cy="1200329"/>
          </a:xfrm>
          <a:prstGeom prst="rect">
            <a:avLst/>
          </a:prstGeom>
          <a:noFill/>
        </p:spPr>
        <p:txBody>
          <a:bodyPr wrap="square" rtlCol="0">
            <a:spAutoFit/>
          </a:bodyPr>
          <a:lstStyle/>
          <a:p>
            <a:r>
              <a:rPr lang="bn-IN" sz="7200" b="1" dirty="0" smtClean="0">
                <a:solidFill>
                  <a:srgbClr val="7030A0"/>
                </a:solidFill>
              </a:rPr>
              <a:t>শিক্ষক পরিচিতিঃ</a:t>
            </a:r>
            <a:endParaRPr lang="en-GB" sz="7200" b="1" dirty="0">
              <a:solidFill>
                <a:srgbClr val="7030A0"/>
              </a:solidFill>
            </a:endParaRPr>
          </a:p>
        </p:txBody>
      </p:sp>
      <p:sp>
        <p:nvSpPr>
          <p:cNvPr id="4" name="TextBox 3"/>
          <p:cNvSpPr txBox="1"/>
          <p:nvPr/>
        </p:nvSpPr>
        <p:spPr>
          <a:xfrm>
            <a:off x="748145" y="2341418"/>
            <a:ext cx="8797637" cy="2554545"/>
          </a:xfrm>
          <a:prstGeom prst="rect">
            <a:avLst/>
          </a:prstGeom>
          <a:noFill/>
        </p:spPr>
        <p:txBody>
          <a:bodyPr wrap="square" rtlCol="0">
            <a:spAutoFit/>
          </a:bodyPr>
          <a:lstStyle/>
          <a:p>
            <a:r>
              <a:rPr lang="bn-IN" sz="4000" b="1" i="1" dirty="0" smtClean="0">
                <a:solidFill>
                  <a:schemeClr val="accent2">
                    <a:lumMod val="50000"/>
                  </a:schemeClr>
                </a:solidFill>
              </a:rPr>
              <a:t>লিপি দেবনাথ</a:t>
            </a:r>
          </a:p>
          <a:p>
            <a:r>
              <a:rPr lang="bn-IN" sz="4000" b="1" i="1" dirty="0" smtClean="0">
                <a:solidFill>
                  <a:schemeClr val="accent2">
                    <a:lumMod val="50000"/>
                  </a:schemeClr>
                </a:solidFill>
              </a:rPr>
              <a:t>সহকারি শিক্ষিকা (বাংলা)</a:t>
            </a:r>
          </a:p>
          <a:p>
            <a:r>
              <a:rPr lang="bn-IN" sz="4000" b="1" i="1" dirty="0" smtClean="0">
                <a:solidFill>
                  <a:schemeClr val="accent2">
                    <a:lumMod val="50000"/>
                  </a:schemeClr>
                </a:solidFill>
              </a:rPr>
              <a:t>সেন্ট নিকোলাস স্কুল &amp; কলেজ</a:t>
            </a:r>
          </a:p>
          <a:p>
            <a:r>
              <a:rPr lang="bn-IN" sz="4000" b="1" i="1" dirty="0" smtClean="0">
                <a:solidFill>
                  <a:schemeClr val="accent2">
                    <a:lumMod val="50000"/>
                  </a:schemeClr>
                </a:solidFill>
              </a:rPr>
              <a:t>নাগরি, কালিগঞ্জ, গাজিপুর</a:t>
            </a:r>
            <a:r>
              <a:rPr lang="bn-IN" sz="4000" b="1" i="1" dirty="0" smtClean="0"/>
              <a:t>।</a:t>
            </a:r>
            <a:endParaRPr lang="en-GB" sz="4000" b="1" i="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6884" y="1057364"/>
            <a:ext cx="2949286" cy="4862946"/>
          </a:xfrm>
          <a:prstGeom prst="rect">
            <a:avLst/>
          </a:prstGeom>
        </p:spPr>
      </p:pic>
    </p:spTree>
    <p:extLst>
      <p:ext uri="{BB962C8B-B14F-4D97-AF65-F5344CB8AC3E}">
        <p14:creationId xmlns:p14="http://schemas.microsoft.com/office/powerpoint/2010/main" val="3732069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arn(inVertical)">
                                      <p:cBhvr>
                                        <p:cTn id="20" dur="500"/>
                                        <p:tgtEl>
                                          <p:spTgt spid="4">
                                            <p:txEl>
                                              <p:pRg st="1" end="1"/>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arn(inVertical)">
                                      <p:cBhvr>
                                        <p:cTn id="23" dur="500"/>
                                        <p:tgtEl>
                                          <p:spTgt spid="4">
                                            <p:txEl>
                                              <p:pRg st="2" end="2"/>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arn(inVertical)">
                                      <p:cBhvr>
                                        <p:cTn id="2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665018" y="0"/>
            <a:ext cx="9448800" cy="30895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dirty="0">
                <a:solidFill>
                  <a:srgbClr val="C00000"/>
                </a:solidFill>
              </a:rPr>
              <a:t>পাঠ পরিচিতিঃ</a:t>
            </a:r>
            <a:endParaRPr lang="en-GB" sz="5400" b="1" dirty="0">
              <a:solidFill>
                <a:srgbClr val="C00000"/>
              </a:solidFill>
            </a:endParaRPr>
          </a:p>
          <a:p>
            <a:pPr algn="ctr"/>
            <a:endParaRPr lang="en-GB" dirty="0"/>
          </a:p>
        </p:txBody>
      </p:sp>
      <p:sp>
        <p:nvSpPr>
          <p:cNvPr id="4" name="Oval 3"/>
          <p:cNvSpPr/>
          <p:nvPr/>
        </p:nvSpPr>
        <p:spPr>
          <a:xfrm>
            <a:off x="1136073" y="2466109"/>
            <a:ext cx="7716982" cy="41425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382982" y="3532909"/>
            <a:ext cx="6733309" cy="1569660"/>
          </a:xfrm>
          <a:prstGeom prst="rect">
            <a:avLst/>
          </a:prstGeom>
          <a:noFill/>
        </p:spPr>
        <p:txBody>
          <a:bodyPr wrap="square" rtlCol="0">
            <a:spAutoFit/>
          </a:bodyPr>
          <a:lstStyle/>
          <a:p>
            <a:r>
              <a:rPr lang="bn-IN" sz="4800" b="1" dirty="0" smtClean="0">
                <a:solidFill>
                  <a:srgbClr val="FF0000"/>
                </a:solidFill>
              </a:rPr>
              <a:t>শ্রেণিঃ ৬ষ্ঠ</a:t>
            </a:r>
          </a:p>
          <a:p>
            <a:r>
              <a:rPr lang="bn-IN" sz="4800" b="1" dirty="0" smtClean="0">
                <a:solidFill>
                  <a:srgbClr val="FF0000"/>
                </a:solidFill>
              </a:rPr>
              <a:t>বিষয়ঃ বাংলা ২য়পত্র</a:t>
            </a:r>
            <a:endParaRPr lang="en-GB" sz="4800" b="1" dirty="0">
              <a:solidFill>
                <a:srgbClr val="FF0000"/>
              </a:solidFill>
            </a:endParaRPr>
          </a:p>
        </p:txBody>
      </p:sp>
    </p:spTree>
    <p:extLst>
      <p:ext uri="{BB962C8B-B14F-4D97-AF65-F5344CB8AC3E}">
        <p14:creationId xmlns:p14="http://schemas.microsoft.com/office/powerpoint/2010/main" val="2841467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arn(inVertical)">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803564" y="637309"/>
            <a:ext cx="10515600" cy="1569660"/>
          </a:xfrm>
          <a:prstGeom prst="rect">
            <a:avLst/>
          </a:prstGeom>
          <a:noFill/>
        </p:spPr>
        <p:txBody>
          <a:bodyPr wrap="square" rtlCol="0">
            <a:spAutoFit/>
          </a:bodyPr>
          <a:lstStyle/>
          <a:p>
            <a:r>
              <a:rPr lang="bn-IN" sz="9600" b="1" dirty="0" smtClean="0">
                <a:solidFill>
                  <a:srgbClr val="C00000"/>
                </a:solidFill>
              </a:rPr>
              <a:t>আজকের পাঠঃ</a:t>
            </a:r>
            <a:endParaRPr lang="en-GB" sz="9600" b="1" dirty="0">
              <a:solidFill>
                <a:srgbClr val="C00000"/>
              </a:solidFill>
            </a:endParaRPr>
          </a:p>
        </p:txBody>
      </p:sp>
      <p:sp>
        <p:nvSpPr>
          <p:cNvPr id="4" name="TextBox 3"/>
          <p:cNvSpPr txBox="1"/>
          <p:nvPr/>
        </p:nvSpPr>
        <p:spPr>
          <a:xfrm>
            <a:off x="4544291" y="3085934"/>
            <a:ext cx="9171709" cy="1446550"/>
          </a:xfrm>
          <a:prstGeom prst="rect">
            <a:avLst/>
          </a:prstGeom>
          <a:noFill/>
        </p:spPr>
        <p:txBody>
          <a:bodyPr wrap="square" rtlCol="0">
            <a:spAutoFit/>
          </a:bodyPr>
          <a:lstStyle/>
          <a:p>
            <a:r>
              <a:rPr lang="bn-IN" sz="8800" b="1" i="1" dirty="0" smtClean="0">
                <a:solidFill>
                  <a:schemeClr val="bg1"/>
                </a:solidFill>
              </a:rPr>
              <a:t>সারমর্ম</a:t>
            </a:r>
            <a:endParaRPr lang="en-GB" sz="8800" b="1" i="1" dirty="0">
              <a:solidFill>
                <a:schemeClr val="bg1"/>
              </a:solidFill>
            </a:endParaRPr>
          </a:p>
        </p:txBody>
      </p:sp>
    </p:spTree>
    <p:extLst>
      <p:ext uri="{BB962C8B-B14F-4D97-AF65-F5344CB8AC3E}">
        <p14:creationId xmlns:p14="http://schemas.microsoft.com/office/powerpoint/2010/main" val="1906544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826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983673" y="651164"/>
            <a:ext cx="9822872" cy="1323439"/>
          </a:xfrm>
          <a:prstGeom prst="rect">
            <a:avLst/>
          </a:prstGeom>
          <a:noFill/>
        </p:spPr>
        <p:txBody>
          <a:bodyPr wrap="square" rtlCol="0">
            <a:spAutoFit/>
          </a:bodyPr>
          <a:lstStyle/>
          <a:p>
            <a:r>
              <a:rPr lang="bn-IN" sz="8000" b="1" dirty="0" smtClean="0">
                <a:solidFill>
                  <a:srgbClr val="FF0000"/>
                </a:solidFill>
              </a:rPr>
              <a:t>শিখন ফল</a:t>
            </a:r>
            <a:endParaRPr lang="en-GB" sz="8000" b="1" dirty="0">
              <a:solidFill>
                <a:srgbClr val="FF0000"/>
              </a:solidFill>
            </a:endParaRPr>
          </a:p>
        </p:txBody>
      </p:sp>
      <p:sp>
        <p:nvSpPr>
          <p:cNvPr id="4" name="TextBox 3"/>
          <p:cNvSpPr txBox="1"/>
          <p:nvPr/>
        </p:nvSpPr>
        <p:spPr>
          <a:xfrm>
            <a:off x="983673" y="2757055"/>
            <a:ext cx="10626436" cy="1938992"/>
          </a:xfrm>
          <a:prstGeom prst="rect">
            <a:avLst/>
          </a:prstGeom>
          <a:noFill/>
        </p:spPr>
        <p:txBody>
          <a:bodyPr wrap="square" rtlCol="0">
            <a:spAutoFit/>
          </a:bodyPr>
          <a:lstStyle/>
          <a:p>
            <a:r>
              <a:rPr lang="bn-IN" sz="6000" b="1" i="1" dirty="0" smtClean="0">
                <a:solidFill>
                  <a:schemeClr val="bg1"/>
                </a:solidFill>
              </a:rPr>
              <a:t>এই পাঠ শেষে শিক্ষার্থীরা-</a:t>
            </a:r>
          </a:p>
          <a:p>
            <a:r>
              <a:rPr lang="bn-IN" sz="6000" b="1" i="1" dirty="0" smtClean="0">
                <a:solidFill>
                  <a:schemeClr val="bg1"/>
                </a:solidFill>
              </a:rPr>
              <a:t>সারমর্ম লিখতে পারবে।</a:t>
            </a:r>
            <a:endParaRPr lang="en-GB" sz="6000" b="1" i="1" dirty="0">
              <a:solidFill>
                <a:schemeClr val="bg1"/>
              </a:solidFill>
            </a:endParaRPr>
          </a:p>
        </p:txBody>
      </p:sp>
    </p:spTree>
    <p:extLst>
      <p:ext uri="{BB962C8B-B14F-4D97-AF65-F5344CB8AC3E}">
        <p14:creationId xmlns:p14="http://schemas.microsoft.com/office/powerpoint/2010/main" val="3929203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3564" y="415638"/>
            <a:ext cx="7578436" cy="1015663"/>
          </a:xfrm>
          <a:prstGeom prst="rect">
            <a:avLst/>
          </a:prstGeom>
          <a:noFill/>
        </p:spPr>
        <p:txBody>
          <a:bodyPr wrap="square" rtlCol="0">
            <a:spAutoFit/>
          </a:bodyPr>
          <a:lstStyle/>
          <a:p>
            <a:r>
              <a:rPr lang="bn-IN" sz="6000" b="1" dirty="0" smtClean="0">
                <a:solidFill>
                  <a:srgbClr val="C00000"/>
                </a:solidFill>
              </a:rPr>
              <a:t>প্রশ্নঃ</a:t>
            </a:r>
            <a:endParaRPr lang="en-GB" sz="6000" b="1" dirty="0">
              <a:solidFill>
                <a:srgbClr val="C00000"/>
              </a:solidFill>
            </a:endParaRPr>
          </a:p>
        </p:txBody>
      </p:sp>
      <p:sp>
        <p:nvSpPr>
          <p:cNvPr id="3" name="TextBox 2"/>
          <p:cNvSpPr txBox="1"/>
          <p:nvPr/>
        </p:nvSpPr>
        <p:spPr>
          <a:xfrm>
            <a:off x="180109" y="1680683"/>
            <a:ext cx="12011891" cy="1631216"/>
          </a:xfrm>
          <a:prstGeom prst="rect">
            <a:avLst/>
          </a:prstGeom>
          <a:noFill/>
        </p:spPr>
        <p:txBody>
          <a:bodyPr wrap="square" rtlCol="0">
            <a:spAutoFit/>
          </a:bodyPr>
          <a:lstStyle/>
          <a:p>
            <a:r>
              <a:rPr lang="bn-IN" sz="2000" b="1" dirty="0" smtClean="0"/>
              <a:t>আগেকার দিনে আমাদের উপরকার আকাশ নিয়ে বিজ্ঞানীরা পরীক্ষা-নিরীক্ষা করতেন শূন্যে বেলুন পাঠিয়ে বা যন্ত্রপাতিসুদ্ধ রকেট পাঠিয়ে। আজ মানুষ নিজেই মহাকাশযানে চেপে সফর করছে পৃথিবীর উপরে বহু দূর পযর্ন্ত। পৃথিবী ছাড়িয়ে যেতে পেরেছে চাঁদে। পৃথিবীর উপর দেড়শো দুশো মাইল বা তারও অনেক বেশি উপর দিয়ে ঘুরছে অসংখ্য মহাকাশযান । যেখান দিয়ে ঘুরছে সেখানে হাওয়া নেই বললেই চলে।</a:t>
            </a:r>
            <a:endParaRPr lang="en-GB" sz="2000" b="1" dirty="0"/>
          </a:p>
        </p:txBody>
      </p:sp>
      <p:sp>
        <p:nvSpPr>
          <p:cNvPr id="4" name="TextBox 3"/>
          <p:cNvSpPr txBox="1"/>
          <p:nvPr/>
        </p:nvSpPr>
        <p:spPr>
          <a:xfrm>
            <a:off x="180109" y="3561281"/>
            <a:ext cx="11305309" cy="1015663"/>
          </a:xfrm>
          <a:prstGeom prst="rect">
            <a:avLst/>
          </a:prstGeom>
          <a:noFill/>
        </p:spPr>
        <p:txBody>
          <a:bodyPr wrap="square" rtlCol="0">
            <a:spAutoFit/>
          </a:bodyPr>
          <a:lstStyle/>
          <a:p>
            <a:r>
              <a:rPr lang="bn-IN" sz="2000" b="1" dirty="0" smtClean="0"/>
              <a:t>মহাকাশযান থেকে দিনরাত তোলা হচ্ছে পৃথিবীর ছবি । জানা যাচ্ছে কোথায় কখন আবহাওয়া কেমন হবে, কোন দেশে কেমন ফসল হচ্ছে। মহাকাশযান থেকে ঠিকরে দেওয়া হচ্ছে টেলিফোন আর টেলিভিশনের সংকেত। দূরদেশের সঙ্গে যোগাযোগ আজ অনেক সহজ হয়ে উঠেছে । </a:t>
            </a:r>
            <a:endParaRPr lang="en-GB" sz="2000" b="1" dirty="0"/>
          </a:p>
        </p:txBody>
      </p:sp>
    </p:spTree>
    <p:extLst>
      <p:ext uri="{BB962C8B-B14F-4D97-AF65-F5344CB8AC3E}">
        <p14:creationId xmlns:p14="http://schemas.microsoft.com/office/powerpoint/2010/main" val="372218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barn(inVertical)">
                                      <p:cBhvr>
                                        <p:cTn id="2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12302836" cy="71212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rgbClr val="C00000"/>
                </a:solidFill>
              </a:rPr>
              <a:t>সারাংশঃ</a:t>
            </a:r>
          </a:p>
          <a:p>
            <a:pPr algn="ctr"/>
            <a:r>
              <a:rPr lang="bn-IN" dirty="0" smtClean="0"/>
              <a:t> </a:t>
            </a:r>
            <a:r>
              <a:rPr lang="bn-IN" sz="2800" dirty="0" smtClean="0">
                <a:solidFill>
                  <a:schemeClr val="tx2">
                    <a:lumMod val="50000"/>
                  </a:schemeClr>
                </a:solidFill>
              </a:rPr>
              <a:t>বর্তমানে বেলুনের পরিবর্তে মহাকাশযান পাঠিয়ে আকাশে পরীক্ষা-নিরীক্ষা চলছে। আর তার মাধ্যমে বিশ্বব্যাপী যোগাযোগ ব্যবস্থা  বিস্তৃত হয়েছে। টেলিভিশন,সেলফোন,ফ্যাক্স,ইন্টারনেট ইত্যাদির মাধ্যমে পাঠানো  হচ্ছে সংকেত।</a:t>
            </a:r>
            <a:endParaRPr lang="en-GB" sz="2800" dirty="0">
              <a:solidFill>
                <a:schemeClr val="tx2">
                  <a:lumMod val="50000"/>
                </a:schemeClr>
              </a:solidFill>
            </a:endParaRPr>
          </a:p>
        </p:txBody>
      </p:sp>
    </p:spTree>
    <p:extLst>
      <p:ext uri="{BB962C8B-B14F-4D97-AF65-F5344CB8AC3E}">
        <p14:creationId xmlns:p14="http://schemas.microsoft.com/office/powerpoint/2010/main" val="1917169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836"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662546" y="235528"/>
            <a:ext cx="7315200" cy="1200329"/>
          </a:xfrm>
          <a:prstGeom prst="rect">
            <a:avLst/>
          </a:prstGeom>
          <a:noFill/>
        </p:spPr>
        <p:txBody>
          <a:bodyPr wrap="square" rtlCol="0">
            <a:spAutoFit/>
          </a:bodyPr>
          <a:lstStyle/>
          <a:p>
            <a:r>
              <a:rPr lang="bn-IN" sz="7200" b="1" dirty="0" smtClean="0">
                <a:solidFill>
                  <a:srgbClr val="FF0000"/>
                </a:solidFill>
              </a:rPr>
              <a:t>প্রশ্ন</a:t>
            </a:r>
            <a:endParaRPr lang="en-GB" sz="7200" b="1" dirty="0">
              <a:solidFill>
                <a:srgbClr val="FF0000"/>
              </a:solidFill>
            </a:endParaRPr>
          </a:p>
        </p:txBody>
      </p:sp>
      <p:sp>
        <p:nvSpPr>
          <p:cNvPr id="4" name="TextBox 3"/>
          <p:cNvSpPr txBox="1"/>
          <p:nvPr/>
        </p:nvSpPr>
        <p:spPr>
          <a:xfrm>
            <a:off x="3103418" y="1671384"/>
            <a:ext cx="11249891" cy="4524315"/>
          </a:xfrm>
          <a:prstGeom prst="rect">
            <a:avLst/>
          </a:prstGeom>
          <a:noFill/>
        </p:spPr>
        <p:txBody>
          <a:bodyPr wrap="square" rtlCol="0">
            <a:spAutoFit/>
          </a:bodyPr>
          <a:lstStyle/>
          <a:p>
            <a:r>
              <a:rPr lang="bn-IN" sz="2400" i="1" dirty="0" smtClean="0">
                <a:solidFill>
                  <a:schemeClr val="tx1">
                    <a:lumMod val="95000"/>
                    <a:lumOff val="5000"/>
                  </a:schemeClr>
                </a:solidFill>
              </a:rPr>
              <a:t>জগত জুড়িয়া এক জাতি আছে</a:t>
            </a:r>
          </a:p>
          <a:p>
            <a:r>
              <a:rPr lang="bn-IN" sz="2400" i="1" dirty="0">
                <a:solidFill>
                  <a:schemeClr val="tx1">
                    <a:lumMod val="95000"/>
                    <a:lumOff val="5000"/>
                  </a:schemeClr>
                </a:solidFill>
              </a:rPr>
              <a:t> </a:t>
            </a:r>
            <a:r>
              <a:rPr lang="bn-IN" sz="2400" i="1" dirty="0" smtClean="0">
                <a:solidFill>
                  <a:schemeClr val="tx1">
                    <a:lumMod val="95000"/>
                    <a:lumOff val="5000"/>
                  </a:schemeClr>
                </a:solidFill>
              </a:rPr>
              <a:t> সে জাতির নাম মানুষ জাতি;</a:t>
            </a:r>
          </a:p>
          <a:p>
            <a:r>
              <a:rPr lang="bn-IN" sz="2400" i="1" dirty="0">
                <a:solidFill>
                  <a:schemeClr val="tx1">
                    <a:lumMod val="95000"/>
                    <a:lumOff val="5000"/>
                  </a:schemeClr>
                </a:solidFill>
              </a:rPr>
              <a:t> </a:t>
            </a:r>
            <a:r>
              <a:rPr lang="bn-IN" sz="2400" i="1" dirty="0" smtClean="0">
                <a:solidFill>
                  <a:schemeClr val="tx1">
                    <a:lumMod val="95000"/>
                    <a:lumOff val="5000"/>
                  </a:schemeClr>
                </a:solidFill>
              </a:rPr>
              <a:t>      এক পৃথিবীর স্তন্যে লালিত</a:t>
            </a:r>
          </a:p>
          <a:p>
            <a:r>
              <a:rPr lang="bn-IN" sz="2400" i="1" dirty="0" smtClean="0">
                <a:solidFill>
                  <a:schemeClr val="tx1">
                    <a:lumMod val="95000"/>
                    <a:lumOff val="5000"/>
                  </a:schemeClr>
                </a:solidFill>
              </a:rPr>
              <a:t>একই রবি শশী মোদের সাথী।</a:t>
            </a:r>
          </a:p>
          <a:p>
            <a:r>
              <a:rPr lang="bn-IN" sz="2400" i="1" dirty="0">
                <a:solidFill>
                  <a:schemeClr val="tx1">
                    <a:lumMod val="95000"/>
                    <a:lumOff val="5000"/>
                  </a:schemeClr>
                </a:solidFill>
              </a:rPr>
              <a:t> </a:t>
            </a:r>
            <a:r>
              <a:rPr lang="bn-IN" sz="2400" i="1" dirty="0" smtClean="0">
                <a:solidFill>
                  <a:schemeClr val="tx1">
                    <a:lumMod val="95000"/>
                    <a:lumOff val="5000"/>
                  </a:schemeClr>
                </a:solidFill>
              </a:rPr>
              <a:t>   শীতাতপ ক্ষুধা তৃষ্ণার জ্বালা</a:t>
            </a:r>
          </a:p>
          <a:p>
            <a:r>
              <a:rPr lang="bn-IN" sz="2400" i="1" dirty="0">
                <a:solidFill>
                  <a:schemeClr val="tx1">
                    <a:lumMod val="95000"/>
                    <a:lumOff val="5000"/>
                  </a:schemeClr>
                </a:solidFill>
              </a:rPr>
              <a:t> </a:t>
            </a:r>
            <a:r>
              <a:rPr lang="bn-IN" sz="2400" i="1" dirty="0" smtClean="0">
                <a:solidFill>
                  <a:schemeClr val="tx1">
                    <a:lumMod val="95000"/>
                    <a:lumOff val="5000"/>
                  </a:schemeClr>
                </a:solidFill>
              </a:rPr>
              <a:t>   সবাই আমরা সমান বুঝি, </a:t>
            </a:r>
          </a:p>
          <a:p>
            <a:r>
              <a:rPr lang="bn-IN" sz="2400" i="1" dirty="0" smtClean="0">
                <a:solidFill>
                  <a:schemeClr val="tx1">
                    <a:lumMod val="95000"/>
                    <a:lumOff val="5000"/>
                  </a:schemeClr>
                </a:solidFill>
              </a:rPr>
              <a:t>কচি কাঁচাগুলো ডাঁটো করে তুলি</a:t>
            </a:r>
          </a:p>
          <a:p>
            <a:r>
              <a:rPr lang="bn-IN" sz="2400" i="1" dirty="0">
                <a:solidFill>
                  <a:schemeClr val="tx1">
                    <a:lumMod val="95000"/>
                    <a:lumOff val="5000"/>
                  </a:schemeClr>
                </a:solidFill>
              </a:rPr>
              <a:t> </a:t>
            </a:r>
            <a:r>
              <a:rPr lang="bn-IN" sz="2400" i="1" dirty="0" smtClean="0">
                <a:solidFill>
                  <a:schemeClr val="tx1">
                    <a:lumMod val="95000"/>
                    <a:lumOff val="5000"/>
                  </a:schemeClr>
                </a:solidFill>
              </a:rPr>
              <a:t>   বাঁচিবার তরে সমান যুঝি।</a:t>
            </a:r>
          </a:p>
          <a:p>
            <a:r>
              <a:rPr lang="bn-IN" sz="2400" i="1" dirty="0" smtClean="0">
                <a:solidFill>
                  <a:schemeClr val="tx1">
                    <a:lumMod val="95000"/>
                    <a:lumOff val="5000"/>
                  </a:schemeClr>
                </a:solidFill>
              </a:rPr>
              <a:t>দোসর খুঁজি ও বাসর বাঁধি গো,</a:t>
            </a:r>
          </a:p>
          <a:p>
            <a:r>
              <a:rPr lang="bn-IN" sz="2400" i="1" dirty="0" smtClean="0">
                <a:solidFill>
                  <a:schemeClr val="tx1">
                    <a:lumMod val="95000"/>
                    <a:lumOff val="5000"/>
                  </a:schemeClr>
                </a:solidFill>
              </a:rPr>
              <a:t>জলে ডুবি, বাঁচি পাইলে ডাঙা,</a:t>
            </a:r>
          </a:p>
          <a:p>
            <a:r>
              <a:rPr lang="bn-IN" sz="2400" i="1" dirty="0" smtClean="0">
                <a:solidFill>
                  <a:schemeClr val="tx1">
                    <a:lumMod val="95000"/>
                    <a:lumOff val="5000"/>
                  </a:schemeClr>
                </a:solidFill>
              </a:rPr>
              <a:t>কালো আর ধলো বাহিরে কেবল</a:t>
            </a:r>
          </a:p>
          <a:p>
            <a:r>
              <a:rPr lang="bn-IN" sz="2400" i="1" dirty="0" smtClean="0">
                <a:solidFill>
                  <a:schemeClr val="tx1">
                    <a:lumMod val="95000"/>
                    <a:lumOff val="5000"/>
                  </a:schemeClr>
                </a:solidFill>
              </a:rPr>
              <a:t>ভিতিরে সবারই সমান রাঙা </a:t>
            </a:r>
            <a:r>
              <a:rPr lang="bn-IN" i="1" dirty="0" smtClean="0">
                <a:solidFill>
                  <a:schemeClr val="tx1">
                    <a:lumMod val="95000"/>
                    <a:lumOff val="5000"/>
                  </a:schemeClr>
                </a:solidFill>
              </a:rPr>
              <a:t>।</a:t>
            </a:r>
            <a:endParaRPr lang="en-GB" i="1" dirty="0">
              <a:solidFill>
                <a:schemeClr val="tx1">
                  <a:lumMod val="95000"/>
                  <a:lumOff val="5000"/>
                </a:schemeClr>
              </a:solidFill>
            </a:endParaRPr>
          </a:p>
        </p:txBody>
      </p:sp>
    </p:spTree>
    <p:extLst>
      <p:ext uri="{BB962C8B-B14F-4D97-AF65-F5344CB8AC3E}">
        <p14:creationId xmlns:p14="http://schemas.microsoft.com/office/powerpoint/2010/main" val="2499442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Vertical)">
                                      <p:cBhvr>
                                        <p:cTn id="18" dur="500"/>
                                        <p:tgtEl>
                                          <p:spTgt spid="4">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arn(inVertical)">
                                      <p:cBhvr>
                                        <p:cTn id="21" dur="500"/>
                                        <p:tgtEl>
                                          <p:spTgt spid="4">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arn(inVertical)">
                                      <p:cBhvr>
                                        <p:cTn id="24" dur="500"/>
                                        <p:tgtEl>
                                          <p:spTgt spid="4">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barn(inVertical)">
                                      <p:cBhvr>
                                        <p:cTn id="30" dur="500"/>
                                        <p:tgtEl>
                                          <p:spTgt spid="4">
                                            <p:txEl>
                                              <p:pRg st="6" end="6"/>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barn(inVertical)">
                                      <p:cBhvr>
                                        <p:cTn id="33" dur="500"/>
                                        <p:tgtEl>
                                          <p:spTgt spid="4">
                                            <p:txEl>
                                              <p:pRg st="7" end="7"/>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barn(inVertical)">
                                      <p:cBhvr>
                                        <p:cTn id="36" dur="500"/>
                                        <p:tgtEl>
                                          <p:spTgt spid="4">
                                            <p:txEl>
                                              <p:pRg st="8" end="8"/>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barn(inVertical)">
                                      <p:cBhvr>
                                        <p:cTn id="39" dur="500"/>
                                        <p:tgtEl>
                                          <p:spTgt spid="4">
                                            <p:txEl>
                                              <p:pRg st="9" end="9"/>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barn(inVertical)">
                                      <p:cBhvr>
                                        <p:cTn id="42" dur="500"/>
                                        <p:tgtEl>
                                          <p:spTgt spid="4">
                                            <p:txEl>
                                              <p:pRg st="10" end="10"/>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4">
                                            <p:txEl>
                                              <p:pRg st="11" end="11"/>
                                            </p:txEl>
                                          </p:spTgt>
                                        </p:tgtEl>
                                        <p:attrNameLst>
                                          <p:attrName>style.visibility</p:attrName>
                                        </p:attrNameLst>
                                      </p:cBhvr>
                                      <p:to>
                                        <p:strVal val="visible"/>
                                      </p:to>
                                    </p:set>
                                    <p:animEffect transition="in" filter="barn(inVertical)">
                                      <p:cBhvr>
                                        <p:cTn id="4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65018" y="568036"/>
            <a:ext cx="9587346" cy="1323439"/>
          </a:xfrm>
          <a:prstGeom prst="rect">
            <a:avLst/>
          </a:prstGeom>
          <a:noFill/>
        </p:spPr>
        <p:txBody>
          <a:bodyPr wrap="square" rtlCol="0">
            <a:spAutoFit/>
          </a:bodyPr>
          <a:lstStyle/>
          <a:p>
            <a:r>
              <a:rPr lang="bn-IN" sz="8000" b="1" dirty="0" smtClean="0">
                <a:solidFill>
                  <a:srgbClr val="C00000"/>
                </a:solidFill>
              </a:rPr>
              <a:t>সারমর্মঃ</a:t>
            </a:r>
            <a:endParaRPr lang="en-GB" sz="8000" b="1" dirty="0">
              <a:solidFill>
                <a:srgbClr val="C00000"/>
              </a:solidFill>
            </a:endParaRPr>
          </a:p>
        </p:txBody>
      </p:sp>
      <p:sp>
        <p:nvSpPr>
          <p:cNvPr id="4" name="TextBox 3"/>
          <p:cNvSpPr txBox="1"/>
          <p:nvPr/>
        </p:nvSpPr>
        <p:spPr>
          <a:xfrm>
            <a:off x="1052945" y="2382982"/>
            <a:ext cx="11139055" cy="3785652"/>
          </a:xfrm>
          <a:prstGeom prst="rect">
            <a:avLst/>
          </a:prstGeom>
          <a:noFill/>
        </p:spPr>
        <p:txBody>
          <a:bodyPr wrap="square" rtlCol="0">
            <a:spAutoFit/>
          </a:bodyPr>
          <a:lstStyle/>
          <a:p>
            <a:r>
              <a:rPr lang="bn-IN" sz="4000" b="1" dirty="0" smtClean="0">
                <a:solidFill>
                  <a:schemeClr val="tx1">
                    <a:lumMod val="95000"/>
                    <a:lumOff val="5000"/>
                  </a:schemeClr>
                </a:solidFill>
              </a:rPr>
              <a:t>জাতি,ধর্ম,গাত্রবর্ণ পার্থক্য থাকলেও এসকল পরিচয়ের ঊর্ধ্বে হচ্ছে মানুষ জাতি। সব মানুষের অনুভূতিই সমান। মানুষে-মানুষে পার্থক্য করা তাই অন্যায়। সকলের অনভূতিকে মূল্য দিয়ে একসাথে জীবনযাপন করলেই পৃথিবী সুন্দর হবে ।</a:t>
            </a:r>
            <a:endParaRPr lang="en-GB" sz="4000" b="1" dirty="0">
              <a:solidFill>
                <a:schemeClr val="tx1">
                  <a:lumMod val="95000"/>
                  <a:lumOff val="5000"/>
                </a:schemeClr>
              </a:solidFill>
            </a:endParaRPr>
          </a:p>
        </p:txBody>
      </p:sp>
    </p:spTree>
    <p:extLst>
      <p:ext uri="{BB962C8B-B14F-4D97-AF65-F5344CB8AC3E}">
        <p14:creationId xmlns:p14="http://schemas.microsoft.com/office/powerpoint/2010/main" val="2593968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TotalTime>
  <Words>301</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Trebuchet MS</vt:lpstr>
      <vt:lpstr>Vrinda</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HP-NPC</dc:creator>
  <cp:lastModifiedBy>HP-NPC</cp:lastModifiedBy>
  <cp:revision>11</cp:revision>
  <dcterms:created xsi:type="dcterms:W3CDTF">2020-08-22T11:04:50Z</dcterms:created>
  <dcterms:modified xsi:type="dcterms:W3CDTF">2020-10-10T16:10:25Z</dcterms:modified>
</cp:coreProperties>
</file>