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59" r:id="rId4"/>
    <p:sldId id="263" r:id="rId5"/>
    <p:sldId id="265" r:id="rId6"/>
    <p:sldId id="264" r:id="rId7"/>
    <p:sldId id="256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5B7BC-897F-4962-9C0B-A9F5017A25E8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1E8C-7EEE-4598-B1AE-B0D6EFB6D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2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4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0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7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8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387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9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4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83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8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0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9AEAAFB-987B-4774-BC21-6126A76C8CD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C2F9116-256C-4B05-B922-083E460E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4512" y="48904"/>
            <a:ext cx="8991600" cy="6746544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127000" cmpd="thickThin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94178" y="1139588"/>
            <a:ext cx="2996819" cy="4565176"/>
            <a:chOff x="2596487" y="609600"/>
            <a:chExt cx="3257264" cy="5638800"/>
          </a:xfrm>
        </p:grpSpPr>
        <p:grpSp>
          <p:nvGrpSpPr>
            <p:cNvPr id="22" name="Group 21"/>
            <p:cNvGrpSpPr/>
            <p:nvPr/>
          </p:nvGrpSpPr>
          <p:grpSpPr>
            <a:xfrm>
              <a:off x="2596487" y="609600"/>
              <a:ext cx="3257264" cy="5638800"/>
              <a:chOff x="2596487" y="609600"/>
              <a:chExt cx="3257264" cy="56388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114800" y="3200400"/>
                <a:ext cx="1738951" cy="3048000"/>
                <a:chOff x="4114800" y="3124200"/>
                <a:chExt cx="1738951" cy="30480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4114800" y="3124200"/>
                  <a:ext cx="228600" cy="3048000"/>
                </a:xfrm>
                <a:prstGeom prst="rect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lowchart: Delay 12"/>
                <p:cNvSpPr/>
                <p:nvPr/>
              </p:nvSpPr>
              <p:spPr>
                <a:xfrm>
                  <a:off x="4335438" y="4648200"/>
                  <a:ext cx="1518313" cy="1524000"/>
                </a:xfrm>
                <a:prstGeom prst="flowChartDelay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 rot="10800000">
                <a:off x="2596487" y="609600"/>
                <a:ext cx="1738951" cy="3048000"/>
                <a:chOff x="4114800" y="3124200"/>
                <a:chExt cx="1738951" cy="30480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114800" y="3124200"/>
                  <a:ext cx="228600" cy="3048000"/>
                </a:xfrm>
                <a:prstGeom prst="rect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lowchart: Delay 20"/>
                <p:cNvSpPr/>
                <p:nvPr/>
              </p:nvSpPr>
              <p:spPr>
                <a:xfrm>
                  <a:off x="4335438" y="4648200"/>
                  <a:ext cx="1518313" cy="1524000"/>
                </a:xfrm>
                <a:prstGeom prst="flowChartDelay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" name="Oval 22"/>
            <p:cNvSpPr/>
            <p:nvPr/>
          </p:nvSpPr>
          <p:spPr>
            <a:xfrm>
              <a:off x="4030638" y="3256128"/>
              <a:ext cx="381000" cy="3810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3200400" y="685800"/>
            <a:ext cx="5791201" cy="5410200"/>
          </a:xfrm>
          <a:prstGeom prst="ellipse">
            <a:avLst/>
          </a:prstGeom>
          <a:noFill/>
          <a:ln w="63500" cmpd="dbl">
            <a:gradFill>
              <a:gsLst>
                <a:gs pos="0">
                  <a:srgbClr val="66FF33"/>
                </a:gs>
                <a:gs pos="50000">
                  <a:srgbClr val="FF00FF"/>
                </a:gs>
                <a:gs pos="100000">
                  <a:srgbClr val="66FF3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940153" y="-340228"/>
            <a:ext cx="6858000" cy="724489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2019909"/>
                <a:gd name="adj2" fmla="val 6555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6"/>
          <a:stretch/>
        </p:blipFill>
        <p:spPr>
          <a:xfrm>
            <a:off x="1524000" y="7448"/>
            <a:ext cx="4793674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5400000">
            <a:off x="3504498" y="-200271"/>
            <a:ext cx="6858000" cy="724489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2019909"/>
                <a:gd name="adj2" fmla="val 65551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  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/>
          <a:stretch/>
        </p:blipFill>
        <p:spPr>
          <a:xfrm>
            <a:off x="6289966" y="4300"/>
            <a:ext cx="437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38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4512" y="101156"/>
            <a:ext cx="8991600" cy="6746544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127000" cmpd="thickThin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94178" y="1139588"/>
            <a:ext cx="2996819" cy="4565176"/>
            <a:chOff x="2596487" y="609600"/>
            <a:chExt cx="3257264" cy="5638800"/>
          </a:xfrm>
        </p:grpSpPr>
        <p:grpSp>
          <p:nvGrpSpPr>
            <p:cNvPr id="22" name="Group 21"/>
            <p:cNvGrpSpPr/>
            <p:nvPr/>
          </p:nvGrpSpPr>
          <p:grpSpPr>
            <a:xfrm>
              <a:off x="2596487" y="609600"/>
              <a:ext cx="3257264" cy="5638800"/>
              <a:chOff x="2596487" y="609600"/>
              <a:chExt cx="3257264" cy="56388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114800" y="3200400"/>
                <a:ext cx="1738951" cy="3048000"/>
                <a:chOff x="4114800" y="3124200"/>
                <a:chExt cx="1738951" cy="30480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4114800" y="3124200"/>
                  <a:ext cx="228600" cy="3048000"/>
                </a:xfrm>
                <a:prstGeom prst="rect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lowchart: Delay 12"/>
                <p:cNvSpPr/>
                <p:nvPr/>
              </p:nvSpPr>
              <p:spPr>
                <a:xfrm>
                  <a:off x="4335438" y="4648200"/>
                  <a:ext cx="1518313" cy="1524000"/>
                </a:xfrm>
                <a:prstGeom prst="flowChartDelay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 rot="10800000">
                <a:off x="2596487" y="609600"/>
                <a:ext cx="1738951" cy="3048000"/>
                <a:chOff x="4114800" y="3124200"/>
                <a:chExt cx="1738951" cy="30480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114800" y="3124200"/>
                  <a:ext cx="228600" cy="3048000"/>
                </a:xfrm>
                <a:prstGeom prst="rect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lowchart: Delay 20"/>
                <p:cNvSpPr/>
                <p:nvPr/>
              </p:nvSpPr>
              <p:spPr>
                <a:xfrm>
                  <a:off x="4335438" y="4648200"/>
                  <a:ext cx="1518313" cy="1524000"/>
                </a:xfrm>
                <a:prstGeom prst="flowChartDelay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" name="Oval 22"/>
            <p:cNvSpPr/>
            <p:nvPr/>
          </p:nvSpPr>
          <p:spPr>
            <a:xfrm>
              <a:off x="4030638" y="3256128"/>
              <a:ext cx="381000" cy="3810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3200400" y="685800"/>
            <a:ext cx="5791201" cy="5410200"/>
          </a:xfrm>
          <a:prstGeom prst="ellipse">
            <a:avLst/>
          </a:prstGeom>
          <a:noFill/>
          <a:ln w="63500" cmpd="dbl">
            <a:gradFill>
              <a:gsLst>
                <a:gs pos="0">
                  <a:srgbClr val="66FF33"/>
                </a:gs>
                <a:gs pos="50000">
                  <a:srgbClr val="FF00FF"/>
                </a:gs>
                <a:gs pos="100000">
                  <a:srgbClr val="66FF3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940153" y="-340228"/>
            <a:ext cx="6858000" cy="724489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2019909"/>
                <a:gd name="adj2" fmla="val 6555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6"/>
          <a:stretch/>
        </p:blipFill>
        <p:spPr>
          <a:xfrm>
            <a:off x="1496644" y="44550"/>
            <a:ext cx="4793674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5400000">
            <a:off x="3470047" y="-193447"/>
            <a:ext cx="6858000" cy="724489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2019909"/>
                <a:gd name="adj2" fmla="val 65551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/>
          <a:stretch/>
        </p:blipFill>
        <p:spPr>
          <a:xfrm>
            <a:off x="6289966" y="45428"/>
            <a:ext cx="437803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399" y="2139931"/>
            <a:ext cx="5791202" cy="21943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 </a:t>
            </a:r>
            <a:endParaRPr lang="en-US" sz="7200" b="1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95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pattFill prst="shingle">
            <a:fgClr>
              <a:srgbClr val="CAF793"/>
            </a:fgClr>
            <a:bgClr>
              <a:schemeClr val="bg1"/>
            </a:bgClr>
          </a:pattFill>
          <a:ln w="508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09799" y="727363"/>
            <a:ext cx="3733801" cy="342207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762000"/>
            <a:ext cx="3429000" cy="3352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799" y="3519055"/>
            <a:ext cx="4572000" cy="18158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লিপি দেবনাথ</a:t>
            </a:r>
          </a:p>
          <a:p>
            <a:pPr algn="ctr"/>
            <a:r>
              <a:rPr lang="bn-I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সেন্ট নিকোলাস স্কুল &amp; কলেজ</a:t>
            </a:r>
          </a:p>
          <a:p>
            <a:pPr algn="ctr"/>
            <a:r>
              <a:rPr lang="bn-I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নাগরি, কালিগঞ্জ, গাজিপুর।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4200" y="3505201"/>
            <a:ext cx="3276600" cy="15696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দ্বিতীয় পত্র</a:t>
            </a:r>
          </a:p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৭ম শ্রেণি </a:t>
            </a:r>
            <a:endParaRPr lang="bn-IN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018D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86" y="2130424"/>
            <a:ext cx="2020669" cy="3546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4800"/>
            <a:ext cx="1828804" cy="1758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101600" cmpd="tri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1484" y="1920793"/>
            <a:ext cx="1547535" cy="111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55" y="1853046"/>
            <a:ext cx="1297572" cy="14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72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0800000">
            <a:off x="4267200" y="0"/>
            <a:ext cx="6369627" cy="6858000"/>
          </a:xfrm>
          <a:prstGeom prst="rtTriangle">
            <a:avLst/>
          </a:prstGeom>
          <a:pattFill prst="diagBri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524000" y="0"/>
            <a:ext cx="5928012" cy="6858000"/>
          </a:xfrm>
          <a:prstGeom prst="rtTriangle">
            <a:avLst/>
          </a:prstGeom>
          <a:pattFill prst="diagBrick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29401" y="0"/>
            <a:ext cx="3512127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6805"/>
                <a:gd name="adj2" fmla="val 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5400" b="1" dirty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7174" y="888917"/>
            <a:ext cx="46096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দরখাস্ত</a:t>
            </a:r>
            <a:endParaRPr lang="en-US" sz="9600" b="1" dirty="0">
              <a:ln/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6076">
            <a:off x="1261733" y="2869181"/>
            <a:ext cx="4650092" cy="46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3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512618"/>
            <a:ext cx="9545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</a:rPr>
              <a:t>আজকের পাঠঃ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982" y="2438400"/>
            <a:ext cx="11166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/>
              <a:t>ছাত্রকল্যাণ তহবিল থেকে আর্থিক সাহায্য পাওয়ার জন্য আবেদন ।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080056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751" y="2776451"/>
            <a:ext cx="9273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/>
              <a:t>পূর্ব পাঠের আলোচনা ।</a:t>
            </a:r>
            <a:endParaRPr lang="en-GB"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5262" y="195263"/>
            <a:ext cx="234315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8905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0412" y="5098904"/>
            <a:ext cx="2343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12061" y="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41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193963"/>
            <a:ext cx="1105592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তারিখঃ ৭ই অক্টোবর ২০২০</a:t>
            </a:r>
          </a:p>
          <a:p>
            <a:endParaRPr lang="bn-IN" dirty="0"/>
          </a:p>
          <a:p>
            <a:r>
              <a:rPr lang="bn-IN" dirty="0" smtClean="0"/>
              <a:t>বরাবর</a:t>
            </a:r>
          </a:p>
          <a:p>
            <a:r>
              <a:rPr lang="bn-IN" dirty="0" smtClean="0"/>
              <a:t>প্রধান শিক্ষক</a:t>
            </a:r>
          </a:p>
          <a:p>
            <a:r>
              <a:rPr lang="bn-IN" dirty="0" smtClean="0"/>
              <a:t>সেন্ট নিকোলাস উচ্চ বিদ্যালয়</a:t>
            </a:r>
          </a:p>
          <a:p>
            <a:r>
              <a:rPr lang="bn-IN" dirty="0" smtClean="0"/>
              <a:t>নাগরি,কালিগঞ্জ, গাজিপুর ।</a:t>
            </a:r>
          </a:p>
          <a:p>
            <a:endParaRPr lang="bn-IN" dirty="0"/>
          </a:p>
          <a:p>
            <a:r>
              <a:rPr lang="bn-IN" dirty="0" smtClean="0"/>
              <a:t>বিষয়ঃ জরিমানা মওকুফের জন্য আবেদন ।</a:t>
            </a:r>
          </a:p>
          <a:p>
            <a:endParaRPr lang="bn-IN" dirty="0"/>
          </a:p>
          <a:p>
            <a:r>
              <a:rPr lang="bn-IN" dirty="0" smtClean="0"/>
              <a:t>মহোদয়,</a:t>
            </a:r>
          </a:p>
          <a:p>
            <a:endParaRPr lang="bn-IN" dirty="0"/>
          </a:p>
          <a:p>
            <a:r>
              <a:rPr lang="bn-IN" dirty="0" smtClean="0"/>
              <a:t>বিনীত নিবেদন এই যে, আমি আপনার বিদ্যালয়ের সপ্তম শ্রেণির ছাত্র । আমি সাধারণত প্রতি মাসের নির্ধারিত তারিখেই আমার বেতন পরিশোধ করে থাকি । কিন্তু এ মাসে বাবা টাকা পাঠাতে দেরি করায় নির্দিষ্ট দিনে বেতন পরিশোধ করতে পারিনি, সে কারণে আমার জরিমানা হয়েছে । আমি আজ বেতন পরিশোধ করতে চাই । কিন্তু আমার পক্ষে জরিমানা দেওয়া কষ্টকর ।</a:t>
            </a:r>
          </a:p>
          <a:p>
            <a:endParaRPr lang="bn-IN" dirty="0"/>
          </a:p>
          <a:p>
            <a:r>
              <a:rPr lang="bn-IN" dirty="0" smtClean="0"/>
              <a:t>অতএব, বিনীত আবেদন এই যে, সহৃদয় বিবেচনার মাধ্যমে জরিমানা মওকুফ করে আমার বেতন পরিশোধ করার অনুমতি দিয়ে বাধিত করবেন ।</a:t>
            </a:r>
          </a:p>
          <a:p>
            <a:endParaRPr lang="bn-IN" dirty="0"/>
          </a:p>
          <a:p>
            <a:r>
              <a:rPr lang="bn-IN" dirty="0" smtClean="0"/>
              <a:t>নিবেদক</a:t>
            </a:r>
          </a:p>
          <a:p>
            <a:r>
              <a:rPr lang="bn-IN" dirty="0" smtClean="0"/>
              <a:t>আপনার একান্ত অনুগত ছাত্র</a:t>
            </a:r>
          </a:p>
          <a:p>
            <a:r>
              <a:rPr lang="bn-IN" dirty="0" smtClean="0"/>
              <a:t>ফয়সাল আহমেদ</a:t>
            </a:r>
          </a:p>
          <a:p>
            <a:r>
              <a:rPr lang="bn-IN" dirty="0" smtClean="0"/>
              <a:t>শ্রেণিঃ ৭ম, রোল নম্বরঃ ০৯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683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328" y="332508"/>
            <a:ext cx="983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২০/১০/২০২০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5746" y="651164"/>
            <a:ext cx="903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বরাবর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5746" y="912215"/>
            <a:ext cx="69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প্রধান শিক্ষক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0328" y="1190582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সেন্ট নিকোলাস স্কুল এন্ড কলেজ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0328" y="1559914"/>
            <a:ext cx="574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নাগরি, কালিগঞ্জ, গাজিপুর ।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4909" y="2048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বিষয়ঃ ছাত্রকল্যাণ তহবিল থেকে আর্থিক সাহায্য পাওয়ার জন্য আবেদন ।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0328" y="2615783"/>
            <a:ext cx="446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মহোদয়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5746" y="3172691"/>
            <a:ext cx="11139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বিনীত নিবেদন এই যে , আমি আপনার বিদ্যালয়ের সপ্তম শ্রেণির একজন নিয়মিত ছাত্র । পরীক্ষায় সবসময় আমি ভাল ফলাফল করে এক শ্রেণি থেকে অন্য শ্রেণিতে উত্তীর্ণ হয়রছি । আমার বাবা একজন দরিদ্র কৃষক । পরিবারের ভরণপোষণ ছাড়াও আমাদের তিন ভাইবোনের লেখাপড়ার খরচ চালাতে তিনি হিমসিম খান । তবুও তিনি এ যাবত বিদ্যালয়ের যাবতীয় পাওনা পরিশোধ করে আমাদের পড়া লেখার খরচ চালিয়ে আসছিলেন । সম্প্রতি তিনি গুরুতর অসুস্থ হয়ে পড়ায় আমাদের লেখাপড়া বন্ধ হয়ে যাবার উপক্রম হয়েছে । এমতাবস্থায় বিদ্যালয়ের ছাত্রকল্যাণ তহবিল থেকে আর্থিক সাহায্য বরাদ্দ করে আমার লেখাপড়া চালিয়ে যাবার জন্য আকুল আবেদন জানাচ্ছি ।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5746" y="5114593"/>
            <a:ext cx="1098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অতএব মহোদয়, আমার আবেদন মানবিকভাবে বিবেচনা করে আমাকে ছাত্রকল্যাণ তহবিল থেকে আর্থিক সাহায্যদানে বাধিত করবেন ।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5746" y="5959788"/>
            <a:ext cx="712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বিনীত নিবেদক</a:t>
            </a:r>
          </a:p>
          <a:p>
            <a:r>
              <a:rPr lang="bn-IN" dirty="0" smtClean="0"/>
              <a:t>আবরার হোসেন </a:t>
            </a:r>
          </a:p>
          <a:p>
            <a:r>
              <a:rPr lang="bn-IN" dirty="0" smtClean="0"/>
              <a:t>রোল নং -৩, ৭ম শ্রেণি,শাখা – নেপচুন 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313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186521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C00000"/>
                </a:solidFill>
              </a:rPr>
              <a:t>একক কাজঃ</a:t>
            </a:r>
            <a:endParaRPr lang="en-GB" sz="4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1399309"/>
            <a:ext cx="2973532" cy="2618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2" y="1399308"/>
            <a:ext cx="2687783" cy="2618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904509"/>
            <a:ext cx="1131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</a:rPr>
              <a:t>ছাত্রকল্যাণ তহবিল থেকে সাহায্য পাওয়ার জন্য আবেদন পত্রটি  বই থেকে </a:t>
            </a:r>
            <a:r>
              <a:rPr lang="bn-IN" sz="3600" b="1" dirty="0" smtClean="0">
                <a:solidFill>
                  <a:srgbClr val="FF0000"/>
                </a:solidFill>
              </a:rPr>
              <a:t>৫</a:t>
            </a:r>
            <a:r>
              <a:rPr lang="bn-IN" sz="3600" b="1" dirty="0" smtClean="0">
                <a:solidFill>
                  <a:srgbClr val="002060"/>
                </a:solidFill>
              </a:rPr>
              <a:t> বার পড় ।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2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pattFill prst="plaid">
            <a:fgClr>
              <a:srgbClr val="FFCCFF"/>
            </a:fgClr>
            <a:bgClr>
              <a:schemeClr val="bg1"/>
            </a:bgClr>
          </a:pattFill>
          <a:ln w="127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3382" y="228600"/>
            <a:ext cx="2324100" cy="22860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>
                <a:gd name="adj1" fmla="val 11349274"/>
                <a:gd name="adj2" fmla="val 1363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বাড়ীর কাজ বাড়ীর কাজ  </a:t>
            </a:r>
            <a:endParaRPr lang="en-US" sz="3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648201"/>
            <a:ext cx="8686800" cy="1323439"/>
          </a:xfrm>
          <a:prstGeom prst="rect">
            <a:avLst/>
          </a:prstGeom>
          <a:noFill/>
          <a:ln w="50800" cmpd="dbl">
            <a:solidFill>
              <a:srgbClr val="00FFFF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ছাত্রকল্যাণ তহবিল থেকে সাহায্যপাওয়ার জন্য প্রধান শিক্ষকের কাছে আবেদন পত্রটি লিখবে ।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5300" y="193964"/>
            <a:ext cx="2324100" cy="2320636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>
                <a:gd name="adj1" fmla="val 11103073"/>
                <a:gd name="adj2" fmla="val 1111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বাড়ীর কাজ বাড়ীর কাজ  </a:t>
            </a:r>
            <a:endParaRPr lang="en-US" sz="3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3" b="24290"/>
          <a:stretch/>
        </p:blipFill>
        <p:spPr>
          <a:xfrm>
            <a:off x="4281055" y="796636"/>
            <a:ext cx="3657600" cy="2632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29200" y="76200"/>
            <a:ext cx="2133600" cy="4870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b="1" spc="50" dirty="0">
                <a:ln w="11430"/>
                <a:solidFill>
                  <a:srgbClr val="1CEC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b="1" spc="50" dirty="0">
              <a:ln w="11430"/>
              <a:solidFill>
                <a:srgbClr val="1CEC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22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40</TotalTime>
  <Words>360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Corbel</vt:lpstr>
      <vt:lpstr>NikoshBAN</vt:lpstr>
      <vt:lpstr>Vrinda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HP-NPC</cp:lastModifiedBy>
  <cp:revision>13</cp:revision>
  <dcterms:created xsi:type="dcterms:W3CDTF">2020-10-07T08:12:58Z</dcterms:created>
  <dcterms:modified xsi:type="dcterms:W3CDTF">2020-10-12T11:07:32Z</dcterms:modified>
</cp:coreProperties>
</file>