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8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9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5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8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5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3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9303DC-8C13-44BF-AE18-4493F5F82D6E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BEABDD-2EA4-4DBA-82E3-963F0808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8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764"/>
            <a:ext cx="5694218" cy="3325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9" y="3546764"/>
            <a:ext cx="6497782" cy="331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4909" cy="354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0"/>
            <a:ext cx="4087092" cy="3546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37" y="1450493"/>
            <a:ext cx="532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</a:rPr>
              <a:t>সোনার তরী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945" y="2826880"/>
            <a:ext cx="5195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রচয়িতা</a:t>
            </a:r>
          </a:p>
          <a:p>
            <a:endParaRPr lang="bn-IN" sz="4800" b="1" dirty="0">
              <a:solidFill>
                <a:srgbClr val="FFFF00"/>
              </a:solidFill>
            </a:endParaRPr>
          </a:p>
          <a:p>
            <a:r>
              <a:rPr lang="bn-IN" sz="4800" b="1" dirty="0" smtClean="0">
                <a:solidFill>
                  <a:srgbClr val="FFFF00"/>
                </a:solidFill>
              </a:rPr>
              <a:t>রবীন্দ্রনাথ ঠাকুর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82" y="3981042"/>
            <a:ext cx="4461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</a:rPr>
              <a:t>উপস্থাপনায়</a:t>
            </a:r>
          </a:p>
          <a:p>
            <a:endParaRPr lang="bn-IN" sz="5400" b="1" dirty="0">
              <a:solidFill>
                <a:srgbClr val="0070C0"/>
              </a:solidFill>
            </a:endParaRPr>
          </a:p>
          <a:p>
            <a:r>
              <a:rPr lang="bn-IN" sz="5400" b="1" dirty="0" smtClean="0">
                <a:solidFill>
                  <a:srgbClr val="0070C0"/>
                </a:solidFill>
              </a:rPr>
              <a:t>লিপি দেবনাথ</a:t>
            </a:r>
            <a:endParaRPr lang="en-GB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5" y="443346"/>
            <a:ext cx="64977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এপারেতে ছোট খেত, আমি একেলা ।।</a:t>
            </a:r>
          </a:p>
          <a:p>
            <a:r>
              <a:rPr lang="bn-IN" sz="2400" dirty="0" smtClean="0"/>
              <a:t>গান গেয়ে তরী বেয়ে কে আসে পারে !</a:t>
            </a:r>
          </a:p>
          <a:p>
            <a:r>
              <a:rPr lang="bn-IN" sz="2400" dirty="0" smtClean="0"/>
              <a:t>দেখে যেন মনে হয় চিনি উহারে ।</a:t>
            </a:r>
          </a:p>
          <a:p>
            <a:r>
              <a:rPr lang="bn-IN" sz="2400" dirty="0" smtClean="0"/>
              <a:t>        ভরা পালে চলে যায়,</a:t>
            </a:r>
          </a:p>
          <a:p>
            <a:r>
              <a:rPr lang="bn-IN" sz="2400" dirty="0" smtClean="0"/>
              <a:t>        কোনো দিকে নাহি চায় ,</a:t>
            </a:r>
          </a:p>
          <a:p>
            <a:r>
              <a:rPr lang="bn-IN" sz="2400" dirty="0" smtClean="0"/>
              <a:t>        ঢেউগুলি নিরুপায়</a:t>
            </a:r>
          </a:p>
          <a:p>
            <a:r>
              <a:rPr lang="bn-IN" sz="2400" dirty="0" smtClean="0"/>
              <a:t>                       ভাঙে দু ধারে –</a:t>
            </a:r>
          </a:p>
          <a:p>
            <a:r>
              <a:rPr lang="bn-IN" sz="2400" dirty="0" smtClean="0"/>
              <a:t>দেখে যেন মনে হয় চিনি উহারে ।।</a:t>
            </a:r>
          </a:p>
          <a:p>
            <a:r>
              <a:rPr lang="bn-IN" sz="2400" dirty="0" smtClean="0"/>
              <a:t>ওগো, তুমি কোথা যাও কোন বিদেশে ?</a:t>
            </a:r>
          </a:p>
          <a:p>
            <a:r>
              <a:rPr lang="bn-IN" sz="2400" dirty="0" smtClean="0"/>
              <a:t>বারেক ভিড়াও তরী কূলেতে এসে ।</a:t>
            </a:r>
          </a:p>
          <a:p>
            <a:r>
              <a:rPr lang="bn-IN" sz="2400" dirty="0" smtClean="0"/>
              <a:t>        যেয়ো যেথা যেতে চাও,</a:t>
            </a:r>
          </a:p>
          <a:p>
            <a:r>
              <a:rPr lang="bn-IN" sz="2400" dirty="0" smtClean="0"/>
              <a:t>        যারে খুশি তারে দাও –</a:t>
            </a:r>
          </a:p>
          <a:p>
            <a:r>
              <a:rPr lang="bn-IN" sz="2400" dirty="0" smtClean="0"/>
              <a:t>        শুধু তুমি নিয়ে যাও</a:t>
            </a:r>
          </a:p>
          <a:p>
            <a:r>
              <a:rPr lang="bn-IN" sz="2400" dirty="0" smtClean="0"/>
              <a:t>                      ক্ষণিক হেসে </a:t>
            </a:r>
          </a:p>
          <a:p>
            <a:r>
              <a:rPr lang="bn-IN" sz="2400" dirty="0" smtClean="0"/>
              <a:t>আমার সোনার ধান কূলেতে এসে ।।</a:t>
            </a:r>
          </a:p>
          <a:p>
            <a:r>
              <a:rPr lang="bn-IN" sz="2400" dirty="0" smtClean="0"/>
              <a:t>যত চাও তত লও তরণী – পরে ।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06436" cy="2604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-1"/>
            <a:ext cx="2216727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636"/>
            <a:ext cx="2952750" cy="264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4308764"/>
            <a:ext cx="2847975" cy="24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8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509" y="817419"/>
            <a:ext cx="655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আর আছে – আর নাই, দিয়েছি ভরে ।।</a:t>
            </a:r>
          </a:p>
          <a:p>
            <a:r>
              <a:rPr lang="en-US" sz="2400" dirty="0" smtClean="0"/>
              <a:t>                   </a:t>
            </a:r>
            <a:r>
              <a:rPr lang="bn-IN" sz="2400" dirty="0" smtClean="0"/>
              <a:t>এতকাল নদীকূলে</a:t>
            </a:r>
          </a:p>
          <a:p>
            <a:r>
              <a:rPr lang="en-US" sz="2400" dirty="0" smtClean="0"/>
              <a:t>                   </a:t>
            </a:r>
            <a:r>
              <a:rPr lang="bn-IN" sz="2400" dirty="0" smtClean="0"/>
              <a:t>যাহা লয়ে ছিনু ভুলে </a:t>
            </a:r>
          </a:p>
          <a:p>
            <a:r>
              <a:rPr lang="en-US" sz="2400" dirty="0" smtClean="0"/>
              <a:t>                   </a:t>
            </a:r>
            <a:r>
              <a:rPr lang="bn-IN" sz="2400" dirty="0" smtClean="0"/>
              <a:t>সকলি দিলাম তুলে </a:t>
            </a:r>
          </a:p>
          <a:p>
            <a:r>
              <a:rPr lang="en-US" sz="2400" dirty="0" smtClean="0"/>
              <a:t>                      </a:t>
            </a:r>
            <a:r>
              <a:rPr lang="bn-IN" sz="2400" dirty="0" smtClean="0"/>
              <a:t>থরে বিথরে </a:t>
            </a:r>
          </a:p>
          <a:p>
            <a:r>
              <a:rPr lang="bn-IN" sz="2400" dirty="0" smtClean="0"/>
              <a:t>এখন আমারে লহো করুণা করে ।।</a:t>
            </a:r>
          </a:p>
          <a:p>
            <a:endParaRPr lang="bn-IN" sz="2400" dirty="0"/>
          </a:p>
          <a:p>
            <a:r>
              <a:rPr lang="bn-IN" sz="2400" dirty="0" smtClean="0"/>
              <a:t>ঠাঁই নাই, ঠাঁই নাই – ছোট সে তরী</a:t>
            </a:r>
          </a:p>
          <a:p>
            <a:r>
              <a:rPr lang="bn-IN" sz="2400" dirty="0" smtClean="0"/>
              <a:t>আমারি সোনার ধানে গিয়েছে ভরি ।</a:t>
            </a:r>
            <a:endParaRPr lang="en-US" sz="2400" dirty="0" smtClean="0"/>
          </a:p>
          <a:p>
            <a:r>
              <a:rPr lang="bn-IN" sz="2400" dirty="0" smtClean="0"/>
              <a:t>                     শ্রাবণগগন ঘিরে</a:t>
            </a:r>
          </a:p>
          <a:p>
            <a:r>
              <a:rPr lang="bn-IN" sz="2400" dirty="0" smtClean="0"/>
              <a:t>                     ঘন মেঘ ঘুরে ফিরে,</a:t>
            </a:r>
          </a:p>
          <a:p>
            <a:r>
              <a:rPr lang="bn-IN" sz="2400" dirty="0" smtClean="0"/>
              <a:t>                     শূন্য নদীর তীরে</a:t>
            </a:r>
          </a:p>
          <a:p>
            <a:r>
              <a:rPr lang="bn-IN" sz="2400" dirty="0" smtClean="0"/>
              <a:t>                                      রহিনু পড়ি –</a:t>
            </a:r>
          </a:p>
          <a:p>
            <a:r>
              <a:rPr lang="bn-IN" sz="2400" dirty="0" smtClean="0"/>
              <a:t>যাহা ছিল নিয়ে গেল সোনার তরী ।।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636"/>
            <a:ext cx="2952750" cy="264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06436" cy="260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-1"/>
            <a:ext cx="2216727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4308764"/>
            <a:ext cx="2847975" cy="24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2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8" y="1080654"/>
            <a:ext cx="101276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গরজে </a:t>
            </a:r>
            <a:r>
              <a:rPr lang="bn-IN" sz="2800" dirty="0" smtClean="0">
                <a:solidFill>
                  <a:srgbClr val="FFFF00"/>
                </a:solidFill>
              </a:rPr>
              <a:t>– গর্জন করে ।</a:t>
            </a:r>
          </a:p>
          <a:p>
            <a:r>
              <a:rPr lang="bn-IN" sz="2800" dirty="0" smtClean="0">
                <a:solidFill>
                  <a:srgbClr val="00B0F0"/>
                </a:solidFill>
              </a:rPr>
              <a:t>ভারা ভারা      -  ‘ভারা অর্থ ধান রাখার পাত্র । এরকম পাত্রের সমষ্টি বোঝাতে এখানে ব্যবহৃত হয়েছে ।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ক্ষুরধারা</a:t>
            </a:r>
            <a:r>
              <a:rPr lang="bn-IN" sz="2800" dirty="0" smtClean="0">
                <a:solidFill>
                  <a:srgbClr val="FFFF00"/>
                </a:solidFill>
              </a:rPr>
              <a:t> – ক্ষুরের মতো ধারালো যে প্রবাহ বা স্রোত ।</a:t>
            </a:r>
          </a:p>
          <a:p>
            <a:r>
              <a:rPr lang="bn-IN" sz="2800" dirty="0" smtClean="0">
                <a:solidFill>
                  <a:srgbClr val="00B0F0"/>
                </a:solidFill>
              </a:rPr>
              <a:t>খরপরশা – ধারালো বর্শা । এখানে ধারালো বর্শার মতো ।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আমি</a:t>
            </a:r>
            <a:r>
              <a:rPr lang="bn-IN" sz="2800" dirty="0" smtClean="0">
                <a:solidFill>
                  <a:srgbClr val="FFFF00"/>
                </a:solidFill>
              </a:rPr>
              <a:t>-  সাধারণ অর্থে কৃষক । প্রতীকী অর্থে শিল্পস্রষ্টা কবি ।</a:t>
            </a:r>
          </a:p>
          <a:p>
            <a:r>
              <a:rPr lang="bn-IN" sz="2800" dirty="0" smtClean="0">
                <a:solidFill>
                  <a:srgbClr val="00B0F0"/>
                </a:solidFill>
              </a:rPr>
              <a:t>আমি একেলা -  কৃষক কিংবা কবির নিঃসঙ্গ অবস্থা ।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চারিদিকে বাঁকা জল করিছে খেলা – </a:t>
            </a:r>
            <a:r>
              <a:rPr lang="bn-IN" sz="2800" dirty="0" smtClean="0">
                <a:solidFill>
                  <a:srgbClr val="FFFF00"/>
                </a:solidFill>
              </a:rPr>
              <a:t>ধানক্ষেতটি ছোট দ্বীপের আঙ্গিকে চিত্রিত । তারপাশে ঘূর্ণায়মান স্রোতের উদ্দামতা নদীর ‘বাঁকা’ জলস্রোতে বেষ্টিত ছোট ক্ষেতটুকুর আশু বিলীয়মান হওয়ার ইঙ্গিত রয়েছে এ অংশে ।’বাঁকা জল’ এখানে অনন্ত কালস্রোতের প্রতীক ।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8" y="429491"/>
            <a:ext cx="520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/>
              <a:t>শব্দার্থ ও টীকাঃ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1918987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5745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তরুছায়ামসী – মাখা – ওপারের মেঘে ঢাকা গ্রামটি যেন গাছের ছায়ার কালো রঙে মাখানো ।</a:t>
            </a:r>
          </a:p>
          <a:p>
            <a:endParaRPr lang="bn-IN" sz="2400" dirty="0"/>
          </a:p>
          <a:p>
            <a:r>
              <a:rPr lang="bn-IN" sz="2400" dirty="0" smtClean="0">
                <a:solidFill>
                  <a:srgbClr val="FFFF00"/>
                </a:solidFill>
              </a:rPr>
              <a:t>গান গেয়ে তরী বেয়ে কে আসে পারে   -  ক্ষুরের মতো ধারালো জলস্রোতে গান গাইতে গাইতে যে মাঝি পারের দিকে এগিয়ে আসছে , রবীন্দ্র- ভাবনায় সে নির্মোহ মহাকালের প্রতীক ।</a:t>
            </a:r>
          </a:p>
          <a:p>
            <a:endParaRPr lang="bn-IN" sz="2400" dirty="0"/>
          </a:p>
          <a:p>
            <a:r>
              <a:rPr lang="bn-IN" sz="2400" dirty="0" smtClean="0"/>
              <a:t>কোনো দিকে নাহি চায় -  মহাকালের প্রতীক এই মাঝি নিরাসক্ত বলেই তার সুনির্দিষ্ট দৃষ্টিপাত নেই ।</a:t>
            </a:r>
          </a:p>
          <a:p>
            <a:endParaRPr lang="bn-IN" sz="2400" dirty="0"/>
          </a:p>
          <a:p>
            <a:r>
              <a:rPr lang="bn-IN" sz="2400" dirty="0" smtClean="0">
                <a:solidFill>
                  <a:srgbClr val="00B050"/>
                </a:solidFill>
              </a:rPr>
              <a:t>দেখে যেন মনে হয় চিনি উহারে – এই আগন্তুক মাঝি কৃষক বা শিল্পস্রষ্টা কবির হয়ত চেনা । কেননা, চেনা মনে হলেও কৃষক বা শিল্পস্রষ্টা কবির সংশয় থেকেই যায় ।</a:t>
            </a:r>
          </a:p>
          <a:p>
            <a:endParaRPr lang="bn-IN" sz="2400" dirty="0"/>
          </a:p>
          <a:p>
            <a:r>
              <a:rPr lang="bn-IN" sz="2400" dirty="0" smtClean="0"/>
              <a:t>ওগো, তুমি কোথা যাও কোন বিদেশে ? – নির্বিকার মাঝির দৃষ্টি আকর্ষণের জন্য কৃষক বা কবির চেষ্টা । ‘বিদেশ’ এখানে চিরায়ত শিল্পলোকের প্রতীক হিসেবে ব্যবহৃত হয়েছে ।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8538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706582"/>
            <a:ext cx="113053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বারেক ভিড়াও তরী কূলেতে এসে – চিরায়ত শিল্পলোকে ঠাঁই পাওয়ার জন্যই কৃষকরূপী কবির ব্যাকুল অনুনয় এখানে প্রকাশিত ।</a:t>
            </a:r>
          </a:p>
          <a:p>
            <a:endParaRPr lang="bn-IN" sz="2800" dirty="0"/>
          </a:p>
          <a:p>
            <a:r>
              <a:rPr lang="bn-IN" sz="2400" dirty="0" smtClean="0"/>
              <a:t>আমার সোনার ফসল – কৃষকের শ্রেষ্ঠ ফসল । ব্যঞ্জনার্থে শিল্পস্রষ্টা কবির সৃষ্টিসম্ভার ।</a:t>
            </a:r>
          </a:p>
          <a:p>
            <a:endParaRPr lang="bn-IN" sz="2800" dirty="0">
              <a:solidFill>
                <a:srgbClr val="FFFF00"/>
              </a:solidFill>
            </a:endParaRPr>
          </a:p>
          <a:p>
            <a:r>
              <a:rPr lang="bn-IN" sz="2800" dirty="0" smtClean="0">
                <a:solidFill>
                  <a:srgbClr val="FFFF00"/>
                </a:solidFill>
              </a:rPr>
              <a:t>আর আছে আর নাই, দিয়েছি ভরে – ছোট জমিতে উৎপন্ন ফসলের সবটাই অর্থাৎ কবির সমগ্র সৃষ্টি তুলে দেওয়া হয়েছে মহাকালের স্রোতে ভেসে আসা সোনার তরী – রূপী চিরায়ত শিল্পলোকে ।</a:t>
            </a:r>
          </a:p>
          <a:p>
            <a:endParaRPr lang="bn-IN" sz="2400" dirty="0"/>
          </a:p>
          <a:p>
            <a:r>
              <a:rPr lang="bn-IN" sz="2400" dirty="0" smtClean="0"/>
              <a:t>থরে বিথরে – স্তরে স্তরে, সুবিন্যস্ত করে ।</a:t>
            </a:r>
          </a:p>
          <a:p>
            <a:endParaRPr lang="bn-IN" sz="2400" dirty="0"/>
          </a:p>
          <a:p>
            <a:r>
              <a:rPr lang="bn-IN" sz="2800" dirty="0" smtClean="0">
                <a:solidFill>
                  <a:srgbClr val="FFFF00"/>
                </a:solidFill>
              </a:rPr>
              <a:t>এখন আমারে লহো করুণা করে – ফসল বা সৃষ্টিসম্ভার তুলে দেওয়া হয়েছে নৌকায় । এখন ফসল বা সৃষ্টির স্রষ্টা স্থান পেতে চায় ওই মহাকালের নৌকায় ।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8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7" y="1191491"/>
            <a:ext cx="1127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FFFF00"/>
                </a:solidFill>
              </a:rPr>
              <a:t>ঠাঁই নাই, ঠাঁই নাইঙ্গেট সে তরী   - সোনার তরীতে মহৎ সৃষ্টির স্থান সংকুলান হয় কেবল । ব্যক্তিসত্তাও তার শারীরিক অস্তিত্বকে নিশ্চিতভাবে হতে হয় মহাকালের নিষ্ঠুর কাল্গ্রাসের শিকার ।</a:t>
            </a:r>
          </a:p>
          <a:p>
            <a:pPr algn="just"/>
            <a:endParaRPr lang="bn-IN" sz="2400" dirty="0" smtClean="0"/>
          </a:p>
          <a:p>
            <a:pPr algn="just"/>
            <a:endParaRPr lang="bn-IN" sz="2400" dirty="0"/>
          </a:p>
          <a:p>
            <a:pPr algn="just"/>
            <a:r>
              <a:rPr lang="bn-IN" sz="2400" dirty="0" smtClean="0"/>
              <a:t> </a:t>
            </a:r>
          </a:p>
          <a:p>
            <a:pPr algn="just"/>
            <a:r>
              <a:rPr lang="bn-IN" sz="2800" dirty="0" smtClean="0"/>
              <a:t>শূন্য নদীর তীরে রহিনু পড়ি – নিঃসঙ্গ অপূর্ণতার বেদনা নিয়ে আসন্ন ও অনিবার্য মৃত্যুর প্রতীক্ষার ইঙ্গিত । এ প্রসংগে রবীন্দ্রনাথ লিখেছেনঃ “মহাকাল আমার সর্বস্ব লইয়া যায় বটে, কিন্তু আমাকে ফেলিয়া যায় বিস্মৃতি ও অবহেলার মধ্যে । -----সোনার তরীর নেয়ে আমার সোনার ধান লইয়া যায় খেয়াপারে, কিন্তু আমাকে লয় না ।”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011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4" y="706582"/>
            <a:ext cx="107372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</a:rPr>
              <a:t>পাঠ বিশ্লেষণঃ</a:t>
            </a:r>
          </a:p>
          <a:p>
            <a:endParaRPr lang="bn-IN" sz="3200" b="1" dirty="0" smtClean="0">
              <a:solidFill>
                <a:srgbClr val="FFFF00"/>
              </a:solidFill>
            </a:endParaRPr>
          </a:p>
          <a:p>
            <a:r>
              <a:rPr lang="bn-IN" sz="2400" b="1" dirty="0" smtClean="0">
                <a:solidFill>
                  <a:srgbClr val="FFFF00"/>
                </a:solidFill>
              </a:rPr>
              <a:t>‘</a:t>
            </a:r>
            <a:r>
              <a:rPr lang="bn-IN" sz="2000" dirty="0" smtClean="0"/>
              <a:t>সোনার তরী’ কবিতাটি  রবীন্দ্রনাথ ঠাকুরের ‘সোনার তরী’ কাব্যগ্রন্থ থেকে সংকলিত হয়েছে । শতাধিক বছর ধরে এ কবিতা বিপুল আলোচনা ও নানামুখী ব্যাখ্যায় নতুন নতুন তাতপর্যে অভিষিক্ত । একই সংগে, কবিতাটি গূঢ় রহস্য ও শ্রেষ্ঠত্বের স্মারক । মহৎ সাহিত্যের একটি বিশেষ গুণ হলো কালে কালে নতুন দৃষ্টিভঙ্গি ও বিবেচনার আলোকে তার শ্রেষ্ঠত্ব নিরূপিত হতে থাকে । বাংলা কবিতার ইতিহাসে “ সোনার তরী” তেমনি আশ্চর্যসুন্দর এক চিরায়ত আবেদনবাহী কবিতা ।</a:t>
            </a:r>
          </a:p>
          <a:p>
            <a:endParaRPr lang="bn-IN" sz="2000" dirty="0"/>
          </a:p>
          <a:p>
            <a:r>
              <a:rPr lang="bn-IN" sz="2000" dirty="0" smtClean="0"/>
              <a:t>কবিতাটিতে দেখা যায়, চারপাশের প্রবল স্রোতের মধ্যে জেগে থাকা দ্বীপের মতো ছোটো একটি ধানক্ষেতে উৎপন্ন সোনার ধানের সম্ভার নিয়ে অপেক্ষারত নিঃসঙ্গ এক কৃষক । আকাশের ঘন মেঘ আর ভারী বর্ষণে পাশের খরস্রোতা নদী হয়ে উঠেছে হিংস্র । চারদিকের ‘বাঁকা জল’ কৃষকের মনে সৃষ্টি করেছে ঘনঘোর আশঙ্কা । এরকম এক পরিস্থিতিতে ওই খরস্রোতা নদীতে একটি ভরাপাল সোনার নৌকা নিয়ে বেয়ে আসা এক মাঝিকে দেখা যায় । উৎকণ্ঠিত কৃষক নৌকা কূলে ভিড়িয়ে তার উৎপাদিত সোনার ধান নিয়ে যাওয়ার জন্য মাঝিকে সকাতরে মিনতি জানালে ওই সোনার ধানের সম্ভার নৌকায় তুলে নিয়ে মাঝি চলে যায় । ছোট নৌকা বলে স্থান সংকুলান হয়না কৃষকের । শূন্য নদীর তীরে আশা হত কৃষকের বেদনা গুমরে মরে ।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456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981" y="1648691"/>
            <a:ext cx="1082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/>
              <a:t>এ কবিতায় নিবিড়ভাবে মিশে আছে কবির জীবনদর্শন । মহাকালের স্রোতে জীবন- যৌবন ভেসে যায়, কিন্তু বেঁচে থাকে মানুষেরই সৃষ্ট সোনার ফসল । তার ব্যক্তিসত্তা ও শারীরিক অস্তিত্বকে নিশ্চিতভাবে হতে হয় মহাকালের নিষ্ঠুর কাল্গ্রাসের শিকার ।</a:t>
            </a:r>
          </a:p>
          <a:p>
            <a:pPr algn="just"/>
            <a:endParaRPr lang="bn-IN" sz="2800" dirty="0"/>
          </a:p>
          <a:p>
            <a:pPr algn="just"/>
            <a:r>
              <a:rPr lang="bn-IN" sz="2800" dirty="0" smtClean="0"/>
              <a:t>“সোনার তরী” মাত্রাবৃত্ত ছন্দে রচিত । এর অধিকাংশ পঙক্তি ৮ + ৫ মাত্রার পূর্ণপর্বে বিন্যস্ত 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2054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745" y="769202"/>
            <a:ext cx="399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বাড়ির কাজ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" y="2576946"/>
            <a:ext cx="10640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সৃজনশীল প্রশ্নঃ</a:t>
            </a:r>
          </a:p>
          <a:p>
            <a:r>
              <a:rPr lang="bn-IN" sz="2000" dirty="0" smtClean="0">
                <a:solidFill>
                  <a:srgbClr val="92D050"/>
                </a:solidFill>
              </a:rPr>
              <a:t>মাদার তেরেসা অকৃত্রিম মাতৃস্নেহের আধার ছিলেন। আলবেনিয়ান বংশোদ্ভূত হয়েও তাঁর কাজের জন্য সারা পৃথিবীতে স্মরণীয় হয়ে আছেন । ১৯৫০ সালে তিনি কলকাতায় মিশনারিজ অব চ্যারিটি নামে একটি সেবা প্রতিষ্ঠান প্রতিষ্ঠা করেন । পরবর্তীকালে এই চ্যারিটি হোম সমগ্র পৃথিবীর দরিদ্র, অসুস্থ, অনাথ ও মৃত্যুপথযাত্রী মানুষের জন্য কাজ করে । এই কাজের জন্য ১৯৭৯ সালে তাঁকে নোবেল শান্তি পুরস্কার প্রদান করা হয় । সেই পুরস্কারের সমস্ত অর্থ তিনি সেবার কাজে ব্যয় করেন । ১৯৯৭ সালে তিনি মৃত্যুবরণ করেন । কিন্তু পৃথিবীর মানুষ আজও তাঁর নাম শ্রদ্ধাভরে স্মরণ করে ।</a:t>
            </a:r>
          </a:p>
          <a:p>
            <a:endParaRPr lang="bn-IN" sz="2000" dirty="0"/>
          </a:p>
          <a:p>
            <a:r>
              <a:rPr lang="bn-IN" sz="2000" dirty="0" smtClean="0">
                <a:solidFill>
                  <a:srgbClr val="0070C0"/>
                </a:solidFill>
              </a:rPr>
              <a:t>ক) বাংলা কত তারিখে রবীন্দ্রনাথ ঠাকুর জন্ম গ্রহণ করেন ?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খ) ‘বাঁকা জল’ বলতে কী বোঝানো হয়েছে ?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গ) “সোনার তরী” কবিতায় কোন বিষয়টি মাদার তেরেসার জীবনের সঙ্গে সাদৃশ্যপূর্ণ ? ব্যাখ্যা কর ।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ঘ) ‘মাদার তেরেসার জীবন পরিণতিই “সোনার তরী” কবিতার মূল উপজীব্য’ মন্তব্যটি বিশ্লেষণ কর ।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374072"/>
            <a:ext cx="5694218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1" y="1233055"/>
            <a:ext cx="1033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আজ তা হলে এ পর্যন্তই।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68692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4" y="1066800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7030A0"/>
                </a:solidFill>
              </a:rPr>
              <a:t>প্রিয় শিক্ষার্থীবৃন্দ</a:t>
            </a:r>
            <a:endParaRPr lang="en-GB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870390"/>
            <a:ext cx="10571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</a:rPr>
              <a:t>নিজ বাসায় অবস্থান করো এবং </a:t>
            </a:r>
          </a:p>
          <a:p>
            <a:r>
              <a:rPr lang="bn-IN" sz="3200" b="1" dirty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                                  নিরাপদে থাকো ।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2826327"/>
            <a:ext cx="1012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এই প্রত্যাশা নিয়ে আজকের মতো</a:t>
            </a:r>
          </a:p>
          <a:p>
            <a:r>
              <a:rPr lang="bn-IN" sz="3600" b="1" dirty="0"/>
              <a:t> </a:t>
            </a:r>
            <a:r>
              <a:rPr lang="bn-IN" sz="3600" b="1" dirty="0" smtClean="0"/>
              <a:t>                                    বিদায় নিচ্ছি ।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1007" y="4197927"/>
            <a:ext cx="919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</a:rPr>
              <a:t>আবার কথা হবে, দেখা হবে</a:t>
            </a:r>
          </a:p>
          <a:p>
            <a:r>
              <a:rPr lang="bn-IN" sz="3600" b="1" dirty="0">
                <a:solidFill>
                  <a:srgbClr val="00B0F0"/>
                </a:solidFill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</a:rPr>
              <a:t>                          ভালো থাকো সবাই ।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8850" y="0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75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4218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09" y="5205158"/>
            <a:ext cx="195349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4363" y="2438399"/>
            <a:ext cx="8950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bg1"/>
                </a:solidFill>
              </a:rPr>
              <a:t>ধন্যবাদ</a:t>
            </a:r>
            <a:endParaRPr lang="en-GB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91" y="0"/>
            <a:ext cx="3075709" cy="4059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27043"/>
            <a:ext cx="757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উপস্থাপনায়</a:t>
            </a:r>
            <a:endParaRPr lang="en-GB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52946" y="2320636"/>
            <a:ext cx="798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লিপি দেবনাথ</a:t>
            </a:r>
          </a:p>
          <a:p>
            <a:r>
              <a:rPr lang="bn-IN" sz="3600" b="1" dirty="0" smtClean="0"/>
              <a:t>সহকারি শিক্ষক ( বাংলা বিভাগ )</a:t>
            </a:r>
          </a:p>
          <a:p>
            <a:r>
              <a:rPr lang="bn-IN" sz="3600" b="1" dirty="0" smtClean="0"/>
              <a:t>সেন্ট নিকোলাস স্কুল &amp; কলেজ</a:t>
            </a:r>
          </a:p>
          <a:p>
            <a:r>
              <a:rPr lang="bn-IN" sz="3600" b="1" dirty="0" smtClean="0"/>
              <a:t>নাগরি,কালিগঞ্জ, গাজীপুর ।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75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2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8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471055"/>
            <a:ext cx="684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বাংলা ক্লাসে</a:t>
            </a:r>
            <a:endParaRPr lang="en-GB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94909" y="3144982"/>
            <a:ext cx="5237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/>
              <a:t>সকলকে</a:t>
            </a:r>
            <a:endParaRPr lang="en-GB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72401" y="5347854"/>
            <a:ext cx="48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/>
              <a:t>শুভেচ্ছা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148376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218" y="67887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</a:rPr>
              <a:t>পাঠ পরিচিতি</a:t>
            </a:r>
            <a:endParaRPr lang="en-GB" sz="8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0" y="2341420"/>
            <a:ext cx="955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বিষয়ঃ</a:t>
            </a:r>
          </a:p>
          <a:p>
            <a:pPr algn="ctr"/>
            <a:r>
              <a:rPr lang="bn-IN" sz="6000" b="1" i="1" u="sng" dirty="0" smtClean="0">
                <a:solidFill>
                  <a:srgbClr val="FF0000"/>
                </a:solidFill>
              </a:rPr>
              <a:t>বাংলা ১মপত্র  (পদ্য )</a:t>
            </a:r>
            <a:endParaRPr lang="en-GB" sz="60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581" y="5277802"/>
            <a:ext cx="800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/>
              <a:t>শ্রেণিঃ    একাদশ</a:t>
            </a:r>
            <a:endParaRPr lang="en-GB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0589" y="2306394"/>
            <a:ext cx="3462855" cy="2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4" y="1367274"/>
            <a:ext cx="713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আজকের পাঠঃ</a:t>
            </a:r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75018" y="2855267"/>
            <a:ext cx="656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85000"/>
                  </a:schemeClr>
                </a:solidFill>
              </a:rPr>
              <a:t>সোনার তরী</a:t>
            </a:r>
            <a:endParaRPr lang="en-GB" sz="5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826" y="3958371"/>
            <a:ext cx="528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</a:rPr>
              <a:t>রচয়িতা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1182" y="4895565"/>
            <a:ext cx="59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</a:rPr>
              <a:t>রবীন্দ্রনাথ ঠাকুর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6" y="3396628"/>
            <a:ext cx="181927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937"/>
            <a:ext cx="3893127" cy="24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95745"/>
            <a:ext cx="7412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/>
              <a:t>শিখন ফল</a:t>
            </a:r>
            <a:endParaRPr lang="en-GB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703741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</a:rPr>
              <a:t>এই পাঠ শেষে শিক্ষার্থীরা - 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55" y="3642734"/>
            <a:ext cx="953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b="1" dirty="0" smtClean="0"/>
              <a:t>কবি পরিচিতি বলতে পারবে ।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95055" y="3052913"/>
            <a:ext cx="799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b="1" dirty="0" smtClean="0"/>
              <a:t>পাঠ পরিচিতি বলতে পারবে ।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5055" y="4253345"/>
            <a:ext cx="630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000" b="1" dirty="0" smtClean="0"/>
              <a:t>কবিতাটির প্রতিটি লাইনের ব্যাখা করতে পারবে ।</a:t>
            </a:r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2811737"/>
            <a:ext cx="3990109" cy="40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055" y="637309"/>
            <a:ext cx="330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</a:rPr>
              <a:t>কবি পরিচিতিঃ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7361" y="575754"/>
            <a:ext cx="706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রবীন্দ্রনাথ ঠাকুর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4835" y="1464918"/>
            <a:ext cx="342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বাংলা ছোটগল্পের জনক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4835" y="1858870"/>
            <a:ext cx="82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জন্মঃ ৭ মে , ১৮৬১ খ্রিষ্টাব্দ,( ২৫ বৈশাখ, ১২৬৮ বঙ্গাব্দ 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34835" y="2206151"/>
            <a:ext cx="1003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স্থানঃ কলিকাতার জোড়াসাঁকোর ঠাকুর পরিবার ।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34835" y="2575483"/>
            <a:ext cx="714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মৃত্যুঃ ৭ আগষ্ট, ১৯৪১ খ্রিষ্টাব্দ , কলিকাতা,( ২২ শ্রাবণ, ১৩৪৮ বঙ্গাব্দ ) ।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34835" y="2967085"/>
            <a:ext cx="80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পিতাঃ দেবেন্দ্রনাথ ঠাকুর ,    মাতাঃ সারদা দেবী ।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34835" y="3358687"/>
            <a:ext cx="1033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সাহিত্যকর্মঃপ্রথম ছোটগল্প – ভিখারিনী, সর্বশেষ ছোটগল্পঃ মুসলমানীর গল্প; গল্পগুচ্ছে স্থান পেয়েছে ৯৫টি ছোটগল্প । ছোটগল্প রচনার স্বর্ণযুগ কুষ্টিয়ার শিলাইদহে বসবাসকাল ।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37853" y="4100316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উপন্যাসঃ চোখের বালি ,গোরা ,চতুরঙ্গ, ঘরে- বাইরে , যোগাযোগ ।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37853" y="4542508"/>
            <a:ext cx="620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নাটকঃ রাজা , অচলায়তন , ডাকঘর , মুক্তধারা , রক্তকবরী ।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37853" y="4975853"/>
            <a:ext cx="917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কাব্যগ্রন্থঃ মানসী, সোনারতরী ,চিত্রা , ক্ষণিকা , বলাকা , কথা কাহিনী , পুণশ্চ,খেয়া , নৈবদ্য।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31818" y="5597236"/>
            <a:ext cx="957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“গীতাঞ্জলি” কাব্য বা “দ্য সং অফারিংস” এর জন্য ১৯১৩ সালে নোবেল পুরস্কার পান এবং বিশ্বকবি অভিধায় ভূষিত হন । মাত্র ১৫ বছর বয়সে প্রথম কাব্যগ্রন্থ –বনফুল প্রকাশিত হয় ।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79" y="575754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965" y="360219"/>
            <a:ext cx="267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</a:rPr>
              <a:t>সোনার তরী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4" y="10668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</a:rPr>
              <a:t>রবীন্দ্রনাথ ঠাকুর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672" y="1773381"/>
            <a:ext cx="53123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গগনে গরজে মেঘ, ঘন বরষা ।</a:t>
            </a:r>
          </a:p>
          <a:p>
            <a:r>
              <a:rPr lang="bn-IN" sz="2400" dirty="0" smtClean="0"/>
              <a:t>কূলে একা বসে আছি, নাহি ভরসা ।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রাশি রাশি ভারা ভারা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ধান কাটা হলো সারা ,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ভরা নদী ক্ষুরধারা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              খরপরশা –</a:t>
            </a:r>
          </a:p>
          <a:p>
            <a:r>
              <a:rPr lang="bn-IN" sz="2400" dirty="0" smtClean="0"/>
              <a:t>কাটিতে কাটিতে ধান এল বরষা ।।</a:t>
            </a:r>
          </a:p>
          <a:p>
            <a:r>
              <a:rPr lang="bn-IN" sz="2400" dirty="0" smtClean="0"/>
              <a:t>একখানি ছোট খেত , আমি একেলা –</a:t>
            </a:r>
          </a:p>
          <a:p>
            <a:r>
              <a:rPr lang="bn-IN" sz="2400" dirty="0" smtClean="0"/>
              <a:t>চারিদিকে বাঁকা জল করিছে খেলা ।।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          পরপারে দেখি আঁকা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           তরুছায়ামসী – মাখা</a:t>
            </a:r>
          </a:p>
          <a:p>
            <a:r>
              <a:rPr lang="bn-IN" sz="2400" dirty="0" smtClean="0"/>
              <a:t>                   গ্রামখানি মেঘে ঢাকা</a:t>
            </a:r>
          </a:p>
          <a:p>
            <a:r>
              <a:rPr lang="bn-IN" sz="2400" dirty="0" smtClean="0"/>
              <a:t>                                 প্রভাতবেলা -</a:t>
            </a:r>
            <a:endParaRPr lang="b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60618" cy="2604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4308764"/>
            <a:ext cx="2847975" cy="2480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636"/>
            <a:ext cx="2952750" cy="264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-1"/>
            <a:ext cx="2216727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4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168</TotalTime>
  <Words>1297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Vrinda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20</cp:revision>
  <dcterms:created xsi:type="dcterms:W3CDTF">2020-11-11T09:37:15Z</dcterms:created>
  <dcterms:modified xsi:type="dcterms:W3CDTF">2020-11-11T15:29:09Z</dcterms:modified>
</cp:coreProperties>
</file>