
<file path=[Content_Types].xml><?xml version="1.0" encoding="utf-8"?>
<Types xmlns="http://schemas.openxmlformats.org/package/2006/content-types">
  <Default Extension="PNG" ContentType="image/png"/>
  <Default Extension="tmp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80" r:id="rId3"/>
    <p:sldId id="281" r:id="rId4"/>
    <p:sldId id="257" r:id="rId5"/>
    <p:sldId id="258" r:id="rId6"/>
    <p:sldId id="286" r:id="rId7"/>
    <p:sldId id="260" r:id="rId8"/>
    <p:sldId id="276" r:id="rId9"/>
    <p:sldId id="284" r:id="rId10"/>
    <p:sldId id="285" r:id="rId11"/>
    <p:sldId id="261" r:id="rId12"/>
    <p:sldId id="287" r:id="rId13"/>
    <p:sldId id="262" r:id="rId14"/>
    <p:sldId id="282" r:id="rId15"/>
    <p:sldId id="283" r:id="rId16"/>
    <p:sldId id="277" r:id="rId17"/>
    <p:sldId id="278" r:id="rId18"/>
    <p:sldId id="288" r:id="rId19"/>
    <p:sldId id="289" r:id="rId20"/>
    <p:sldId id="263" r:id="rId21"/>
    <p:sldId id="264" r:id="rId22"/>
    <p:sldId id="265" r:id="rId23"/>
    <p:sldId id="290" r:id="rId24"/>
    <p:sldId id="266" r:id="rId25"/>
    <p:sldId id="29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89" autoAdjust="0"/>
    <p:restoredTop sz="94712" autoAdjust="0"/>
  </p:normalViewPr>
  <p:slideViewPr>
    <p:cSldViewPr snapToGrid="0">
      <p:cViewPr varScale="1">
        <p:scale>
          <a:sx n="80" d="100"/>
          <a:sy n="80" d="100"/>
        </p:scale>
        <p:origin x="324" y="1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137E3-1110-4728-9B5E-EE102D99414E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F7CD2-15CE-4413-B472-B615B8CA8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693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137E3-1110-4728-9B5E-EE102D99414E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F7CD2-15CE-4413-B472-B615B8CA8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745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137E3-1110-4728-9B5E-EE102D99414E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F7CD2-15CE-4413-B472-B615B8CA8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534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137E3-1110-4728-9B5E-EE102D99414E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F7CD2-15CE-4413-B472-B615B8CA8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637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137E3-1110-4728-9B5E-EE102D99414E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F7CD2-15CE-4413-B472-B615B8CA8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820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137E3-1110-4728-9B5E-EE102D99414E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F7CD2-15CE-4413-B472-B615B8CA8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439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137E3-1110-4728-9B5E-EE102D99414E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F7CD2-15CE-4413-B472-B615B8CA8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353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137E3-1110-4728-9B5E-EE102D99414E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F7CD2-15CE-4413-B472-B615B8CA8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103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137E3-1110-4728-9B5E-EE102D99414E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F7CD2-15CE-4413-B472-B615B8CA8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149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137E3-1110-4728-9B5E-EE102D99414E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F7CD2-15CE-4413-B472-B615B8CA8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413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137E3-1110-4728-9B5E-EE102D99414E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F7CD2-15CE-4413-B472-B615B8CA8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858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137E3-1110-4728-9B5E-EE102D99414E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F7CD2-15CE-4413-B472-B615B8CA8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351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tmp"/><Relationship Id="rId4" Type="http://schemas.openxmlformats.org/officeDocument/2006/relationships/image" Target="../media/image5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3.wdp"/><Relationship Id="rId7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11.jpeg"/><Relationship Id="rId10" Type="http://schemas.openxmlformats.org/officeDocument/2006/relationships/image" Target="../media/image5.gif"/><Relationship Id="rId4" Type="http://schemas.openxmlformats.org/officeDocument/2006/relationships/image" Target="../media/image10.jpeg"/><Relationship Id="rId9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3.wdp"/><Relationship Id="rId7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11.jpeg"/><Relationship Id="rId10" Type="http://schemas.openxmlformats.org/officeDocument/2006/relationships/image" Target="../media/image5.gif"/><Relationship Id="rId4" Type="http://schemas.openxmlformats.org/officeDocument/2006/relationships/image" Target="../media/image10.jpeg"/><Relationship Id="rId9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tm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26583"/>
            <a:ext cx="12320337" cy="729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51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60812" y="2164976"/>
            <a:ext cx="5973110" cy="221599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3800" dirty="0" smtClean="0">
                <a:solidFill>
                  <a:srgbClr val="FF0000"/>
                </a:solidFill>
              </a:rPr>
              <a:t>বাস্তব </a:t>
            </a:r>
            <a:r>
              <a:rPr lang="en-US" sz="13800" dirty="0" err="1" smtClean="0">
                <a:solidFill>
                  <a:srgbClr val="FF0000"/>
                </a:solidFill>
              </a:rPr>
              <a:t>র্পযায়</a:t>
            </a:r>
            <a:endParaRPr lang="en-US" sz="13800" dirty="0">
              <a:solidFill>
                <a:srgbClr val="FF0000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33598" y="-83713"/>
            <a:ext cx="12192000" cy="6858000"/>
          </a:xfrm>
          <a:prstGeom prst="frame">
            <a:avLst>
              <a:gd name="adj1" fmla="val 4722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95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827" y="927040"/>
            <a:ext cx="3991532" cy="527758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350686" y="461350"/>
            <a:ext cx="9384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তোমাদের পাঠ্যবইয়ের ৮৯ পৃষ্ঠার রেজা ও মিনার ধারনার সাহায্য নিতে পার।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1482251" y="183425"/>
            <a:ext cx="505206" cy="467436"/>
            <a:chOff x="10446660" y="862694"/>
            <a:chExt cx="783146" cy="727568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46660" y="988618"/>
              <a:ext cx="783146" cy="6016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35479" y="862694"/>
              <a:ext cx="453696" cy="34027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" name="TextBox 21"/>
          <p:cNvSpPr txBox="1"/>
          <p:nvPr/>
        </p:nvSpPr>
        <p:spPr>
          <a:xfrm>
            <a:off x="2958353" y="507516"/>
            <a:ext cx="70462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গড় নির্ণয়ের মাধ্যমে আমরা রসগুলো সমানভাবে ভাগ করতে পারি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3409" y="436314"/>
            <a:ext cx="11376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মিনার ধারনাটি গড় নির্ণয়ে সবচেয়ে কার্যকর উপায়। 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29749" y="492350"/>
            <a:ext cx="8843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বুঝতে পেরেছ রসগুলো কীভাবে সমান ভাগ করতে পারি?  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690" y="4937088"/>
            <a:ext cx="4986030" cy="1139281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3749040" y="5257800"/>
            <a:ext cx="4625340" cy="106679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গড় = রাশিগুলোর যোগফল ÷ রাশির সংখ্যা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Frame 15"/>
          <p:cNvSpPr/>
          <p:nvPr/>
        </p:nvSpPr>
        <p:spPr>
          <a:xfrm>
            <a:off x="-34290" y="-183777"/>
            <a:ext cx="12192000" cy="6858000"/>
          </a:xfrm>
          <a:prstGeom prst="frame">
            <a:avLst>
              <a:gd name="adj1" fmla="val 4722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70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23" grpId="0"/>
      <p:bldP spid="25" grpId="0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n 5"/>
          <p:cNvSpPr/>
          <p:nvPr/>
        </p:nvSpPr>
        <p:spPr>
          <a:xfrm>
            <a:off x="976040" y="1787337"/>
            <a:ext cx="1250577" cy="4222376"/>
          </a:xfrm>
          <a:prstGeom prst="ca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n 8"/>
          <p:cNvSpPr/>
          <p:nvPr/>
        </p:nvSpPr>
        <p:spPr>
          <a:xfrm>
            <a:off x="3513658" y="1787337"/>
            <a:ext cx="1250577" cy="4222376"/>
          </a:xfrm>
          <a:prstGeom prst="ca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n 6"/>
          <p:cNvSpPr/>
          <p:nvPr/>
        </p:nvSpPr>
        <p:spPr>
          <a:xfrm>
            <a:off x="5747445" y="1750358"/>
            <a:ext cx="1250577" cy="4222376"/>
          </a:xfrm>
          <a:prstGeom prst="ca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ame 1"/>
          <p:cNvSpPr/>
          <p:nvPr/>
        </p:nvSpPr>
        <p:spPr>
          <a:xfrm>
            <a:off x="33598" y="-83713"/>
            <a:ext cx="12192000" cy="6858000"/>
          </a:xfrm>
          <a:prstGeom prst="frame">
            <a:avLst>
              <a:gd name="adj1" fmla="val 4722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an 2"/>
          <p:cNvSpPr/>
          <p:nvPr/>
        </p:nvSpPr>
        <p:spPr>
          <a:xfrm>
            <a:off x="8243047" y="941293"/>
            <a:ext cx="2864224" cy="5230906"/>
          </a:xfrm>
          <a:prstGeom prst="ca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n 3"/>
          <p:cNvSpPr/>
          <p:nvPr/>
        </p:nvSpPr>
        <p:spPr>
          <a:xfrm>
            <a:off x="5752994" y="2711824"/>
            <a:ext cx="1250579" cy="3260910"/>
          </a:xfrm>
          <a:prstGeom prst="ca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n 4"/>
          <p:cNvSpPr/>
          <p:nvPr/>
        </p:nvSpPr>
        <p:spPr>
          <a:xfrm>
            <a:off x="968534" y="3411071"/>
            <a:ext cx="1267528" cy="2561663"/>
          </a:xfrm>
          <a:prstGeom prst="ca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n 7"/>
          <p:cNvSpPr/>
          <p:nvPr/>
        </p:nvSpPr>
        <p:spPr>
          <a:xfrm>
            <a:off x="3513658" y="4262718"/>
            <a:ext cx="1250577" cy="1710016"/>
          </a:xfrm>
          <a:prstGeom prst="ca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 flipH="1">
            <a:off x="3259566" y="578224"/>
            <a:ext cx="2487879" cy="646331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</a:rPr>
              <a:t>র্অধবাস্তব</a:t>
            </a:r>
            <a:r>
              <a:rPr lang="en-US" sz="3600" dirty="0" smtClean="0">
                <a:solidFill>
                  <a:srgbClr val="FF0000"/>
                </a:solidFill>
              </a:rPr>
              <a:t>  </a:t>
            </a:r>
            <a:r>
              <a:rPr lang="en-US" sz="3600" dirty="0" err="1" smtClean="0">
                <a:solidFill>
                  <a:srgbClr val="FF0000"/>
                </a:solidFill>
              </a:rPr>
              <a:t>পর্যায়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358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04004" y="-70291"/>
            <a:ext cx="12233412" cy="6858000"/>
            <a:chOff x="-41412" y="0"/>
            <a:chExt cx="12233412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-41412" y="48444"/>
              <a:ext cx="12028869" cy="669701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1469188" y="183425"/>
            <a:ext cx="518269" cy="587284"/>
            <a:chOff x="10446660" y="862694"/>
            <a:chExt cx="783146" cy="727568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46660" y="988618"/>
              <a:ext cx="783146" cy="6016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35479" y="862694"/>
              <a:ext cx="453696" cy="34027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" name="TextBox 7"/>
          <p:cNvSpPr txBox="1"/>
          <p:nvPr/>
        </p:nvSpPr>
        <p:spPr>
          <a:xfrm>
            <a:off x="220479" y="350454"/>
            <a:ext cx="10615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গড়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রসগুলো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Can 19"/>
          <p:cNvSpPr/>
          <p:nvPr/>
        </p:nvSpPr>
        <p:spPr>
          <a:xfrm>
            <a:off x="1096617" y="1809460"/>
            <a:ext cx="903294" cy="3991476"/>
          </a:xfrm>
          <a:prstGeom prst="ca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677718" y="4204807"/>
            <a:ext cx="901148" cy="150636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an 20"/>
          <p:cNvSpPr/>
          <p:nvPr/>
        </p:nvSpPr>
        <p:spPr>
          <a:xfrm>
            <a:off x="2657840" y="1809460"/>
            <a:ext cx="914400" cy="3951562"/>
          </a:xfrm>
          <a:prstGeom prst="ca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130607" y="3425453"/>
            <a:ext cx="869304" cy="235552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an 21"/>
          <p:cNvSpPr/>
          <p:nvPr/>
        </p:nvSpPr>
        <p:spPr>
          <a:xfrm>
            <a:off x="4135344" y="1848928"/>
            <a:ext cx="914400" cy="3978314"/>
          </a:xfrm>
          <a:prstGeom prst="ca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157506" y="2609718"/>
            <a:ext cx="886022" cy="314092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an 27"/>
          <p:cNvSpPr/>
          <p:nvPr/>
        </p:nvSpPr>
        <p:spPr>
          <a:xfrm>
            <a:off x="7806988" y="5208177"/>
            <a:ext cx="2374711" cy="1246872"/>
          </a:xfrm>
          <a:prstGeom prst="ca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an 28"/>
          <p:cNvSpPr/>
          <p:nvPr/>
        </p:nvSpPr>
        <p:spPr>
          <a:xfrm>
            <a:off x="7766835" y="4550273"/>
            <a:ext cx="2374711" cy="1929260"/>
          </a:xfrm>
          <a:prstGeom prst="ca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an 25"/>
          <p:cNvSpPr/>
          <p:nvPr/>
        </p:nvSpPr>
        <p:spPr>
          <a:xfrm>
            <a:off x="7758874" y="1079910"/>
            <a:ext cx="2374711" cy="5516349"/>
          </a:xfrm>
          <a:prstGeom prst="ca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an 29"/>
          <p:cNvSpPr/>
          <p:nvPr/>
        </p:nvSpPr>
        <p:spPr>
          <a:xfrm>
            <a:off x="7778813" y="2818408"/>
            <a:ext cx="2358791" cy="3594287"/>
          </a:xfrm>
          <a:prstGeom prst="ca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589619" y="943079"/>
            <a:ext cx="10615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১০০+৯০+১৪০=৩৩০ মিলি 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Frame 26"/>
          <p:cNvSpPr/>
          <p:nvPr/>
        </p:nvSpPr>
        <p:spPr>
          <a:xfrm>
            <a:off x="-122978" y="-70291"/>
            <a:ext cx="12192000" cy="6858000"/>
          </a:xfrm>
          <a:prstGeom prst="frame">
            <a:avLst>
              <a:gd name="adj1" fmla="val 4722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59147" y="5963650"/>
            <a:ext cx="6238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১৪০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1454738" y="5918202"/>
            <a:ext cx="6415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মিলি</a:t>
            </a:r>
            <a:endParaRPr lang="en-US" sz="2800" dirty="0"/>
          </a:p>
        </p:txBody>
      </p:sp>
      <p:sp>
        <p:nvSpPr>
          <p:cNvPr id="35" name="Rectangle 34"/>
          <p:cNvSpPr/>
          <p:nvPr/>
        </p:nvSpPr>
        <p:spPr>
          <a:xfrm>
            <a:off x="3031705" y="5931560"/>
            <a:ext cx="6415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মিলি</a:t>
            </a:r>
            <a:endParaRPr lang="en-US" sz="2800" dirty="0"/>
          </a:p>
        </p:txBody>
      </p:sp>
      <p:sp>
        <p:nvSpPr>
          <p:cNvPr id="36" name="Rectangle 35"/>
          <p:cNvSpPr/>
          <p:nvPr/>
        </p:nvSpPr>
        <p:spPr>
          <a:xfrm>
            <a:off x="4839775" y="5956313"/>
            <a:ext cx="6415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মিলি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2681187" y="5931560"/>
            <a:ext cx="5036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৯০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970904" y="5900317"/>
            <a:ext cx="6447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7064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7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7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8" grpId="0" animBg="1"/>
      <p:bldP spid="29" grpId="0" animBg="1"/>
      <p:bldP spid="30" grpId="0" animBg="1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722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an 2"/>
          <p:cNvSpPr/>
          <p:nvPr/>
        </p:nvSpPr>
        <p:spPr>
          <a:xfrm>
            <a:off x="8432588" y="497541"/>
            <a:ext cx="2569515" cy="4879258"/>
          </a:xfrm>
          <a:prstGeom prst="ca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n 3"/>
          <p:cNvSpPr/>
          <p:nvPr/>
        </p:nvSpPr>
        <p:spPr>
          <a:xfrm>
            <a:off x="8467721" y="1813946"/>
            <a:ext cx="2499248" cy="3553689"/>
          </a:xfrm>
          <a:prstGeom prst="ca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45958" y="901008"/>
            <a:ext cx="974558" cy="2899611"/>
            <a:chOff x="697831" y="901008"/>
            <a:chExt cx="974558" cy="2899611"/>
          </a:xfrm>
        </p:grpSpPr>
        <p:sp>
          <p:nvSpPr>
            <p:cNvPr id="5" name="Can 4"/>
            <p:cNvSpPr/>
            <p:nvPr/>
          </p:nvSpPr>
          <p:spPr>
            <a:xfrm>
              <a:off x="697831" y="901008"/>
              <a:ext cx="974558" cy="2899611"/>
            </a:xfrm>
            <a:prstGeom prst="ca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an 5"/>
            <p:cNvSpPr/>
            <p:nvPr/>
          </p:nvSpPr>
          <p:spPr>
            <a:xfrm>
              <a:off x="697831" y="2153653"/>
              <a:ext cx="974558" cy="1646966"/>
            </a:xfrm>
            <a:prstGeom prst="ca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779368" y="901007"/>
            <a:ext cx="974558" cy="2899611"/>
            <a:chOff x="697831" y="901008"/>
            <a:chExt cx="974558" cy="2899611"/>
          </a:xfrm>
        </p:grpSpPr>
        <p:sp>
          <p:nvSpPr>
            <p:cNvPr id="11" name="Can 10"/>
            <p:cNvSpPr/>
            <p:nvPr/>
          </p:nvSpPr>
          <p:spPr>
            <a:xfrm>
              <a:off x="697831" y="901008"/>
              <a:ext cx="974558" cy="2899611"/>
            </a:xfrm>
            <a:prstGeom prst="ca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an 11"/>
            <p:cNvSpPr/>
            <p:nvPr/>
          </p:nvSpPr>
          <p:spPr>
            <a:xfrm>
              <a:off x="697831" y="2153653"/>
              <a:ext cx="974558" cy="1646966"/>
            </a:xfrm>
            <a:prstGeom prst="ca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785364" y="901007"/>
            <a:ext cx="974558" cy="2899611"/>
            <a:chOff x="697831" y="901008"/>
            <a:chExt cx="974558" cy="2899611"/>
          </a:xfrm>
        </p:grpSpPr>
        <p:sp>
          <p:nvSpPr>
            <p:cNvPr id="14" name="Can 13"/>
            <p:cNvSpPr/>
            <p:nvPr/>
          </p:nvSpPr>
          <p:spPr>
            <a:xfrm>
              <a:off x="697831" y="901008"/>
              <a:ext cx="974558" cy="2899611"/>
            </a:xfrm>
            <a:prstGeom prst="ca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Can 14"/>
            <p:cNvSpPr/>
            <p:nvPr/>
          </p:nvSpPr>
          <p:spPr>
            <a:xfrm>
              <a:off x="697831" y="2153653"/>
              <a:ext cx="974558" cy="1646966"/>
            </a:xfrm>
            <a:prstGeom prst="ca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557844" y="3807556"/>
            <a:ext cx="18565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১১০ মিলি 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414442" y="3814493"/>
            <a:ext cx="18565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১১০ মিলি 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477318" y="3807556"/>
            <a:ext cx="18565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১১০ মিলি 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8172269" y="5620800"/>
            <a:ext cx="1818550" cy="732566"/>
            <a:chOff x="8571922" y="5620800"/>
            <a:chExt cx="1818550" cy="732566"/>
          </a:xfrm>
        </p:grpSpPr>
        <p:sp>
          <p:nvSpPr>
            <p:cNvPr id="19" name="Rectangle 18"/>
            <p:cNvSpPr/>
            <p:nvPr/>
          </p:nvSpPr>
          <p:spPr>
            <a:xfrm>
              <a:off x="8571922" y="5620800"/>
              <a:ext cx="92685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4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৩৩০</a:t>
              </a:r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9356215" y="5645480"/>
              <a:ext cx="103425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400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মিলি </a:t>
              </a:r>
              <a:endParaRPr lang="en-US" dirty="0"/>
            </a:p>
          </p:txBody>
        </p:sp>
      </p:grpSp>
      <p:sp>
        <p:nvSpPr>
          <p:cNvPr id="26" name="Rectangle 25"/>
          <p:cNvSpPr/>
          <p:nvPr/>
        </p:nvSpPr>
        <p:spPr>
          <a:xfrm>
            <a:off x="2102368" y="5107676"/>
            <a:ext cx="76174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5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  <a:endParaRPr lang="en-US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914400" y="5177118"/>
            <a:ext cx="11897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৩৩০</a:t>
            </a:r>
            <a:endParaRPr lang="en-US" sz="5400" dirty="0"/>
          </a:p>
        </p:txBody>
      </p:sp>
      <p:sp>
        <p:nvSpPr>
          <p:cNvPr id="28" name="TextBox 27"/>
          <p:cNvSpPr txBox="1"/>
          <p:nvPr/>
        </p:nvSpPr>
        <p:spPr>
          <a:xfrm>
            <a:off x="2928091" y="5107676"/>
            <a:ext cx="5709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৩</a:t>
            </a:r>
            <a:endParaRPr lang="en-US" sz="6000" dirty="0"/>
          </a:p>
        </p:txBody>
      </p:sp>
      <p:sp>
        <p:nvSpPr>
          <p:cNvPr id="29" name="Equal 28"/>
          <p:cNvSpPr/>
          <p:nvPr/>
        </p:nvSpPr>
        <p:spPr>
          <a:xfrm>
            <a:off x="3665072" y="5367635"/>
            <a:ext cx="517114" cy="403412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530793" y="5153842"/>
            <a:ext cx="102944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5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১১০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4383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/>
      <p:bldP spid="17" grpId="0"/>
      <p:bldP spid="18" grpId="0"/>
      <p:bldP spid="26" grpId="0"/>
      <p:bldP spid="27" grpId="0"/>
      <p:bldP spid="28" grpId="0"/>
      <p:bldP spid="29" grpId="0" animBg="1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333" y="1321197"/>
            <a:ext cx="3183784" cy="23064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32287" y="1632656"/>
            <a:ext cx="2999712" cy="19516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7342" y="1174333"/>
            <a:ext cx="4445109" cy="27841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7" b="97436" l="1068" r="985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4503" y="5028303"/>
            <a:ext cx="712773" cy="5927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7" b="97436" l="1068" r="985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89245" y="5041446"/>
            <a:ext cx="712773" cy="5927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7" b="97436" l="1068" r="985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41679" y="5747646"/>
            <a:ext cx="712773" cy="5927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7" b="97436" l="1068" r="985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79028" y="5061046"/>
            <a:ext cx="712773" cy="5927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7" b="97436" l="1068" r="985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38930" y="5065228"/>
            <a:ext cx="712773" cy="5927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7" b="97436" l="1068" r="985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08774" y="4969374"/>
            <a:ext cx="712773" cy="5927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7" b="97436" l="1068" r="985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76879" y="5785959"/>
            <a:ext cx="712773" cy="59276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7" b="97436" l="1068" r="985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5309" y="5046864"/>
            <a:ext cx="712773" cy="59276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7" b="97436" l="1068" r="985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4373" y="5724485"/>
            <a:ext cx="712773" cy="59276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7" b="97436" l="1068" r="985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040" y="5663529"/>
            <a:ext cx="712773" cy="59276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7" b="97436" l="1068" r="985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3631" y="5789374"/>
            <a:ext cx="712773" cy="59276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7" b="97436" l="1068" r="985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94344" y="5049415"/>
            <a:ext cx="712773" cy="59276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7" b="97436" l="1068" r="985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32287" y="5738928"/>
            <a:ext cx="712773" cy="59276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7" b="97436" l="1068" r="985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38766" y="5795159"/>
            <a:ext cx="712773" cy="59276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7" b="97436" l="1068" r="985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86832" y="5055242"/>
            <a:ext cx="657507" cy="59276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7" b="97436" l="1068" r="985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39562" y="5682014"/>
            <a:ext cx="712773" cy="59276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7" b="97436" l="1068" r="985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8775" y="5682014"/>
            <a:ext cx="712773" cy="59276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7" b="97436" l="1068" r="985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8044" y="5131720"/>
            <a:ext cx="712773" cy="592765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9478929" y="5499180"/>
            <a:ext cx="6126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506649" y="497587"/>
            <a:ext cx="69178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আমগুলো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ঝুড়ি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তিনটিতে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flipH="1">
            <a:off x="8920777" y="5499180"/>
            <a:ext cx="7602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১৮</a:t>
            </a:r>
            <a:endParaRPr lang="en-US" sz="4400" dirty="0"/>
          </a:p>
        </p:txBody>
      </p:sp>
      <p:sp>
        <p:nvSpPr>
          <p:cNvPr id="27" name="TextBox 26"/>
          <p:cNvSpPr txBox="1"/>
          <p:nvPr/>
        </p:nvSpPr>
        <p:spPr>
          <a:xfrm>
            <a:off x="9953637" y="5380233"/>
            <a:ext cx="5709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৩</a:t>
            </a:r>
            <a:endParaRPr lang="en-US" sz="6000" dirty="0"/>
          </a:p>
        </p:txBody>
      </p:sp>
      <p:sp>
        <p:nvSpPr>
          <p:cNvPr id="28" name="Equal 27"/>
          <p:cNvSpPr/>
          <p:nvPr/>
        </p:nvSpPr>
        <p:spPr>
          <a:xfrm>
            <a:off x="10478948" y="5682014"/>
            <a:ext cx="401363" cy="296382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186027" y="5347132"/>
            <a:ext cx="5725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৬</a:t>
            </a:r>
            <a:endParaRPr lang="en-US" sz="6000" dirty="0"/>
          </a:p>
        </p:txBody>
      </p:sp>
      <p:sp>
        <p:nvSpPr>
          <p:cNvPr id="30" name="Frame 29"/>
          <p:cNvSpPr/>
          <p:nvPr/>
        </p:nvSpPr>
        <p:spPr>
          <a:xfrm>
            <a:off x="220404" y="0"/>
            <a:ext cx="12192000" cy="6858000"/>
          </a:xfrm>
          <a:prstGeom prst="frame">
            <a:avLst>
              <a:gd name="adj1" fmla="val 4722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2953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38 0.00185 L 0.1888 -0.352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5" y="-1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07 0.00995 L -0.18932 -0.4775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19" y="-2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96296E-6 L -0.50482 -0.4208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47" y="-2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0.00371 L 0.31471 -0.400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29" y="-1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7.40741E-7 L -0.07565 -0.4953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9" y="-2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33333E-6 L -0.42434 -0.4458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24" y="-2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44444E-6 L 0.23802 -0.4979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01" y="-2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48148E-6 L -0.02995 -0.5030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7" y="-2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L -0.30078 -0.4333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39" y="-2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44444E-6 L 0.37109 -0.4652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55" y="-2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07407E-6 L 0.08125 -0.4148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2" y="-2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11111E-6 L -0.20899 -0.5662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56" y="-2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0 L 0.48946 -0.5381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66" y="-2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40741E-7 L 0.175 -0.42338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-2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85185E-6 L -0.15847 -0.43241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30" y="-2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48148E-6 L 0.45651 -0.45139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26" y="-2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07407E-6 L 0.22187 -0.43333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94" y="-2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2 -0.00232 L -0.05703 -0.5875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7" y="-2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7" grpId="0"/>
      <p:bldP spid="28" grpId="0" animBg="1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4761" y="-6924"/>
            <a:ext cx="12192000" cy="6858000"/>
            <a:chOff x="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7271" y="77272"/>
              <a:ext cx="12028869" cy="669701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619607" y="206935"/>
            <a:ext cx="5308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অন্যভাবে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বোঝার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9998" y="2409068"/>
            <a:ext cx="717767" cy="107665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6690" y="1419375"/>
            <a:ext cx="2999712" cy="195163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9677" y="887107"/>
            <a:ext cx="4445109" cy="278414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1176" y="1378429"/>
            <a:ext cx="3183784" cy="230647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27" b="97436" l="1068" r="985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74097" y="1963366"/>
            <a:ext cx="712773" cy="59276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085" y="2183651"/>
            <a:ext cx="466989" cy="70048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27" b="97436" l="1068" r="985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7382" y="1940673"/>
            <a:ext cx="712773" cy="59276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27" b="97436" l="1068" r="985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9202803" y="2333537"/>
            <a:ext cx="645702" cy="53698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27" b="97436" l="1068" r="985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6738" y="2022366"/>
            <a:ext cx="712773" cy="59276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27" b="97436" l="1068" r="985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53016" y="2173079"/>
            <a:ext cx="712773" cy="59276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27" b="97436" l="1068" r="985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3473238">
            <a:off x="9093728" y="2453272"/>
            <a:ext cx="712773" cy="59276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27" b="97436" l="1068" r="985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1040" y="2318292"/>
            <a:ext cx="712773" cy="59276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27" b="97436" l="1068" r="985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7974380">
            <a:off x="9617704" y="2426478"/>
            <a:ext cx="564470" cy="469432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27" b="97436" l="1068" r="985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70490" y="2240726"/>
            <a:ext cx="712773" cy="592765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316533">
            <a:off x="9035863" y="2297318"/>
            <a:ext cx="566888" cy="850333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23033">
            <a:off x="5859491" y="1642161"/>
            <a:ext cx="545385" cy="818079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247" y="2086192"/>
            <a:ext cx="527715" cy="791574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788" y="1732963"/>
            <a:ext cx="582719" cy="87407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83202">
            <a:off x="1197908" y="2042505"/>
            <a:ext cx="629315" cy="943974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38782">
            <a:off x="1346011" y="1722874"/>
            <a:ext cx="579230" cy="868846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0901">
            <a:off x="2017457" y="1733064"/>
            <a:ext cx="609600" cy="914401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979" y="1846509"/>
            <a:ext cx="657987" cy="986982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875447" y="3555898"/>
            <a:ext cx="20436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IN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খানে ৫টি আম </a:t>
            </a:r>
            <a:endParaRPr lang="en-US" sz="2800" dirty="0"/>
          </a:p>
        </p:txBody>
      </p:sp>
      <p:sp>
        <p:nvSpPr>
          <p:cNvPr id="56" name="TextBox 55"/>
          <p:cNvSpPr txBox="1"/>
          <p:nvPr/>
        </p:nvSpPr>
        <p:spPr>
          <a:xfrm>
            <a:off x="4885897" y="3307535"/>
            <a:ext cx="2075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IN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খানে ৬টি আম </a:t>
            </a:r>
            <a:endParaRPr lang="en-US" sz="2800" dirty="0"/>
          </a:p>
        </p:txBody>
      </p:sp>
      <p:sp>
        <p:nvSpPr>
          <p:cNvPr id="57" name="TextBox 56"/>
          <p:cNvSpPr txBox="1"/>
          <p:nvPr/>
        </p:nvSpPr>
        <p:spPr>
          <a:xfrm>
            <a:off x="9077876" y="3500418"/>
            <a:ext cx="1893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IN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খানে ৭টি আম </a:t>
            </a:r>
            <a:endParaRPr lang="en-US" sz="2800" dirty="0"/>
          </a:p>
        </p:txBody>
      </p:sp>
      <p:sp>
        <p:nvSpPr>
          <p:cNvPr id="58" name="TextBox 57"/>
          <p:cNvSpPr txBox="1"/>
          <p:nvPr/>
        </p:nvSpPr>
        <p:spPr>
          <a:xfrm>
            <a:off x="7665820" y="3526433"/>
            <a:ext cx="4007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আমগুলো সব এই ঝুড়িতে রাখি  </a:t>
            </a:r>
            <a:endParaRPr lang="en-US" sz="2800" dirty="0"/>
          </a:p>
        </p:txBody>
      </p:sp>
      <p:sp>
        <p:nvSpPr>
          <p:cNvPr id="61" name="TextBox 60"/>
          <p:cNvSpPr txBox="1"/>
          <p:nvPr/>
        </p:nvSpPr>
        <p:spPr>
          <a:xfrm>
            <a:off x="3821374" y="4184588"/>
            <a:ext cx="4050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 + ৬ + ৭ = ১৮ টি </a:t>
            </a:r>
            <a:endParaRPr 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11469188" y="183425"/>
            <a:ext cx="518269" cy="587284"/>
            <a:chOff x="10446660" y="862694"/>
            <a:chExt cx="783146" cy="727568"/>
          </a:xfrm>
        </p:grpSpPr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46660" y="988618"/>
              <a:ext cx="783146" cy="6016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35479" y="862694"/>
              <a:ext cx="453696" cy="34027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0" name="Frame 3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722"/>
            </a:avLst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28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96296E-6 C -2.91667E-6 0.03496 0.028 0.06204 0.06198 0.06204 C 0.09701 0.06204 0.125 0.03496 0.125 -2.96296E-6 C 0.125 -0.03495 0.153 -0.06203 0.18802 -0.06203 C 0.22201 -0.06203 0.25 -0.03495 0.25 -2.96296E-6 " pathEditMode="relative" rAng="0" ptsTypes="AAAAA">
                                      <p:cBhvr>
                                        <p:cTn id="2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44444E-6 C -4.16667E-7 0.03496 0.03971 0.06204 0.08789 0.06204 C 0.1375 0.06204 0.17734 0.03496 0.17734 -4.44444E-6 C 0.17734 -0.03495 0.21706 -0.06203 0.26667 -0.06203 C 0.31484 -0.06203 0.35469 -0.03495 0.35469 -4.44444E-6 " pathEditMode="relative" rAng="0" ptsTypes="AAAAA">
                                      <p:cBhvr>
                                        <p:cTn id="2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34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81481E-6 C 1.25E-6 0.03495 0.03971 0.06203 0.08789 0.06203 C 0.1375 0.06203 0.17734 0.03495 0.17734 4.81481E-6 C 0.17734 -0.03496 0.21706 -0.06204 0.26667 -0.06204 C 0.31484 -0.06204 0.35469 -0.03496 0.35469 4.81481E-6 " pathEditMode="relative" rAng="0" ptsTypes="AAAAA">
                                      <p:cBhvr>
                                        <p:cTn id="3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34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85185E-6 C 1.25E-6 0.03495 0.03971 0.06204 0.08789 0.06204 C 0.1375 0.06204 0.17734 0.03495 0.17734 1.85185E-6 C 0.17734 -0.03496 0.21706 -0.06204 0.26667 -0.06204 C 0.31484 -0.06204 0.35469 -0.03496 0.35469 1.85185E-6 " pathEditMode="relative" rAng="0" ptsTypes="AAAAA">
                                      <p:cBhvr>
                                        <p:cTn id="3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34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44444E-6 C -4.58333E-6 0.03495 0.03972 0.06203 0.0879 0.06203 C 0.1375 0.06203 0.17735 0.03495 0.17735 4.44444E-6 C 0.17735 -0.03496 0.21706 -0.06204 0.26667 -0.06204 C 0.31485 -0.06204 0.35469 -0.03496 0.35469 4.44444E-6 " pathEditMode="relative" rAng="0" ptsTypes="AAAAA">
                                      <p:cBhvr>
                                        <p:cTn id="3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34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07407E-6 C -4.79167E-6 0.03496 0.03698 0.06204 0.08191 0.06204 C 0.12826 0.06204 0.16537 0.03496 0.16537 -4.07407E-6 C 0.16537 -0.03495 0.20248 -0.06203 0.2487 -0.06203 C 0.29362 -0.06203 0.33086 -0.03495 0.33086 -4.07407E-6 " pathEditMode="relative" rAng="0" ptsTypes="AAAAA">
                                      <p:cBhvr>
                                        <p:cTn id="3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3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3.7037E-6 C -1.25E-6 0.03496 0.06797 0.06204 0.15052 0.06204 C 0.23568 0.06204 0.30378 0.03496 0.30378 -3.7037E-6 C 0.30378 -0.03495 0.37175 -0.06203 0.4569 -0.06203 C 0.53945 -0.06203 0.60781 -0.03495 0.60781 -3.7037E-6 " pathEditMode="relative" rAng="0" ptsTypes="AAAAA">
                                      <p:cBhvr>
                                        <p:cTn id="4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91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44444E-6 C -4.79167E-6 0.03496 0.07045 0.06204 0.15599 0.06204 C 0.24428 0.06204 0.31485 0.03496 0.31485 -4.44444E-6 C 0.31485 -0.03495 0.38529 -0.06203 0.47357 -0.06203 C 0.55912 -0.06203 0.62982 -0.03495 0.62982 -4.44444E-6 " pathEditMode="relative" rAng="0" ptsTypes="AAAAA">
                                      <p:cBhvr>
                                        <p:cTn id="43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8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59259E-6 C -2.08333E-6 0.03495 0.06419 0.06203 0.14232 0.06203 C 0.22266 0.06203 0.28698 0.03495 0.28698 2.59259E-6 C 0.28698 -0.03496 0.3513 -0.06204 0.43164 -0.06204 C 0.50977 -0.06204 0.57409 -0.03496 0.57409 2.59259E-6 " pathEditMode="relative" rAng="0" ptsTypes="AAAAA">
                                      <p:cBhvr>
                                        <p:cTn id="4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98" y="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C -4.58333E-6 0.03496 0.0642 0.06204 0.14232 0.06204 C 0.22266 0.06204 0.28698 0.03496 0.28698 -3.33333E-6 C 0.28698 -0.03495 0.35118 -0.06203 0.43165 -0.06203 C 0.50977 -0.06203 0.57409 -0.03495 0.57409 -3.33333E-6 " pathEditMode="relative" rAng="0" ptsTypes="AAAAA">
                                      <p:cBhvr>
                                        <p:cTn id="49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98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33333E-6 C 1.45833E-6 0.03495 0.06419 0.06203 0.14232 0.06203 C 0.22265 0.06203 0.28698 0.03495 0.28698 3.33333E-6 C 0.28698 -0.03496 0.35117 -0.06204 0.43164 -0.06204 C 0.50976 -0.06204 0.57409 -0.03496 0.57409 3.33333E-6 " pathEditMode="relative" rAng="0" ptsTypes="AAAAA">
                                      <p:cBhvr>
                                        <p:cTn id="5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9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7" grpId="0"/>
      <p:bldP spid="58" grpId="0"/>
      <p:bldP spid="6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72558" y="0"/>
            <a:ext cx="12192000" cy="6858000"/>
            <a:chOff x="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7271" y="77272"/>
              <a:ext cx="12028869" cy="669701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9998" y="2409068"/>
            <a:ext cx="717767" cy="107665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21854" y="1717302"/>
            <a:ext cx="2999712" cy="195163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61031" y="1082362"/>
            <a:ext cx="4445109" cy="278414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6438" y="1710872"/>
            <a:ext cx="3183784" cy="230647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27" b="97436" l="1068" r="985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9624" y="1896129"/>
            <a:ext cx="712773" cy="59276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742" y="2131737"/>
            <a:ext cx="466989" cy="70048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27" b="97436" l="1068" r="985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7382" y="1940673"/>
            <a:ext cx="712773" cy="59276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27" b="97436" l="1068" r="985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9202803" y="2333537"/>
            <a:ext cx="645702" cy="53698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27" b="97436" l="1068" r="985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78456" y="2488894"/>
            <a:ext cx="712773" cy="59276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27" b="97436" l="1068" r="985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53016" y="2173079"/>
            <a:ext cx="712773" cy="59276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27" b="97436" l="1068" r="985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3473238">
            <a:off x="9093728" y="2453272"/>
            <a:ext cx="712773" cy="59276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27" b="97436" l="1068" r="985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1040" y="2318292"/>
            <a:ext cx="712773" cy="59276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27" b="97436" l="1068" r="985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7974380">
            <a:off x="9617704" y="2426478"/>
            <a:ext cx="564470" cy="469432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27" b="97436" l="1068" r="985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7992" y="1792233"/>
            <a:ext cx="712773" cy="592765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316533">
            <a:off x="8610848" y="1792611"/>
            <a:ext cx="566888" cy="850333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23033">
            <a:off x="8111705" y="2257304"/>
            <a:ext cx="545385" cy="818079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134" y="1854651"/>
            <a:ext cx="527715" cy="791574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295" y="1542208"/>
            <a:ext cx="582719" cy="87407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83202">
            <a:off x="8758565" y="1961936"/>
            <a:ext cx="629315" cy="943974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38782">
            <a:off x="8797949" y="1928382"/>
            <a:ext cx="579230" cy="868846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0901">
            <a:off x="9000094" y="1747507"/>
            <a:ext cx="609600" cy="914401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0396" y="1679588"/>
            <a:ext cx="657987" cy="986982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588535" y="3960291"/>
            <a:ext cx="2553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৬টি আম </a:t>
            </a:r>
            <a:endParaRPr lang="en-US" sz="2800" dirty="0"/>
          </a:p>
        </p:txBody>
      </p:sp>
      <p:sp>
        <p:nvSpPr>
          <p:cNvPr id="56" name="TextBox 55"/>
          <p:cNvSpPr txBox="1"/>
          <p:nvPr/>
        </p:nvSpPr>
        <p:spPr>
          <a:xfrm>
            <a:off x="4471512" y="3591410"/>
            <a:ext cx="2527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৬টি আম </a:t>
            </a:r>
            <a:endParaRPr lang="en-US" sz="2800" dirty="0"/>
          </a:p>
        </p:txBody>
      </p:sp>
      <p:sp>
        <p:nvSpPr>
          <p:cNvPr id="57" name="TextBox 56"/>
          <p:cNvSpPr txBox="1"/>
          <p:nvPr/>
        </p:nvSpPr>
        <p:spPr>
          <a:xfrm>
            <a:off x="8156798" y="3801018"/>
            <a:ext cx="2837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৬টি আম </a:t>
            </a:r>
            <a:endParaRPr lang="en-US" sz="2800" dirty="0"/>
          </a:p>
        </p:txBody>
      </p:sp>
      <p:sp>
        <p:nvSpPr>
          <p:cNvPr id="63" name="TextBox 62"/>
          <p:cNvSpPr txBox="1"/>
          <p:nvPr/>
        </p:nvSpPr>
        <p:spPr>
          <a:xfrm>
            <a:off x="2293860" y="4198343"/>
            <a:ext cx="72317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১৮ </a:t>
            </a:r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÷ ৩ = ৬টি  </a:t>
            </a:r>
            <a:r>
              <a:rPr lang="bn-IN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1469188" y="183425"/>
            <a:ext cx="518269" cy="587284"/>
            <a:chOff x="10446660" y="862694"/>
            <a:chExt cx="783146" cy="727568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46660" y="988618"/>
              <a:ext cx="783146" cy="6016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35479" y="862694"/>
              <a:ext cx="453696" cy="34027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8" name="TextBox 57"/>
          <p:cNvSpPr txBox="1"/>
          <p:nvPr/>
        </p:nvSpPr>
        <p:spPr>
          <a:xfrm>
            <a:off x="2414245" y="693972"/>
            <a:ext cx="69178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আমগুলো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ঝুড়ি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তিনটিতে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9" name="Frame 5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722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65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14 0.01621 L -0.50586 -0.0210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56" y="-187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11111E-6 L -0.61614 -0.0386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54" y="-210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 L -0.55716 -0.0018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33" y="-245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7.40741E-7 L -0.58021 -0.0136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708" y="-60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679 0.01343 L -0.57045 -0.0405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862" y="-270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51 0.06967 L -0.63333 0.0280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242" y="-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59259E-6 L -0.26224 -0.025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12" y="-1296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07407E-6 L -0.24557 -0.0164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79" y="-833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44444E-6 L -0.25 4.44444E-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7.40741E-7 L -0.24635 -0.02685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18" y="-1343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-0.24583 -0.0344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92" y="-173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-0.2444 -0.0504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27" y="-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7" grpId="0"/>
      <p:bldP spid="6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722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43400" y="1371600"/>
            <a:ext cx="2480166" cy="7078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dirty="0" smtClean="0"/>
              <a:t>গড় </a:t>
            </a:r>
            <a:r>
              <a:rPr lang="en-US" sz="4000" dirty="0" err="1" smtClean="0"/>
              <a:t>র্নিনয়ের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সূত্র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1277469" y="4053244"/>
            <a:ext cx="10313896" cy="76944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গড় = </a:t>
            </a:r>
            <a:r>
              <a:rPr lang="en-US" sz="4400" b="1" dirty="0" err="1" smtClean="0"/>
              <a:t>রাশি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গুলোর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যোগফল</a:t>
            </a:r>
            <a:r>
              <a:rPr lang="en-US" sz="4400" b="1" dirty="0" smtClean="0"/>
              <a:t>        </a:t>
            </a:r>
            <a:r>
              <a:rPr lang="en-US" sz="4400" b="1" dirty="0" err="1" smtClean="0"/>
              <a:t>রাশিগুলোর</a:t>
            </a:r>
            <a:r>
              <a:rPr lang="en-US" sz="4400" b="1" dirty="0"/>
              <a:t> </a:t>
            </a:r>
            <a:r>
              <a:rPr lang="en-US" sz="4400" b="1" dirty="0" err="1" smtClean="0"/>
              <a:t>সংখ্যা</a:t>
            </a:r>
            <a:endParaRPr lang="en-US" sz="4400" b="1" dirty="0"/>
          </a:p>
        </p:txBody>
      </p:sp>
      <p:sp>
        <p:nvSpPr>
          <p:cNvPr id="8" name="Division 7"/>
          <p:cNvSpPr/>
          <p:nvPr/>
        </p:nvSpPr>
        <p:spPr>
          <a:xfrm>
            <a:off x="6514283" y="4222811"/>
            <a:ext cx="618565" cy="430306"/>
          </a:xfrm>
          <a:prstGeom prst="mathDivid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60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722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16306" y="2444742"/>
            <a:ext cx="4347665" cy="76944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২০ , ১৫ , ২৫ , ৪৫ , ৩৫</a:t>
            </a:r>
            <a:endParaRPr lang="en-US" sz="4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528742" y="3835224"/>
            <a:ext cx="57150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২০ + ১৫ + ২৫ + ৪৫ + ৩৫ =  ১৪০</a:t>
            </a:r>
            <a:endParaRPr lang="en-US" sz="4000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3200400" y="5015752"/>
            <a:ext cx="4371710" cy="1015663"/>
            <a:chOff x="3375212" y="4370293"/>
            <a:chExt cx="4371710" cy="1015663"/>
          </a:xfrm>
        </p:grpSpPr>
        <p:sp>
          <p:nvSpPr>
            <p:cNvPr id="5" name="TextBox 4"/>
            <p:cNvSpPr txBox="1"/>
            <p:nvPr/>
          </p:nvSpPr>
          <p:spPr>
            <a:xfrm>
              <a:off x="3375212" y="4370293"/>
              <a:ext cx="4371710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 smtClean="0"/>
                <a:t>১৪০     ৫  =  ২৮ </a:t>
              </a:r>
              <a:endParaRPr lang="en-US" sz="6000" b="1" dirty="0"/>
            </a:p>
          </p:txBody>
        </p:sp>
        <p:sp>
          <p:nvSpPr>
            <p:cNvPr id="6" name="Division 5"/>
            <p:cNvSpPr/>
            <p:nvPr/>
          </p:nvSpPr>
          <p:spPr>
            <a:xfrm>
              <a:off x="4545105" y="4540162"/>
              <a:ext cx="699247" cy="457200"/>
            </a:xfrm>
            <a:prstGeom prst="mathDivid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370293" y="1048871"/>
            <a:ext cx="2053767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বস্তু </a:t>
            </a:r>
            <a:r>
              <a:rPr lang="en-US" sz="4000" dirty="0" err="1" smtClean="0">
                <a:solidFill>
                  <a:srgbClr val="FF0000"/>
                </a:solidFill>
              </a:rPr>
              <a:t>নিরপেক্ষ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136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722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3016" y="2174614"/>
            <a:ext cx="8752717" cy="34470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8000" dirty="0" smtClean="0"/>
          </a:p>
          <a:p>
            <a:r>
              <a:rPr lang="en-US" sz="8000" dirty="0" smtClean="0"/>
              <a:t> </a:t>
            </a:r>
            <a:r>
              <a:rPr lang="en-US" sz="13800" dirty="0" err="1" smtClean="0">
                <a:solidFill>
                  <a:srgbClr val="FF0000"/>
                </a:solidFill>
              </a:rPr>
              <a:t>সবাইকে</a:t>
            </a:r>
            <a:r>
              <a:rPr lang="en-US" sz="13800" dirty="0" smtClean="0">
                <a:solidFill>
                  <a:srgbClr val="FF0000"/>
                </a:solidFill>
              </a:rPr>
              <a:t> </a:t>
            </a:r>
            <a:r>
              <a:rPr lang="en-US" sz="13800" dirty="0" err="1" smtClean="0">
                <a:solidFill>
                  <a:srgbClr val="FF0000"/>
                </a:solidFill>
              </a:rPr>
              <a:t>স্বাগতম</a:t>
            </a:r>
            <a:endParaRPr lang="en-US" sz="138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49116" y="1243590"/>
            <a:ext cx="6497291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dirty="0" smtClean="0"/>
              <a:t>আজকের </a:t>
            </a:r>
            <a:r>
              <a:rPr lang="en-US" sz="11500" dirty="0" err="1" smtClean="0"/>
              <a:t>পাঠে</a:t>
            </a:r>
            <a:endParaRPr lang="en-US" sz="11500" dirty="0"/>
          </a:p>
        </p:txBody>
      </p:sp>
    </p:spTree>
    <p:extLst>
      <p:ext uri="{BB962C8B-B14F-4D97-AF65-F5344CB8AC3E}">
        <p14:creationId xmlns:p14="http://schemas.microsoft.com/office/powerpoint/2010/main" val="2977786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2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7271" y="77272"/>
              <a:ext cx="12028869" cy="669701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মমমমম</a:t>
              </a:r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1469188" y="183425"/>
            <a:ext cx="518269" cy="587284"/>
            <a:chOff x="10446660" y="862694"/>
            <a:chExt cx="783146" cy="727568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46660" y="988618"/>
              <a:ext cx="783146" cy="6016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35479" y="862694"/>
              <a:ext cx="453696" cy="34027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" name="Teardrop 7"/>
          <p:cNvSpPr/>
          <p:nvPr/>
        </p:nvSpPr>
        <p:spPr>
          <a:xfrm rot="15330745">
            <a:off x="8736650" y="1233615"/>
            <a:ext cx="2364940" cy="2712300"/>
          </a:xfrm>
          <a:prstGeom prst="teardrop">
            <a:avLst>
              <a:gd name="adj" fmla="val 199167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09619" y="1831167"/>
            <a:ext cx="15727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একক কাজ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382137" y="1666435"/>
            <a:ext cx="7287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সংখ্যাগুলোর গড় নির্ণয় কর  </a:t>
            </a:r>
            <a:endParaRPr lang="en-US" sz="5400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23832" y="3552101"/>
            <a:ext cx="63462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 , ৩ , ৭ , ৫ , ৩   </a:t>
            </a:r>
            <a:endParaRPr lang="en-US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23832" y="662047"/>
            <a:ext cx="2900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 বুঝতে পেরেছ? </a:t>
            </a:r>
            <a:endParaRPr lang="en-US" sz="2800" dirty="0"/>
          </a:p>
        </p:txBody>
      </p:sp>
      <p:sp>
        <p:nvSpPr>
          <p:cNvPr id="16" name="Frame 15"/>
          <p:cNvSpPr/>
          <p:nvPr/>
        </p:nvSpPr>
        <p:spPr>
          <a:xfrm>
            <a:off x="-4295" y="-31728"/>
            <a:ext cx="12192000" cy="6858000"/>
          </a:xfrm>
          <a:prstGeom prst="frame">
            <a:avLst>
              <a:gd name="adj1" fmla="val 4722"/>
            </a:avLst>
          </a:pr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15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3" presetClass="entr" presetSubtype="27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1469188" y="183425"/>
            <a:ext cx="518269" cy="587284"/>
            <a:chOff x="10446660" y="862694"/>
            <a:chExt cx="783146" cy="727568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46660" y="988618"/>
              <a:ext cx="783146" cy="6016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35479" y="862694"/>
              <a:ext cx="453696" cy="34027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339" y="1085972"/>
            <a:ext cx="3915321" cy="547763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01504" y="209726"/>
            <a:ext cx="88164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 ৯</a:t>
            </a:r>
            <a:r>
              <a:rPr lang="en-US" sz="44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IN" sz="44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পৃষ্ঠার (১) নং সমস্যাটি দেখঃ   </a:t>
            </a:r>
            <a:endParaRPr lang="en-US" sz="4400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04614" y="1460309"/>
            <a:ext cx="6810233" cy="18833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bn-IN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রেজা গত সপ্তাহে শনিবার থেকে বৃহস্পতিবার পর্যন্ত প্রতিদিন কত ঘন্টা করে বাড়িতে পড়ালেখা করে তার একটি তালিকা তৈরী করেছে। সে প্রতিদিন গড়ে কত ঘন্টা করে বাড়ীতে পড়ালেখা করেছে? </a:t>
            </a:r>
            <a:endParaRPr lang="en-US" sz="24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5973856"/>
              </p:ext>
            </p:extLst>
          </p:nvPr>
        </p:nvGraphicFramePr>
        <p:xfrm>
          <a:off x="2818262" y="2602021"/>
          <a:ext cx="678445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9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9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9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92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92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71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123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বার</a:t>
                      </a:r>
                      <a:r>
                        <a:rPr lang="en-US" b="1" baseline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শনি</a:t>
                      </a:r>
                      <a:r>
                        <a:rPr lang="en-US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রবি</a:t>
                      </a:r>
                      <a:r>
                        <a:rPr lang="en-US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সোম</a:t>
                      </a:r>
                      <a:r>
                        <a:rPr lang="en-US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মঙ্গল</a:t>
                      </a:r>
                      <a:r>
                        <a:rPr lang="en-US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বুধ</a:t>
                      </a:r>
                      <a:r>
                        <a:rPr lang="en-US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বৃহস্পতি</a:t>
                      </a:r>
                      <a:r>
                        <a:rPr lang="en-US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ঘন্টা</a:t>
                      </a:r>
                      <a:r>
                        <a:rPr lang="bn-IN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 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১.৫ 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 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১.৫ 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 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 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801504" y="3799494"/>
            <a:ext cx="88164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 কি সমস্যাটি সমাধান করতে পারবে?    </a:t>
            </a:r>
            <a:endParaRPr lang="en-US" sz="4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83478" y="3429000"/>
            <a:ext cx="88164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২+১.৫+১+১.৫+১+২=৯</a:t>
            </a:r>
          </a:p>
          <a:p>
            <a:pPr algn="ctr"/>
            <a:r>
              <a:rPr lang="bn-IN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bn-IN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÷ ৬=১.৫</a:t>
            </a:r>
          </a:p>
          <a:p>
            <a:pPr algn="ctr"/>
            <a:r>
              <a:rPr lang="bn-IN" sz="44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উত্তরঃ ১.৫ </a:t>
            </a:r>
            <a:r>
              <a:rPr lang="bn-IN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Frame 17"/>
          <p:cNvSpPr/>
          <p:nvPr/>
        </p:nvSpPr>
        <p:spPr>
          <a:xfrm>
            <a:off x="0" y="-83713"/>
            <a:ext cx="12192000" cy="6858000"/>
          </a:xfrm>
          <a:prstGeom prst="frame">
            <a:avLst>
              <a:gd name="adj1" fmla="val 4722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543260" y="1035424"/>
            <a:ext cx="1140218" cy="1200329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দলীয়</a:t>
            </a:r>
          </a:p>
          <a:p>
            <a:r>
              <a:rPr lang="en-US" sz="3600" dirty="0" err="1" smtClean="0"/>
              <a:t>কাজ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433505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1" animBg="1"/>
      <p:bldP spid="14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29654" y="12165"/>
            <a:ext cx="12192000" cy="6858000"/>
            <a:chOff x="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7271" y="77272"/>
              <a:ext cx="12028869" cy="669701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1469188" y="183425"/>
            <a:ext cx="518269" cy="587284"/>
            <a:chOff x="10446660" y="862694"/>
            <a:chExt cx="783146" cy="727568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46660" y="988618"/>
              <a:ext cx="783146" cy="6016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35479" y="862694"/>
              <a:ext cx="453696" cy="34027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" name="TextBox 7"/>
          <p:cNvSpPr txBox="1"/>
          <p:nvPr/>
        </p:nvSpPr>
        <p:spPr>
          <a:xfrm>
            <a:off x="5156077" y="316101"/>
            <a:ext cx="48217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 তোমরা পারছ কিনা... </a:t>
            </a:r>
            <a:endParaRPr lang="en-US" sz="4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6663" y="1312871"/>
            <a:ext cx="88164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গড় নির্ণয়ের সূত্রটি লেখ।</a:t>
            </a:r>
            <a:endParaRPr lang="en-US" sz="4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Isosceles Triangle 1"/>
          <p:cNvSpPr/>
          <p:nvPr/>
        </p:nvSpPr>
        <p:spPr>
          <a:xfrm>
            <a:off x="896779" y="1446555"/>
            <a:ext cx="464024" cy="392887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17427" y="2082312"/>
            <a:ext cx="881645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 বাক্সের ২০টি কমলার মধ্যে আমরা ৩টির ওজন মেপে পেলাম যথাক্রমে ৩৩৫ গ্রাম, ৩২০ গ্রাম, ৩৭১ গ্রাম। </a:t>
            </a:r>
          </a:p>
          <a:p>
            <a:r>
              <a:rPr lang="bn-IN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 কমলা ৩টির গড় ওজন নির্ণয় করি।</a:t>
            </a:r>
          </a:p>
          <a:p>
            <a:r>
              <a:rPr lang="bn-IN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খ) গড় ওজনের ভিত্তিতে ২০টি কমলার মোট 	    ওজন নির্ণয় করি। </a:t>
            </a:r>
            <a:endParaRPr lang="en-US" sz="4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Isosceles Triangle 14"/>
          <p:cNvSpPr/>
          <p:nvPr/>
        </p:nvSpPr>
        <p:spPr>
          <a:xfrm>
            <a:off x="1308491" y="2158513"/>
            <a:ext cx="464024" cy="392887"/>
          </a:xfrm>
          <a:prstGeom prst="triangl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ame 15"/>
          <p:cNvSpPr/>
          <p:nvPr/>
        </p:nvSpPr>
        <p:spPr>
          <a:xfrm>
            <a:off x="-4295" y="0"/>
            <a:ext cx="12192000" cy="6858000"/>
          </a:xfrm>
          <a:prstGeom prst="frame">
            <a:avLst>
              <a:gd name="adj1" fmla="val 4722"/>
            </a:avLst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87706" y="458088"/>
            <a:ext cx="1909482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মূল্যায়ন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5166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 animBg="1"/>
      <p:bldP spid="14" grpId="0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-83713"/>
            <a:ext cx="12192000" cy="6858000"/>
          </a:xfrm>
          <a:prstGeom prst="frame">
            <a:avLst>
              <a:gd name="adj1" fmla="val 4722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32411" y="699247"/>
            <a:ext cx="28135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u="sng" dirty="0" smtClean="0"/>
              <a:t>উত্তর </a:t>
            </a:r>
            <a:r>
              <a:rPr lang="en-US" sz="4000" u="sng" dirty="0" err="1" smtClean="0"/>
              <a:t>মিলিয়ে</a:t>
            </a:r>
            <a:r>
              <a:rPr lang="en-US" sz="4000" u="sng" dirty="0" smtClean="0"/>
              <a:t> </a:t>
            </a:r>
            <a:r>
              <a:rPr lang="en-US" sz="4000" u="sng" dirty="0" err="1" smtClean="0"/>
              <a:t>নাও</a:t>
            </a:r>
            <a:endParaRPr lang="en-US" sz="4000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1413005" y="1565591"/>
            <a:ext cx="516359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ক)   ৩৩৫+৩২০+৩৭১=১০২৬</a:t>
            </a:r>
          </a:p>
          <a:p>
            <a:r>
              <a:rPr lang="en-US" sz="4400" dirty="0" smtClean="0"/>
              <a:t>            ১০২৬÷৩=৩৪২ </a:t>
            </a:r>
            <a:r>
              <a:rPr lang="en-US" sz="4400" dirty="0" err="1" smtClean="0"/>
              <a:t>গ্রাম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2261550" y="2964203"/>
            <a:ext cx="4946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কমলা </a:t>
            </a:r>
            <a:r>
              <a:rPr lang="en-US" sz="3600" dirty="0" err="1" smtClean="0"/>
              <a:t>তিনটির</a:t>
            </a:r>
            <a:r>
              <a:rPr lang="en-US" sz="3600" dirty="0" smtClean="0"/>
              <a:t> </a:t>
            </a:r>
            <a:r>
              <a:rPr lang="en-US" sz="3600" dirty="0" err="1" smtClean="0"/>
              <a:t>গড়</a:t>
            </a:r>
            <a:r>
              <a:rPr lang="en-US" sz="3600" dirty="0" smtClean="0"/>
              <a:t> </a:t>
            </a:r>
            <a:r>
              <a:rPr lang="en-US" sz="3600" dirty="0" err="1" smtClean="0"/>
              <a:t>ওজন</a:t>
            </a:r>
            <a:r>
              <a:rPr lang="en-US" sz="3600" dirty="0" smtClean="0"/>
              <a:t>=৩৪২ </a:t>
            </a:r>
            <a:r>
              <a:rPr lang="en-US" sz="3600" dirty="0" err="1" smtClean="0"/>
              <a:t>গ্রাম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374045" y="4208929"/>
            <a:ext cx="79851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খ)        ১টি </a:t>
            </a:r>
            <a:r>
              <a:rPr lang="en-US" sz="3600" dirty="0" err="1" smtClean="0"/>
              <a:t>কমলার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গড়</a:t>
            </a:r>
            <a:r>
              <a:rPr lang="en-US" sz="3600" dirty="0" smtClean="0"/>
              <a:t> </a:t>
            </a:r>
            <a:r>
              <a:rPr lang="en-US" sz="3600" dirty="0" err="1" smtClean="0"/>
              <a:t>ওজন</a:t>
            </a:r>
            <a:r>
              <a:rPr lang="en-US" sz="3600" dirty="0" smtClean="0"/>
              <a:t>=৩৪২ </a:t>
            </a:r>
            <a:r>
              <a:rPr lang="en-US" sz="3600" dirty="0" err="1" smtClean="0"/>
              <a:t>গ্রাম</a:t>
            </a:r>
            <a:endParaRPr lang="en-US" sz="3600" dirty="0" smtClean="0"/>
          </a:p>
          <a:p>
            <a:r>
              <a:rPr lang="en-US" sz="3600" dirty="0" err="1" smtClean="0"/>
              <a:t>তাহলে</a:t>
            </a:r>
            <a:r>
              <a:rPr lang="en-US" sz="3600" dirty="0" smtClean="0"/>
              <a:t> ৩টি </a:t>
            </a:r>
            <a:r>
              <a:rPr lang="en-US" sz="3600" dirty="0" err="1" smtClean="0"/>
              <a:t>কমলার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গড়</a:t>
            </a:r>
            <a:r>
              <a:rPr lang="en-US" sz="3600" dirty="0" smtClean="0"/>
              <a:t> </a:t>
            </a:r>
            <a:r>
              <a:rPr lang="en-US" sz="3600" dirty="0" err="1" smtClean="0"/>
              <a:t>ওজন</a:t>
            </a:r>
            <a:r>
              <a:rPr lang="en-US" sz="3600" dirty="0" smtClean="0"/>
              <a:t> =(৩৪২×৩)</a:t>
            </a:r>
            <a:r>
              <a:rPr lang="en-US" sz="3600" dirty="0" err="1" smtClean="0"/>
              <a:t>গ্রাম</a:t>
            </a:r>
            <a:endParaRPr lang="en-US" sz="3600" dirty="0" smtClean="0"/>
          </a:p>
          <a:p>
            <a:r>
              <a:rPr lang="en-US" sz="3600" dirty="0" smtClean="0"/>
              <a:t>                                      =১০২৬গ্রাম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8221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7271" y="77272"/>
              <a:ext cx="12028869" cy="669701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1469188" y="183425"/>
            <a:ext cx="518269" cy="587284"/>
            <a:chOff x="10446660" y="862694"/>
            <a:chExt cx="783146" cy="727568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46660" y="988618"/>
              <a:ext cx="783146" cy="6016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35479" y="862694"/>
              <a:ext cx="453696" cy="34027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" name="Group 5"/>
          <p:cNvGrpSpPr/>
          <p:nvPr/>
        </p:nvGrpSpPr>
        <p:grpSpPr>
          <a:xfrm>
            <a:off x="6248400" y="573248"/>
            <a:ext cx="3554506" cy="2218622"/>
            <a:chOff x="286604" y="183425"/>
            <a:chExt cx="1678674" cy="1828800"/>
          </a:xfrm>
        </p:grpSpPr>
        <p:sp>
          <p:nvSpPr>
            <p:cNvPr id="2" name="Isosceles Triangle 1"/>
            <p:cNvSpPr/>
            <p:nvPr/>
          </p:nvSpPr>
          <p:spPr>
            <a:xfrm>
              <a:off x="286604" y="183425"/>
              <a:ext cx="1678674" cy="914400"/>
            </a:xfrm>
            <a:prstGeom prst="triangl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668741" y="1097825"/>
              <a:ext cx="914400" cy="9144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660412" y="1242784"/>
            <a:ext cx="27776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বাসায় করবে... </a:t>
            </a:r>
            <a:endParaRPr lang="en-US" sz="4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23253" y="2791870"/>
            <a:ext cx="881645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গড় নির্ণয় কর।</a:t>
            </a:r>
          </a:p>
          <a:p>
            <a:r>
              <a:rPr lang="bn-IN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১) ৩,৫,৮,৪,২,৫,২,৪,৩,৭ </a:t>
            </a:r>
          </a:p>
          <a:p>
            <a:r>
              <a:rPr lang="bn-IN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২) ৮,৯,১২,১১,৭,১০</a:t>
            </a:r>
          </a:p>
          <a:p>
            <a:r>
              <a:rPr lang="bn-IN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৩) ১৭,১৬,২০,১৯,১৫,২১</a:t>
            </a:r>
            <a:endParaRPr lang="en-US" sz="4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Frame 1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722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2824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38" y="311269"/>
            <a:ext cx="11591462" cy="6355703"/>
          </a:xfrm>
          <a:prstGeom prst="rect">
            <a:avLst/>
          </a:prstGeom>
        </p:spPr>
      </p:pic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722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20635" y="311269"/>
            <a:ext cx="3526717" cy="3600668"/>
            <a:chOff x="164925" y="3732206"/>
            <a:chExt cx="3545665" cy="3281977"/>
          </a:xfrm>
        </p:grpSpPr>
        <p:grpSp>
          <p:nvGrpSpPr>
            <p:cNvPr id="5" name="Group 4"/>
            <p:cNvGrpSpPr/>
            <p:nvPr/>
          </p:nvGrpSpPr>
          <p:grpSpPr>
            <a:xfrm>
              <a:off x="164925" y="3732206"/>
              <a:ext cx="3545665" cy="3281977"/>
              <a:chOff x="1006940" y="1382294"/>
              <a:chExt cx="4330478" cy="4330479"/>
            </a:xfrm>
          </p:grpSpPr>
          <p:sp>
            <p:nvSpPr>
              <p:cNvPr id="7" name="Freeform 6"/>
              <p:cNvSpPr/>
              <p:nvPr/>
            </p:nvSpPr>
            <p:spPr>
              <a:xfrm>
                <a:off x="3375647" y="2032000"/>
                <a:ext cx="724860" cy="300574"/>
              </a:xfrm>
              <a:custGeom>
                <a:avLst/>
                <a:gdLst>
                  <a:gd name="connsiteX0" fmla="*/ 0 w 724860"/>
                  <a:gd name="connsiteY0" fmla="*/ 0 h 300574"/>
                  <a:gd name="connsiteX1" fmla="*/ 424285 w 724860"/>
                  <a:gd name="connsiteY1" fmla="*/ 0 h 300574"/>
                  <a:gd name="connsiteX2" fmla="*/ 724860 w 724860"/>
                  <a:gd name="connsiteY2" fmla="*/ 300574 h 300574"/>
                  <a:gd name="connsiteX3" fmla="*/ 300574 w 724860"/>
                  <a:gd name="connsiteY3" fmla="*/ 300574 h 300574"/>
                  <a:gd name="connsiteX4" fmla="*/ 0 w 724860"/>
                  <a:gd name="connsiteY4" fmla="*/ 0 h 300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4860" h="300574">
                    <a:moveTo>
                      <a:pt x="0" y="0"/>
                    </a:moveTo>
                    <a:lnTo>
                      <a:pt x="424285" y="0"/>
                    </a:lnTo>
                    <a:lnTo>
                      <a:pt x="724860" y="300574"/>
                    </a:lnTo>
                    <a:lnTo>
                      <a:pt x="300574" y="3005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Freeform 7"/>
              <p:cNvSpPr/>
              <p:nvPr/>
            </p:nvSpPr>
            <p:spPr>
              <a:xfrm>
                <a:off x="1625600" y="2606346"/>
                <a:ext cx="300574" cy="724859"/>
              </a:xfrm>
              <a:custGeom>
                <a:avLst/>
                <a:gdLst>
                  <a:gd name="connsiteX0" fmla="*/ 300574 w 300574"/>
                  <a:gd name="connsiteY0" fmla="*/ 0 h 724859"/>
                  <a:gd name="connsiteX1" fmla="*/ 300574 w 300574"/>
                  <a:gd name="connsiteY1" fmla="*/ 424285 h 724859"/>
                  <a:gd name="connsiteX2" fmla="*/ 0 w 300574"/>
                  <a:gd name="connsiteY2" fmla="*/ 724859 h 724859"/>
                  <a:gd name="connsiteX3" fmla="*/ 0 w 300574"/>
                  <a:gd name="connsiteY3" fmla="*/ 300574 h 724859"/>
                  <a:gd name="connsiteX4" fmla="*/ 300574 w 300574"/>
                  <a:gd name="connsiteY4" fmla="*/ 0 h 724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0574" h="724859">
                    <a:moveTo>
                      <a:pt x="300574" y="0"/>
                    </a:moveTo>
                    <a:lnTo>
                      <a:pt x="300574" y="424285"/>
                    </a:lnTo>
                    <a:lnTo>
                      <a:pt x="0" y="724859"/>
                    </a:lnTo>
                    <a:lnTo>
                      <a:pt x="0" y="300574"/>
                    </a:lnTo>
                    <a:lnTo>
                      <a:pt x="30057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Freeform 8"/>
              <p:cNvSpPr/>
              <p:nvPr/>
            </p:nvSpPr>
            <p:spPr>
              <a:xfrm>
                <a:off x="4418182" y="3763861"/>
                <a:ext cx="300574" cy="724860"/>
              </a:xfrm>
              <a:custGeom>
                <a:avLst/>
                <a:gdLst>
                  <a:gd name="connsiteX0" fmla="*/ 300574 w 300574"/>
                  <a:gd name="connsiteY0" fmla="*/ 0 h 724860"/>
                  <a:gd name="connsiteX1" fmla="*/ 300574 w 300574"/>
                  <a:gd name="connsiteY1" fmla="*/ 424286 h 724860"/>
                  <a:gd name="connsiteX2" fmla="*/ 0 w 300574"/>
                  <a:gd name="connsiteY2" fmla="*/ 724860 h 724860"/>
                  <a:gd name="connsiteX3" fmla="*/ 0 w 300574"/>
                  <a:gd name="connsiteY3" fmla="*/ 300574 h 724860"/>
                  <a:gd name="connsiteX4" fmla="*/ 300574 w 300574"/>
                  <a:gd name="connsiteY4" fmla="*/ 0 h 724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0574" h="724860">
                    <a:moveTo>
                      <a:pt x="300574" y="0"/>
                    </a:moveTo>
                    <a:lnTo>
                      <a:pt x="300574" y="424286"/>
                    </a:lnTo>
                    <a:lnTo>
                      <a:pt x="0" y="724860"/>
                    </a:lnTo>
                    <a:lnTo>
                      <a:pt x="0" y="300574"/>
                    </a:lnTo>
                    <a:lnTo>
                      <a:pt x="30057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Freeform 9"/>
              <p:cNvSpPr/>
              <p:nvPr/>
            </p:nvSpPr>
            <p:spPr>
              <a:xfrm>
                <a:off x="2249496" y="4768137"/>
                <a:ext cx="724859" cy="300574"/>
              </a:xfrm>
              <a:custGeom>
                <a:avLst/>
                <a:gdLst>
                  <a:gd name="connsiteX0" fmla="*/ 0 w 724859"/>
                  <a:gd name="connsiteY0" fmla="*/ 0 h 300574"/>
                  <a:gd name="connsiteX1" fmla="*/ 424285 w 724859"/>
                  <a:gd name="connsiteY1" fmla="*/ 0 h 300574"/>
                  <a:gd name="connsiteX2" fmla="*/ 724859 w 724859"/>
                  <a:gd name="connsiteY2" fmla="*/ 300574 h 300574"/>
                  <a:gd name="connsiteX3" fmla="*/ 300573 w 724859"/>
                  <a:gd name="connsiteY3" fmla="*/ 300574 h 300574"/>
                  <a:gd name="connsiteX4" fmla="*/ 0 w 724859"/>
                  <a:gd name="connsiteY4" fmla="*/ 0 h 300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4859" h="300574">
                    <a:moveTo>
                      <a:pt x="0" y="0"/>
                    </a:moveTo>
                    <a:lnTo>
                      <a:pt x="424285" y="0"/>
                    </a:lnTo>
                    <a:lnTo>
                      <a:pt x="724859" y="300574"/>
                    </a:lnTo>
                    <a:lnTo>
                      <a:pt x="300573" y="3005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2500520" y="1382294"/>
                <a:ext cx="1299412" cy="649706"/>
              </a:xfrm>
              <a:custGeom>
                <a:avLst/>
                <a:gdLst>
                  <a:gd name="connsiteX0" fmla="*/ 649706 w 1299412"/>
                  <a:gd name="connsiteY0" fmla="*/ 0 h 649706"/>
                  <a:gd name="connsiteX1" fmla="*/ 1299412 w 1299412"/>
                  <a:gd name="connsiteY1" fmla="*/ 649706 h 649706"/>
                  <a:gd name="connsiteX2" fmla="*/ 875127 w 1299412"/>
                  <a:gd name="connsiteY2" fmla="*/ 649706 h 649706"/>
                  <a:gd name="connsiteX3" fmla="*/ 649706 w 1299412"/>
                  <a:gd name="connsiteY3" fmla="*/ 424285 h 649706"/>
                  <a:gd name="connsiteX4" fmla="*/ 424285 w 1299412"/>
                  <a:gd name="connsiteY4" fmla="*/ 649706 h 649706"/>
                  <a:gd name="connsiteX5" fmla="*/ 0 w 1299412"/>
                  <a:gd name="connsiteY5" fmla="*/ 649706 h 649706"/>
                  <a:gd name="connsiteX6" fmla="*/ 649706 w 1299412"/>
                  <a:gd name="connsiteY6" fmla="*/ 0 h 649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99412" h="649706">
                    <a:moveTo>
                      <a:pt x="649706" y="0"/>
                    </a:moveTo>
                    <a:lnTo>
                      <a:pt x="1299412" y="649706"/>
                    </a:lnTo>
                    <a:lnTo>
                      <a:pt x="875127" y="649706"/>
                    </a:lnTo>
                    <a:lnTo>
                      <a:pt x="649706" y="424285"/>
                    </a:lnTo>
                    <a:lnTo>
                      <a:pt x="424285" y="649706"/>
                    </a:lnTo>
                    <a:lnTo>
                      <a:pt x="0" y="649706"/>
                    </a:lnTo>
                    <a:lnTo>
                      <a:pt x="649706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Freeform 11"/>
              <p:cNvSpPr/>
              <p:nvPr/>
            </p:nvSpPr>
            <p:spPr>
              <a:xfrm>
                <a:off x="1926175" y="2332574"/>
                <a:ext cx="698057" cy="698057"/>
              </a:xfrm>
              <a:custGeom>
                <a:avLst/>
                <a:gdLst>
                  <a:gd name="connsiteX0" fmla="*/ 273772 w 698057"/>
                  <a:gd name="connsiteY0" fmla="*/ 0 h 698057"/>
                  <a:gd name="connsiteX1" fmla="*/ 698057 w 698057"/>
                  <a:gd name="connsiteY1" fmla="*/ 0 h 698057"/>
                  <a:gd name="connsiteX2" fmla="*/ 0 w 698057"/>
                  <a:gd name="connsiteY2" fmla="*/ 698057 h 698057"/>
                  <a:gd name="connsiteX3" fmla="*/ 0 w 698057"/>
                  <a:gd name="connsiteY3" fmla="*/ 273772 h 698057"/>
                  <a:gd name="connsiteX4" fmla="*/ 273772 w 698057"/>
                  <a:gd name="connsiteY4" fmla="*/ 0 h 698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8057" h="698057">
                    <a:moveTo>
                      <a:pt x="273772" y="0"/>
                    </a:moveTo>
                    <a:lnTo>
                      <a:pt x="698057" y="0"/>
                    </a:lnTo>
                    <a:lnTo>
                      <a:pt x="0" y="698057"/>
                    </a:lnTo>
                    <a:lnTo>
                      <a:pt x="0" y="273772"/>
                    </a:lnTo>
                    <a:lnTo>
                      <a:pt x="273772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Freeform 12"/>
              <p:cNvSpPr/>
              <p:nvPr/>
            </p:nvSpPr>
            <p:spPr>
              <a:xfrm>
                <a:off x="3676222" y="2332574"/>
                <a:ext cx="741961" cy="741961"/>
              </a:xfrm>
              <a:custGeom>
                <a:avLst/>
                <a:gdLst>
                  <a:gd name="connsiteX0" fmla="*/ 0 w 741961"/>
                  <a:gd name="connsiteY0" fmla="*/ 0 h 741961"/>
                  <a:gd name="connsiteX1" fmla="*/ 424286 w 741961"/>
                  <a:gd name="connsiteY1" fmla="*/ 0 h 741961"/>
                  <a:gd name="connsiteX2" fmla="*/ 741961 w 741961"/>
                  <a:gd name="connsiteY2" fmla="*/ 317676 h 741961"/>
                  <a:gd name="connsiteX3" fmla="*/ 741961 w 741961"/>
                  <a:gd name="connsiteY3" fmla="*/ 741961 h 741961"/>
                  <a:gd name="connsiteX4" fmla="*/ 0 w 741961"/>
                  <a:gd name="connsiteY4" fmla="*/ 0 h 741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1961" h="741961">
                    <a:moveTo>
                      <a:pt x="0" y="0"/>
                    </a:moveTo>
                    <a:lnTo>
                      <a:pt x="424286" y="0"/>
                    </a:lnTo>
                    <a:lnTo>
                      <a:pt x="741961" y="317676"/>
                    </a:lnTo>
                    <a:lnTo>
                      <a:pt x="741961" y="741961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Freeform 13"/>
              <p:cNvSpPr/>
              <p:nvPr/>
            </p:nvSpPr>
            <p:spPr>
              <a:xfrm>
                <a:off x="1006940" y="2906920"/>
                <a:ext cx="618661" cy="1237322"/>
              </a:xfrm>
              <a:custGeom>
                <a:avLst/>
                <a:gdLst>
                  <a:gd name="connsiteX0" fmla="*/ 618661 w 618661"/>
                  <a:gd name="connsiteY0" fmla="*/ 0 h 1237322"/>
                  <a:gd name="connsiteX1" fmla="*/ 618661 w 618661"/>
                  <a:gd name="connsiteY1" fmla="*/ 424285 h 1237322"/>
                  <a:gd name="connsiteX2" fmla="*/ 424285 w 618661"/>
                  <a:gd name="connsiteY2" fmla="*/ 618661 h 1237322"/>
                  <a:gd name="connsiteX3" fmla="*/ 618661 w 618661"/>
                  <a:gd name="connsiteY3" fmla="*/ 813037 h 1237322"/>
                  <a:gd name="connsiteX4" fmla="*/ 618661 w 618661"/>
                  <a:gd name="connsiteY4" fmla="*/ 1237322 h 1237322"/>
                  <a:gd name="connsiteX5" fmla="*/ 0 w 618661"/>
                  <a:gd name="connsiteY5" fmla="*/ 618661 h 1237322"/>
                  <a:gd name="connsiteX6" fmla="*/ 618661 w 618661"/>
                  <a:gd name="connsiteY6" fmla="*/ 0 h 1237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18661" h="1237322">
                    <a:moveTo>
                      <a:pt x="618661" y="0"/>
                    </a:moveTo>
                    <a:lnTo>
                      <a:pt x="618661" y="424285"/>
                    </a:lnTo>
                    <a:lnTo>
                      <a:pt x="424285" y="618661"/>
                    </a:lnTo>
                    <a:lnTo>
                      <a:pt x="618661" y="813037"/>
                    </a:lnTo>
                    <a:lnTo>
                      <a:pt x="618661" y="1237322"/>
                    </a:lnTo>
                    <a:lnTo>
                      <a:pt x="0" y="618661"/>
                    </a:lnTo>
                    <a:lnTo>
                      <a:pt x="618661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Freeform 14"/>
              <p:cNvSpPr/>
              <p:nvPr/>
            </p:nvSpPr>
            <p:spPr>
              <a:xfrm>
                <a:off x="4718756" y="2950823"/>
                <a:ext cx="618662" cy="1237324"/>
              </a:xfrm>
              <a:custGeom>
                <a:avLst/>
                <a:gdLst>
                  <a:gd name="connsiteX0" fmla="*/ 0 w 618662"/>
                  <a:gd name="connsiteY0" fmla="*/ 0 h 1237324"/>
                  <a:gd name="connsiteX1" fmla="*/ 618662 w 618662"/>
                  <a:gd name="connsiteY1" fmla="*/ 618662 h 1237324"/>
                  <a:gd name="connsiteX2" fmla="*/ 0 w 618662"/>
                  <a:gd name="connsiteY2" fmla="*/ 1237324 h 1237324"/>
                  <a:gd name="connsiteX3" fmla="*/ 0 w 618662"/>
                  <a:gd name="connsiteY3" fmla="*/ 813038 h 1237324"/>
                  <a:gd name="connsiteX4" fmla="*/ 194376 w 618662"/>
                  <a:gd name="connsiteY4" fmla="*/ 618662 h 1237324"/>
                  <a:gd name="connsiteX5" fmla="*/ 0 w 618662"/>
                  <a:gd name="connsiteY5" fmla="*/ 424286 h 1237324"/>
                  <a:gd name="connsiteX6" fmla="*/ 0 w 618662"/>
                  <a:gd name="connsiteY6" fmla="*/ 0 h 1237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18662" h="1237324">
                    <a:moveTo>
                      <a:pt x="0" y="0"/>
                    </a:moveTo>
                    <a:lnTo>
                      <a:pt x="618662" y="618662"/>
                    </a:lnTo>
                    <a:lnTo>
                      <a:pt x="0" y="1237324"/>
                    </a:lnTo>
                    <a:lnTo>
                      <a:pt x="0" y="813038"/>
                    </a:lnTo>
                    <a:lnTo>
                      <a:pt x="194376" y="618662"/>
                    </a:lnTo>
                    <a:lnTo>
                      <a:pt x="0" y="424286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Freeform 15"/>
              <p:cNvSpPr/>
              <p:nvPr/>
            </p:nvSpPr>
            <p:spPr>
              <a:xfrm>
                <a:off x="1625600" y="2032000"/>
                <a:ext cx="3093156" cy="3036711"/>
              </a:xfrm>
              <a:custGeom>
                <a:avLst/>
                <a:gdLst>
                  <a:gd name="connsiteX0" fmla="*/ 3093156 w 3093156"/>
                  <a:gd name="connsiteY0" fmla="*/ 2156147 h 3036711"/>
                  <a:gd name="connsiteX1" fmla="*/ 3093156 w 3093156"/>
                  <a:gd name="connsiteY1" fmla="*/ 3036711 h 3036711"/>
                  <a:gd name="connsiteX2" fmla="*/ 2212592 w 3093156"/>
                  <a:gd name="connsiteY2" fmla="*/ 3036711 h 3036711"/>
                  <a:gd name="connsiteX3" fmla="*/ 1788306 w 3093156"/>
                  <a:gd name="connsiteY3" fmla="*/ 3036711 h 3036711"/>
                  <a:gd name="connsiteX4" fmla="*/ 1348754 w 3093156"/>
                  <a:gd name="connsiteY4" fmla="*/ 3036711 h 3036711"/>
                  <a:gd name="connsiteX5" fmla="*/ 1048180 w 3093156"/>
                  <a:gd name="connsiteY5" fmla="*/ 2736137 h 3036711"/>
                  <a:gd name="connsiteX6" fmla="*/ 2088880 w 3093156"/>
                  <a:gd name="connsiteY6" fmla="*/ 2736137 h 3036711"/>
                  <a:gd name="connsiteX7" fmla="*/ 2513166 w 3093156"/>
                  <a:gd name="connsiteY7" fmla="*/ 2736137 h 3036711"/>
                  <a:gd name="connsiteX8" fmla="*/ 2792582 w 3093156"/>
                  <a:gd name="connsiteY8" fmla="*/ 2736137 h 3036711"/>
                  <a:gd name="connsiteX9" fmla="*/ 2792582 w 3093156"/>
                  <a:gd name="connsiteY9" fmla="*/ 2456721 h 3036711"/>
                  <a:gd name="connsiteX10" fmla="*/ 300574 w 3093156"/>
                  <a:gd name="connsiteY10" fmla="*/ 998631 h 3036711"/>
                  <a:gd name="connsiteX11" fmla="*/ 300574 w 3093156"/>
                  <a:gd name="connsiteY11" fmla="*/ 1988531 h 3036711"/>
                  <a:gd name="connsiteX12" fmla="*/ 300574 w 3093156"/>
                  <a:gd name="connsiteY12" fmla="*/ 2412817 h 3036711"/>
                  <a:gd name="connsiteX13" fmla="*/ 300574 w 3093156"/>
                  <a:gd name="connsiteY13" fmla="*/ 2736137 h 3036711"/>
                  <a:gd name="connsiteX14" fmla="*/ 623895 w 3093156"/>
                  <a:gd name="connsiteY14" fmla="*/ 2736137 h 3036711"/>
                  <a:gd name="connsiteX15" fmla="*/ 924468 w 3093156"/>
                  <a:gd name="connsiteY15" fmla="*/ 3036711 h 3036711"/>
                  <a:gd name="connsiteX16" fmla="*/ 0 w 3093156"/>
                  <a:gd name="connsiteY16" fmla="*/ 3036711 h 3036711"/>
                  <a:gd name="connsiteX17" fmla="*/ 0 w 3093156"/>
                  <a:gd name="connsiteY17" fmla="*/ 2112242 h 3036711"/>
                  <a:gd name="connsiteX18" fmla="*/ 0 w 3093156"/>
                  <a:gd name="connsiteY18" fmla="*/ 1687957 h 3036711"/>
                  <a:gd name="connsiteX19" fmla="*/ 0 w 3093156"/>
                  <a:gd name="connsiteY19" fmla="*/ 1299205 h 3036711"/>
                  <a:gd name="connsiteX20" fmla="*/ 2174332 w 3093156"/>
                  <a:gd name="connsiteY20" fmla="*/ 0 h 3036711"/>
                  <a:gd name="connsiteX21" fmla="*/ 3093156 w 3093156"/>
                  <a:gd name="connsiteY21" fmla="*/ 0 h 3036711"/>
                  <a:gd name="connsiteX22" fmla="*/ 3093156 w 3093156"/>
                  <a:gd name="connsiteY22" fmla="*/ 918823 h 3036711"/>
                  <a:gd name="connsiteX23" fmla="*/ 3093156 w 3093156"/>
                  <a:gd name="connsiteY23" fmla="*/ 1343109 h 3036711"/>
                  <a:gd name="connsiteX24" fmla="*/ 3093156 w 3093156"/>
                  <a:gd name="connsiteY24" fmla="*/ 1731861 h 3036711"/>
                  <a:gd name="connsiteX25" fmla="*/ 2792582 w 3093156"/>
                  <a:gd name="connsiteY25" fmla="*/ 2032435 h 3036711"/>
                  <a:gd name="connsiteX26" fmla="*/ 2792582 w 3093156"/>
                  <a:gd name="connsiteY26" fmla="*/ 1042535 h 3036711"/>
                  <a:gd name="connsiteX27" fmla="*/ 2792582 w 3093156"/>
                  <a:gd name="connsiteY27" fmla="*/ 618250 h 3036711"/>
                  <a:gd name="connsiteX28" fmla="*/ 2792582 w 3093156"/>
                  <a:gd name="connsiteY28" fmla="*/ 300574 h 3036711"/>
                  <a:gd name="connsiteX29" fmla="*/ 2474907 w 3093156"/>
                  <a:gd name="connsiteY29" fmla="*/ 300574 h 3036711"/>
                  <a:gd name="connsiteX30" fmla="*/ 874921 w 3093156"/>
                  <a:gd name="connsiteY30" fmla="*/ 0 h 3036711"/>
                  <a:gd name="connsiteX31" fmla="*/ 1299205 w 3093156"/>
                  <a:gd name="connsiteY31" fmla="*/ 0 h 3036711"/>
                  <a:gd name="connsiteX32" fmla="*/ 1299206 w 3093156"/>
                  <a:gd name="connsiteY32" fmla="*/ 0 h 3036711"/>
                  <a:gd name="connsiteX33" fmla="*/ 1750047 w 3093156"/>
                  <a:gd name="connsiteY33" fmla="*/ 0 h 3036711"/>
                  <a:gd name="connsiteX34" fmla="*/ 2050621 w 3093156"/>
                  <a:gd name="connsiteY34" fmla="*/ 300574 h 3036711"/>
                  <a:gd name="connsiteX35" fmla="*/ 998632 w 3093156"/>
                  <a:gd name="connsiteY35" fmla="*/ 300574 h 3036711"/>
                  <a:gd name="connsiteX36" fmla="*/ 998631 w 3093156"/>
                  <a:gd name="connsiteY36" fmla="*/ 300574 h 3036711"/>
                  <a:gd name="connsiteX37" fmla="*/ 574347 w 3093156"/>
                  <a:gd name="connsiteY37" fmla="*/ 300574 h 3036711"/>
                  <a:gd name="connsiteX38" fmla="*/ 0 w 3093156"/>
                  <a:gd name="connsiteY38" fmla="*/ 0 h 3036711"/>
                  <a:gd name="connsiteX39" fmla="*/ 874920 w 3093156"/>
                  <a:gd name="connsiteY39" fmla="*/ 0 h 3036711"/>
                  <a:gd name="connsiteX40" fmla="*/ 574346 w 3093156"/>
                  <a:gd name="connsiteY40" fmla="*/ 300574 h 3036711"/>
                  <a:gd name="connsiteX41" fmla="*/ 300574 w 3093156"/>
                  <a:gd name="connsiteY41" fmla="*/ 300574 h 3036711"/>
                  <a:gd name="connsiteX42" fmla="*/ 300574 w 3093156"/>
                  <a:gd name="connsiteY42" fmla="*/ 574346 h 3036711"/>
                  <a:gd name="connsiteX43" fmla="*/ 0 w 3093156"/>
                  <a:gd name="connsiteY43" fmla="*/ 874920 h 3036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093156" h="3036711">
                    <a:moveTo>
                      <a:pt x="3093156" y="2156147"/>
                    </a:moveTo>
                    <a:lnTo>
                      <a:pt x="3093156" y="3036711"/>
                    </a:lnTo>
                    <a:lnTo>
                      <a:pt x="2212592" y="3036711"/>
                    </a:lnTo>
                    <a:lnTo>
                      <a:pt x="1788306" y="3036711"/>
                    </a:lnTo>
                    <a:lnTo>
                      <a:pt x="1348754" y="3036711"/>
                    </a:lnTo>
                    <a:lnTo>
                      <a:pt x="1048180" y="2736137"/>
                    </a:lnTo>
                    <a:lnTo>
                      <a:pt x="2088880" y="2736137"/>
                    </a:lnTo>
                    <a:lnTo>
                      <a:pt x="2513166" y="2736137"/>
                    </a:lnTo>
                    <a:lnTo>
                      <a:pt x="2792582" y="2736137"/>
                    </a:lnTo>
                    <a:lnTo>
                      <a:pt x="2792582" y="2456721"/>
                    </a:lnTo>
                    <a:close/>
                    <a:moveTo>
                      <a:pt x="300574" y="998631"/>
                    </a:moveTo>
                    <a:lnTo>
                      <a:pt x="300574" y="1988531"/>
                    </a:lnTo>
                    <a:lnTo>
                      <a:pt x="300574" y="2412817"/>
                    </a:lnTo>
                    <a:lnTo>
                      <a:pt x="300574" y="2736137"/>
                    </a:lnTo>
                    <a:lnTo>
                      <a:pt x="623895" y="2736137"/>
                    </a:lnTo>
                    <a:lnTo>
                      <a:pt x="924468" y="3036711"/>
                    </a:lnTo>
                    <a:lnTo>
                      <a:pt x="0" y="3036711"/>
                    </a:lnTo>
                    <a:lnTo>
                      <a:pt x="0" y="2112242"/>
                    </a:lnTo>
                    <a:lnTo>
                      <a:pt x="0" y="1687957"/>
                    </a:lnTo>
                    <a:lnTo>
                      <a:pt x="0" y="1299205"/>
                    </a:lnTo>
                    <a:close/>
                    <a:moveTo>
                      <a:pt x="2174332" y="0"/>
                    </a:moveTo>
                    <a:lnTo>
                      <a:pt x="3093156" y="0"/>
                    </a:lnTo>
                    <a:lnTo>
                      <a:pt x="3093156" y="918823"/>
                    </a:lnTo>
                    <a:lnTo>
                      <a:pt x="3093156" y="1343109"/>
                    </a:lnTo>
                    <a:lnTo>
                      <a:pt x="3093156" y="1731861"/>
                    </a:lnTo>
                    <a:lnTo>
                      <a:pt x="2792582" y="2032435"/>
                    </a:lnTo>
                    <a:lnTo>
                      <a:pt x="2792582" y="1042535"/>
                    </a:lnTo>
                    <a:lnTo>
                      <a:pt x="2792582" y="618250"/>
                    </a:lnTo>
                    <a:lnTo>
                      <a:pt x="2792582" y="300574"/>
                    </a:lnTo>
                    <a:lnTo>
                      <a:pt x="2474907" y="300574"/>
                    </a:lnTo>
                    <a:close/>
                    <a:moveTo>
                      <a:pt x="874921" y="0"/>
                    </a:moveTo>
                    <a:lnTo>
                      <a:pt x="1299205" y="0"/>
                    </a:lnTo>
                    <a:lnTo>
                      <a:pt x="1299206" y="0"/>
                    </a:lnTo>
                    <a:lnTo>
                      <a:pt x="1750047" y="0"/>
                    </a:lnTo>
                    <a:lnTo>
                      <a:pt x="2050621" y="300574"/>
                    </a:lnTo>
                    <a:lnTo>
                      <a:pt x="998632" y="300574"/>
                    </a:lnTo>
                    <a:lnTo>
                      <a:pt x="998631" y="300574"/>
                    </a:lnTo>
                    <a:lnTo>
                      <a:pt x="574347" y="300574"/>
                    </a:lnTo>
                    <a:close/>
                    <a:moveTo>
                      <a:pt x="0" y="0"/>
                    </a:moveTo>
                    <a:lnTo>
                      <a:pt x="874920" y="0"/>
                    </a:lnTo>
                    <a:lnTo>
                      <a:pt x="574346" y="300574"/>
                    </a:lnTo>
                    <a:lnTo>
                      <a:pt x="300574" y="300574"/>
                    </a:lnTo>
                    <a:lnTo>
                      <a:pt x="300574" y="574346"/>
                    </a:lnTo>
                    <a:lnTo>
                      <a:pt x="0" y="87492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1926174" y="4020531"/>
                <a:ext cx="747606" cy="747606"/>
              </a:xfrm>
              <a:custGeom>
                <a:avLst/>
                <a:gdLst>
                  <a:gd name="connsiteX0" fmla="*/ 0 w 747606"/>
                  <a:gd name="connsiteY0" fmla="*/ 0 h 747606"/>
                  <a:gd name="connsiteX1" fmla="*/ 747606 w 747606"/>
                  <a:gd name="connsiteY1" fmla="*/ 747606 h 747606"/>
                  <a:gd name="connsiteX2" fmla="*/ 323321 w 747606"/>
                  <a:gd name="connsiteY2" fmla="*/ 747606 h 747606"/>
                  <a:gd name="connsiteX3" fmla="*/ 0 w 747606"/>
                  <a:gd name="connsiteY3" fmla="*/ 424286 h 747606"/>
                  <a:gd name="connsiteX4" fmla="*/ 0 w 747606"/>
                  <a:gd name="connsiteY4" fmla="*/ 0 h 747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7606" h="747606">
                    <a:moveTo>
                      <a:pt x="0" y="0"/>
                    </a:moveTo>
                    <a:lnTo>
                      <a:pt x="747606" y="747606"/>
                    </a:lnTo>
                    <a:lnTo>
                      <a:pt x="323321" y="747606"/>
                    </a:lnTo>
                    <a:lnTo>
                      <a:pt x="0" y="424286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Freeform 17"/>
              <p:cNvSpPr/>
              <p:nvPr/>
            </p:nvSpPr>
            <p:spPr>
              <a:xfrm>
                <a:off x="3714480" y="4064435"/>
                <a:ext cx="703702" cy="703702"/>
              </a:xfrm>
              <a:custGeom>
                <a:avLst/>
                <a:gdLst>
                  <a:gd name="connsiteX0" fmla="*/ 703702 w 703702"/>
                  <a:gd name="connsiteY0" fmla="*/ 0 h 703702"/>
                  <a:gd name="connsiteX1" fmla="*/ 703702 w 703702"/>
                  <a:gd name="connsiteY1" fmla="*/ 424286 h 703702"/>
                  <a:gd name="connsiteX2" fmla="*/ 424286 w 703702"/>
                  <a:gd name="connsiteY2" fmla="*/ 703702 h 703702"/>
                  <a:gd name="connsiteX3" fmla="*/ 0 w 703702"/>
                  <a:gd name="connsiteY3" fmla="*/ 703702 h 703702"/>
                  <a:gd name="connsiteX4" fmla="*/ 703702 w 703702"/>
                  <a:gd name="connsiteY4" fmla="*/ 0 h 703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3702" h="703702">
                    <a:moveTo>
                      <a:pt x="703702" y="0"/>
                    </a:moveTo>
                    <a:lnTo>
                      <a:pt x="703702" y="424286"/>
                    </a:lnTo>
                    <a:lnTo>
                      <a:pt x="424286" y="703702"/>
                    </a:lnTo>
                    <a:lnTo>
                      <a:pt x="0" y="703702"/>
                    </a:lnTo>
                    <a:lnTo>
                      <a:pt x="703702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Freeform 18"/>
              <p:cNvSpPr/>
              <p:nvPr/>
            </p:nvSpPr>
            <p:spPr>
              <a:xfrm>
                <a:off x="2550068" y="5068711"/>
                <a:ext cx="1288124" cy="644062"/>
              </a:xfrm>
              <a:custGeom>
                <a:avLst/>
                <a:gdLst>
                  <a:gd name="connsiteX0" fmla="*/ 0 w 1288124"/>
                  <a:gd name="connsiteY0" fmla="*/ 0 h 644062"/>
                  <a:gd name="connsiteX1" fmla="*/ 424286 w 1288124"/>
                  <a:gd name="connsiteY1" fmla="*/ 0 h 644062"/>
                  <a:gd name="connsiteX2" fmla="*/ 644062 w 1288124"/>
                  <a:gd name="connsiteY2" fmla="*/ 219776 h 644062"/>
                  <a:gd name="connsiteX3" fmla="*/ 863838 w 1288124"/>
                  <a:gd name="connsiteY3" fmla="*/ 0 h 644062"/>
                  <a:gd name="connsiteX4" fmla="*/ 1288124 w 1288124"/>
                  <a:gd name="connsiteY4" fmla="*/ 0 h 644062"/>
                  <a:gd name="connsiteX5" fmla="*/ 644062 w 1288124"/>
                  <a:gd name="connsiteY5" fmla="*/ 644062 h 644062"/>
                  <a:gd name="connsiteX6" fmla="*/ 0 w 1288124"/>
                  <a:gd name="connsiteY6" fmla="*/ 0 h 644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88124" h="644062">
                    <a:moveTo>
                      <a:pt x="0" y="0"/>
                    </a:moveTo>
                    <a:lnTo>
                      <a:pt x="424286" y="0"/>
                    </a:lnTo>
                    <a:lnTo>
                      <a:pt x="644062" y="219776"/>
                    </a:lnTo>
                    <a:lnTo>
                      <a:pt x="863838" y="0"/>
                    </a:lnTo>
                    <a:lnTo>
                      <a:pt x="1288124" y="0"/>
                    </a:lnTo>
                    <a:lnTo>
                      <a:pt x="644062" y="644062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" name="Freeform 5"/>
            <p:cNvSpPr/>
            <p:nvPr/>
          </p:nvSpPr>
          <p:spPr>
            <a:xfrm>
              <a:off x="897358" y="4406044"/>
              <a:ext cx="2110051" cy="1948208"/>
            </a:xfrm>
            <a:custGeom>
              <a:avLst/>
              <a:gdLst>
                <a:gd name="connsiteX0" fmla="*/ 698057 w 2492008"/>
                <a:gd name="connsiteY0" fmla="*/ 0 h 2435563"/>
                <a:gd name="connsiteX1" fmla="*/ 1750047 w 2492008"/>
                <a:gd name="connsiteY1" fmla="*/ 0 h 2435563"/>
                <a:gd name="connsiteX2" fmla="*/ 2492008 w 2492008"/>
                <a:gd name="connsiteY2" fmla="*/ 741961 h 2435563"/>
                <a:gd name="connsiteX3" fmla="*/ 2492008 w 2492008"/>
                <a:gd name="connsiteY3" fmla="*/ 1731861 h 2435563"/>
                <a:gd name="connsiteX4" fmla="*/ 1788306 w 2492008"/>
                <a:gd name="connsiteY4" fmla="*/ 2435563 h 2435563"/>
                <a:gd name="connsiteX5" fmla="*/ 747606 w 2492008"/>
                <a:gd name="connsiteY5" fmla="*/ 2435563 h 2435563"/>
                <a:gd name="connsiteX6" fmla="*/ 0 w 2492008"/>
                <a:gd name="connsiteY6" fmla="*/ 1687957 h 2435563"/>
                <a:gd name="connsiteX7" fmla="*/ 0 w 2492008"/>
                <a:gd name="connsiteY7" fmla="*/ 698057 h 2435563"/>
                <a:gd name="connsiteX8" fmla="*/ 698057 w 2492008"/>
                <a:gd name="connsiteY8" fmla="*/ 0 h 2435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92008" h="2435563">
                  <a:moveTo>
                    <a:pt x="698057" y="0"/>
                  </a:moveTo>
                  <a:lnTo>
                    <a:pt x="1750047" y="0"/>
                  </a:lnTo>
                  <a:lnTo>
                    <a:pt x="2492008" y="741961"/>
                  </a:lnTo>
                  <a:lnTo>
                    <a:pt x="2492008" y="1731861"/>
                  </a:lnTo>
                  <a:lnTo>
                    <a:pt x="1788306" y="2435563"/>
                  </a:lnTo>
                  <a:lnTo>
                    <a:pt x="747606" y="2435563"/>
                  </a:lnTo>
                  <a:lnTo>
                    <a:pt x="0" y="1687957"/>
                  </a:lnTo>
                  <a:lnTo>
                    <a:pt x="0" y="698057"/>
                  </a:lnTo>
                  <a:lnTo>
                    <a:pt x="698057" y="0"/>
                  </a:ln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404499" y="1963149"/>
            <a:ext cx="7747634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i="1" dirty="0" smtClean="0">
                <a:solidFill>
                  <a:srgbClr val="FF0000"/>
                </a:solidFill>
              </a:rPr>
              <a:t>ধন্যবাদ </a:t>
            </a:r>
            <a:r>
              <a:rPr lang="en-US" sz="11500" b="1" i="1" dirty="0" err="1" smtClean="0">
                <a:solidFill>
                  <a:srgbClr val="FF0000"/>
                </a:solidFill>
              </a:rPr>
              <a:t>সবাইকে</a:t>
            </a:r>
            <a:endParaRPr lang="en-US" sz="115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023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722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399" y="848038"/>
            <a:ext cx="3565867" cy="49177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6261100" y="1816100"/>
            <a:ext cx="3878109" cy="3798352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নাছিমা </a:t>
            </a:r>
            <a:r>
              <a:rPr lang="en-US" sz="4800" dirty="0" err="1" smtClean="0">
                <a:solidFill>
                  <a:srgbClr val="FF0000"/>
                </a:solidFill>
              </a:rPr>
              <a:t>আক্তার</a:t>
            </a:r>
            <a:endParaRPr lang="en-US" sz="4800" dirty="0" smtClean="0">
              <a:solidFill>
                <a:srgbClr val="FF0000"/>
              </a:solidFill>
            </a:endParaRPr>
          </a:p>
          <a:p>
            <a:r>
              <a:rPr lang="en-US" sz="4800" dirty="0" err="1" smtClean="0">
                <a:solidFill>
                  <a:srgbClr val="FF0000"/>
                </a:solidFill>
              </a:rPr>
              <a:t>সহকারি</a:t>
            </a:r>
            <a:r>
              <a:rPr lang="en-US" sz="4800" dirty="0" smtClean="0">
                <a:solidFill>
                  <a:srgbClr val="FF0000"/>
                </a:solidFill>
              </a:rPr>
              <a:t> শিক্ষক</a:t>
            </a:r>
          </a:p>
          <a:p>
            <a:r>
              <a:rPr lang="en-US" sz="4800" dirty="0" err="1" smtClean="0">
                <a:solidFill>
                  <a:srgbClr val="FF0000"/>
                </a:solidFill>
              </a:rPr>
              <a:t>ছাতিয়া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চালা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সরকারি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4800" dirty="0" err="1" smtClean="0">
                <a:solidFill>
                  <a:srgbClr val="FF0000"/>
                </a:solidFill>
              </a:rPr>
              <a:t>প্রাথমিক</a:t>
            </a:r>
            <a:r>
              <a:rPr lang="en-US" sz="4800" dirty="0" smtClean="0">
                <a:solidFill>
                  <a:srgbClr val="FF0000"/>
                </a:solidFill>
              </a:rPr>
              <a:t> ‍</a:t>
            </a:r>
            <a:r>
              <a:rPr lang="en-US" sz="4800" dirty="0" err="1" smtClean="0">
                <a:solidFill>
                  <a:srgbClr val="FF0000"/>
                </a:solidFill>
              </a:rPr>
              <a:t>বিদ্যালয়</a:t>
            </a:r>
            <a:endParaRPr lang="en-US" sz="4800" dirty="0" smtClean="0">
              <a:solidFill>
                <a:srgbClr val="FF0000"/>
              </a:solidFill>
            </a:endParaRPr>
          </a:p>
          <a:p>
            <a:r>
              <a:rPr lang="en-US" sz="4800" dirty="0" err="1" smtClean="0">
                <a:solidFill>
                  <a:srgbClr val="FF0000"/>
                </a:solidFill>
              </a:rPr>
              <a:t>সখিপুর,টাংগাইল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smtClean="0">
                <a:solidFill>
                  <a:srgbClr val="FF0000"/>
                </a:solidFill>
              </a:rPr>
              <a:t> ।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47347" y="721895"/>
            <a:ext cx="2906565" cy="830997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4800" dirty="0" smtClean="0"/>
              <a:t>শিক্ষক </a:t>
            </a:r>
            <a:r>
              <a:rPr lang="en-US" sz="4800" dirty="0" err="1" smtClean="0"/>
              <a:t>পরিচিতি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62297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9063"/>
            <a:ext cx="12192000" cy="6858000"/>
            <a:chOff x="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7271" y="77272"/>
              <a:ext cx="12028869" cy="669701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537285" y="3073923"/>
            <a:ext cx="5414338" cy="3046988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b="1" i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পঞ্চম শ্রেণি</a:t>
            </a:r>
          </a:p>
          <a:p>
            <a:r>
              <a:rPr lang="bn-IN" sz="4800" b="1" i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গণিত</a:t>
            </a:r>
          </a:p>
          <a:p>
            <a:r>
              <a:rPr lang="bn-IN" sz="4800" b="1" i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৮ গড় </a:t>
            </a:r>
          </a:p>
          <a:p>
            <a:r>
              <a:rPr lang="bn-IN" sz="4800" b="1" i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পৃষ্ঠাঃ ৮৯-৯০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29079" y="517917"/>
            <a:ext cx="1866642" cy="23463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4354061" y="583114"/>
            <a:ext cx="39754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6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66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0522424" y="183425"/>
            <a:ext cx="1465033" cy="1315115"/>
            <a:chOff x="10446660" y="862694"/>
            <a:chExt cx="783146" cy="727568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46660" y="988618"/>
              <a:ext cx="783146" cy="6016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35479" y="862694"/>
              <a:ext cx="453696" cy="34027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" name="Frame 1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722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69" y="490955"/>
            <a:ext cx="2671484" cy="36238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23295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7271" y="77272"/>
              <a:ext cx="12028869" cy="669701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98360" y="699243"/>
            <a:ext cx="29621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শিখনফলঃ </a:t>
            </a:r>
            <a:r>
              <a:rPr lang="en-US" sz="4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5-Point Star 1"/>
          <p:cNvSpPr/>
          <p:nvPr/>
        </p:nvSpPr>
        <p:spPr>
          <a:xfrm>
            <a:off x="738389" y="3078277"/>
            <a:ext cx="566671" cy="450759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1521319" y="2342824"/>
            <a:ext cx="516225" cy="456296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2345560" y="1490842"/>
            <a:ext cx="499058" cy="466578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132782" y="1370188"/>
            <a:ext cx="7016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১৬.১.১</a:t>
            </a:r>
            <a:r>
              <a:rPr lang="bn-IN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গড় কী তা বলতে পারবে।</a:t>
            </a:r>
            <a:endParaRPr 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14815" y="2284927"/>
            <a:ext cx="7016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১৬.২.১ গড় নির্ণয় করতে পারবে।</a:t>
            </a:r>
            <a:endParaRPr lang="en-US" sz="40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52282" y="3017047"/>
            <a:ext cx="9916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১৬.৩.১ গড় সম্পর্কিত সহজ সমস্যা সমাধান করতে পারবে।</a:t>
            </a:r>
            <a:endParaRPr lang="en-US" sz="40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0590663" y="183424"/>
            <a:ext cx="1396794" cy="1508897"/>
            <a:chOff x="10446660" y="862694"/>
            <a:chExt cx="783146" cy="727568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46660" y="988618"/>
              <a:ext cx="783146" cy="6016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35479" y="862694"/>
              <a:ext cx="453696" cy="34027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" name="Frame 19"/>
          <p:cNvSpPr/>
          <p:nvPr/>
        </p:nvSpPr>
        <p:spPr>
          <a:xfrm>
            <a:off x="9602" y="0"/>
            <a:ext cx="12192000" cy="6858000"/>
          </a:xfrm>
          <a:prstGeom prst="frame">
            <a:avLst>
              <a:gd name="adj1" fmla="val 4722"/>
            </a:avLst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775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9602" y="0"/>
            <a:ext cx="12192000" cy="6858000"/>
          </a:xfrm>
          <a:prstGeom prst="frame">
            <a:avLst>
              <a:gd name="adj1" fmla="val 4722"/>
            </a:avLst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34433" y="819953"/>
            <a:ext cx="3119718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err="1" smtClean="0"/>
              <a:t>লক্ষী</a:t>
            </a:r>
            <a:r>
              <a:rPr lang="en-US" sz="2400" dirty="0" smtClean="0"/>
              <a:t> </a:t>
            </a:r>
            <a:r>
              <a:rPr lang="en-US" sz="2400" dirty="0" err="1" smtClean="0"/>
              <a:t>ছেলে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err="1" smtClean="0"/>
              <a:t>মা</a:t>
            </a:r>
            <a:r>
              <a:rPr lang="en-US" sz="2400" dirty="0" smtClean="0"/>
              <a:t> </a:t>
            </a:r>
            <a:r>
              <a:rPr lang="en-US" sz="2400" dirty="0" err="1" smtClean="0"/>
              <a:t>বলে</a:t>
            </a:r>
            <a:r>
              <a:rPr lang="en-US" sz="2400" dirty="0" smtClean="0"/>
              <a:t>, </a:t>
            </a:r>
            <a:r>
              <a:rPr lang="en-US" sz="2400" dirty="0" err="1" smtClean="0"/>
              <a:t>বাবা</a:t>
            </a:r>
            <a:r>
              <a:rPr lang="en-US" sz="2400" dirty="0" smtClean="0"/>
              <a:t> </a:t>
            </a:r>
            <a:r>
              <a:rPr lang="en-US" sz="2400" dirty="0" err="1" smtClean="0"/>
              <a:t>বলে</a:t>
            </a:r>
            <a:endParaRPr lang="en-US" sz="2400" dirty="0" smtClean="0"/>
          </a:p>
          <a:p>
            <a:r>
              <a:rPr lang="en-US" sz="2400" dirty="0" err="1" smtClean="0"/>
              <a:t>ওরে</a:t>
            </a:r>
            <a:r>
              <a:rPr lang="en-US" sz="2400" dirty="0" smtClean="0"/>
              <a:t> লক্ষী </a:t>
            </a:r>
            <a:r>
              <a:rPr lang="en-US" sz="2400" dirty="0" err="1" smtClean="0"/>
              <a:t>ছেলে</a:t>
            </a:r>
            <a:r>
              <a:rPr lang="en-US" sz="2400" dirty="0" smtClean="0"/>
              <a:t>।</a:t>
            </a:r>
          </a:p>
          <a:p>
            <a:r>
              <a:rPr lang="en-US" sz="2400" dirty="0" err="1" smtClean="0"/>
              <a:t>হেলা</a:t>
            </a:r>
            <a:r>
              <a:rPr lang="en-US" sz="2400" dirty="0" smtClean="0"/>
              <a:t> </a:t>
            </a:r>
            <a:r>
              <a:rPr lang="en-US" sz="2400" dirty="0" err="1" smtClean="0"/>
              <a:t>ফেলায়</a:t>
            </a:r>
            <a:r>
              <a:rPr lang="en-US" sz="2400" dirty="0" smtClean="0"/>
              <a:t> </a:t>
            </a:r>
            <a:r>
              <a:rPr lang="en-US" sz="2400" dirty="0" err="1" smtClean="0"/>
              <a:t>কাটিও</a:t>
            </a:r>
            <a:r>
              <a:rPr lang="en-US" sz="2400" dirty="0" smtClean="0"/>
              <a:t> </a:t>
            </a:r>
            <a:r>
              <a:rPr lang="en-US" sz="2400" dirty="0" err="1" smtClean="0"/>
              <a:t>না</a:t>
            </a:r>
            <a:r>
              <a:rPr lang="en-US" sz="2400" dirty="0" smtClean="0"/>
              <a:t> </a:t>
            </a:r>
            <a:r>
              <a:rPr lang="en-US" sz="2400" dirty="0" err="1" smtClean="0"/>
              <a:t>দিন</a:t>
            </a:r>
            <a:endParaRPr lang="en-US" sz="2400" dirty="0" smtClean="0"/>
          </a:p>
          <a:p>
            <a:r>
              <a:rPr lang="en-US" sz="2400" dirty="0" err="1" smtClean="0"/>
              <a:t>সময়</a:t>
            </a:r>
            <a:r>
              <a:rPr lang="en-US" sz="2400" dirty="0" smtClean="0"/>
              <a:t> </a:t>
            </a:r>
            <a:r>
              <a:rPr lang="en-US" sz="2400" dirty="0" err="1" smtClean="0"/>
              <a:t>বয়ে</a:t>
            </a:r>
            <a:r>
              <a:rPr lang="en-US" sz="2400" dirty="0" smtClean="0"/>
              <a:t> </a:t>
            </a:r>
            <a:r>
              <a:rPr lang="en-US" sz="2400" dirty="0" err="1" smtClean="0"/>
              <a:t>চলে</a:t>
            </a:r>
            <a:r>
              <a:rPr lang="en-US" sz="2400" dirty="0" smtClean="0"/>
              <a:t> ।</a:t>
            </a:r>
          </a:p>
          <a:p>
            <a:r>
              <a:rPr lang="en-US" sz="2400" dirty="0"/>
              <a:t> </a:t>
            </a:r>
            <a:endParaRPr lang="en-US" sz="2400" dirty="0" smtClean="0"/>
          </a:p>
          <a:p>
            <a:r>
              <a:rPr lang="en-US" sz="2400" dirty="0" err="1" smtClean="0"/>
              <a:t>মানুষ</a:t>
            </a:r>
            <a:r>
              <a:rPr lang="en-US" sz="2400" dirty="0" smtClean="0"/>
              <a:t> </a:t>
            </a:r>
            <a:r>
              <a:rPr lang="en-US" sz="2400" dirty="0" err="1" smtClean="0"/>
              <a:t>হবার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এইতো</a:t>
            </a:r>
            <a:r>
              <a:rPr lang="en-US" sz="2400" dirty="0" smtClean="0"/>
              <a:t> </a:t>
            </a:r>
            <a:r>
              <a:rPr lang="en-US" sz="2400" dirty="0" err="1" smtClean="0"/>
              <a:t>সময়</a:t>
            </a:r>
            <a:endParaRPr lang="en-US" sz="2400" dirty="0" smtClean="0"/>
          </a:p>
          <a:p>
            <a:r>
              <a:rPr lang="en-US" sz="2400" dirty="0" err="1" smtClean="0"/>
              <a:t>কাজে</a:t>
            </a:r>
            <a:r>
              <a:rPr lang="en-US" sz="2400" dirty="0" smtClean="0"/>
              <a:t> </a:t>
            </a:r>
            <a:r>
              <a:rPr lang="en-US" sz="2400" dirty="0" err="1" smtClean="0"/>
              <a:t>লাগাও</a:t>
            </a:r>
            <a:r>
              <a:rPr lang="en-US" sz="2400" dirty="0" smtClean="0"/>
              <a:t> </a:t>
            </a:r>
            <a:r>
              <a:rPr lang="en-US" sz="2400" dirty="0" err="1" smtClean="0"/>
              <a:t>তা</a:t>
            </a:r>
            <a:endParaRPr lang="en-US" sz="2400" dirty="0" smtClean="0"/>
          </a:p>
          <a:p>
            <a:r>
              <a:rPr lang="en-US" sz="2400" dirty="0" err="1" smtClean="0"/>
              <a:t>সময়</a:t>
            </a:r>
            <a:r>
              <a:rPr lang="en-US" sz="2400" dirty="0" smtClean="0"/>
              <a:t> </a:t>
            </a:r>
            <a:r>
              <a:rPr lang="en-US" sz="2400" dirty="0" err="1" smtClean="0"/>
              <a:t>গেলে</a:t>
            </a:r>
            <a:r>
              <a:rPr lang="en-US" sz="2400" dirty="0" smtClean="0"/>
              <a:t> </a:t>
            </a:r>
            <a:r>
              <a:rPr lang="en-US" sz="2400" dirty="0" err="1" smtClean="0"/>
              <a:t>হয়না</a:t>
            </a:r>
            <a:r>
              <a:rPr lang="en-US" sz="2400" dirty="0" smtClean="0"/>
              <a:t> </a:t>
            </a:r>
            <a:r>
              <a:rPr lang="en-US" sz="2400" dirty="0" err="1" smtClean="0"/>
              <a:t>সাধন</a:t>
            </a:r>
            <a:endParaRPr lang="en-US" sz="2400" dirty="0" smtClean="0"/>
          </a:p>
          <a:p>
            <a:r>
              <a:rPr lang="en-US" sz="2400" dirty="0" err="1" smtClean="0"/>
              <a:t>মনে</a:t>
            </a:r>
            <a:r>
              <a:rPr lang="en-US" sz="2400" dirty="0" smtClean="0"/>
              <a:t> </a:t>
            </a:r>
            <a:r>
              <a:rPr lang="en-US" sz="2400" dirty="0" err="1" smtClean="0"/>
              <a:t>রেখো</a:t>
            </a:r>
            <a:r>
              <a:rPr lang="en-US" sz="2400" dirty="0" smtClean="0"/>
              <a:t> </a:t>
            </a:r>
            <a:r>
              <a:rPr lang="en-US" sz="2400" dirty="0" err="1" smtClean="0"/>
              <a:t>এই</a:t>
            </a:r>
            <a:r>
              <a:rPr lang="en-US" sz="2400" dirty="0" smtClean="0"/>
              <a:t> </a:t>
            </a:r>
            <a:r>
              <a:rPr lang="en-US" sz="2400" dirty="0" err="1" smtClean="0"/>
              <a:t>কথা</a:t>
            </a:r>
            <a:r>
              <a:rPr lang="en-US" sz="2400" dirty="0" smtClean="0"/>
              <a:t> ।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397901" y="4471201"/>
            <a:ext cx="269336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অর্কম  </a:t>
            </a:r>
            <a:r>
              <a:rPr lang="en-US" sz="2400" dirty="0" err="1" smtClean="0"/>
              <a:t>লোক</a:t>
            </a:r>
            <a:r>
              <a:rPr lang="en-US" sz="2400" dirty="0" smtClean="0"/>
              <a:t> </a:t>
            </a:r>
            <a:r>
              <a:rPr lang="en-US" sz="2400" dirty="0" err="1" smtClean="0"/>
              <a:t>দেশের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বোঝা</a:t>
            </a:r>
            <a:r>
              <a:rPr lang="en-US" sz="2400" dirty="0" smtClean="0"/>
              <a:t> </a:t>
            </a:r>
          </a:p>
          <a:p>
            <a:r>
              <a:rPr lang="en-US" sz="2400" dirty="0" err="1" smtClean="0"/>
              <a:t>কর্মঠ</a:t>
            </a:r>
            <a:r>
              <a:rPr lang="en-US" sz="2400" dirty="0" smtClean="0"/>
              <a:t> </a:t>
            </a:r>
            <a:r>
              <a:rPr lang="en-US" sz="2400" dirty="0" err="1" smtClean="0"/>
              <a:t>লোক</a:t>
            </a:r>
            <a:r>
              <a:rPr lang="en-US" sz="2400" dirty="0" smtClean="0"/>
              <a:t> </a:t>
            </a:r>
            <a:r>
              <a:rPr lang="en-US" sz="2400" dirty="0" err="1" smtClean="0"/>
              <a:t>নয়</a:t>
            </a:r>
            <a:r>
              <a:rPr lang="en-US" sz="2400" dirty="0" smtClean="0"/>
              <a:t> ।</a:t>
            </a:r>
          </a:p>
          <a:p>
            <a:r>
              <a:rPr lang="en-US" sz="2400" dirty="0" err="1" smtClean="0"/>
              <a:t>সোনার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দেশের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সোনার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ছেলে</a:t>
            </a:r>
            <a:endParaRPr lang="en-US" sz="2400" dirty="0" smtClean="0"/>
          </a:p>
          <a:p>
            <a:r>
              <a:rPr lang="en-US" sz="2400" dirty="0" err="1" smtClean="0"/>
              <a:t>দুর্জয়কে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কর</a:t>
            </a:r>
            <a:r>
              <a:rPr lang="en-US" sz="2400" dirty="0" smtClean="0"/>
              <a:t> </a:t>
            </a:r>
            <a:r>
              <a:rPr lang="en-US" sz="2400" dirty="0" err="1" smtClean="0"/>
              <a:t>জয়</a:t>
            </a:r>
            <a:r>
              <a:rPr lang="en-US" sz="2400" dirty="0" smtClean="0"/>
              <a:t> ।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7286691" y="2776120"/>
            <a:ext cx="28045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নতুন </a:t>
            </a:r>
            <a:r>
              <a:rPr lang="en-US" sz="2400" dirty="0" err="1"/>
              <a:t>প্রজন্ম</a:t>
            </a:r>
            <a:r>
              <a:rPr lang="en-US" sz="2400" dirty="0"/>
              <a:t> </a:t>
            </a:r>
            <a:r>
              <a:rPr lang="en-US" sz="2400" dirty="0" err="1"/>
              <a:t>আছে</a:t>
            </a:r>
            <a:r>
              <a:rPr lang="en-US" sz="2400" dirty="0"/>
              <a:t> </a:t>
            </a:r>
            <a:r>
              <a:rPr lang="en-US" sz="2400" dirty="0" err="1"/>
              <a:t>তাকিয়ে</a:t>
            </a:r>
            <a:r>
              <a:rPr lang="en-US" sz="2400" dirty="0"/>
              <a:t> </a:t>
            </a:r>
          </a:p>
          <a:p>
            <a:r>
              <a:rPr lang="en-US" sz="2400" dirty="0" err="1"/>
              <a:t>তোমাদের</a:t>
            </a:r>
            <a:r>
              <a:rPr lang="en-US" sz="2400" dirty="0"/>
              <a:t> </a:t>
            </a:r>
            <a:r>
              <a:rPr lang="en-US" sz="2400" dirty="0" err="1"/>
              <a:t>মুখপানে</a:t>
            </a:r>
            <a:endParaRPr lang="en-US" sz="2400" dirty="0"/>
          </a:p>
          <a:p>
            <a:r>
              <a:rPr lang="en-US" sz="2400" dirty="0" err="1"/>
              <a:t>দেশ</a:t>
            </a:r>
            <a:r>
              <a:rPr lang="en-US" sz="2400" dirty="0"/>
              <a:t> </a:t>
            </a:r>
            <a:r>
              <a:rPr lang="en-US" sz="2400" dirty="0" err="1"/>
              <a:t>উন্নয়নে</a:t>
            </a:r>
            <a:r>
              <a:rPr lang="en-US" sz="2400" dirty="0"/>
              <a:t> </a:t>
            </a:r>
            <a:r>
              <a:rPr lang="en-US" sz="2400" dirty="0" err="1"/>
              <a:t>হাতিয়ার</a:t>
            </a:r>
            <a:r>
              <a:rPr lang="en-US" sz="2400" dirty="0"/>
              <a:t> </a:t>
            </a:r>
            <a:r>
              <a:rPr lang="en-US" sz="2400" dirty="0" err="1"/>
              <a:t>হবে</a:t>
            </a:r>
            <a:endParaRPr lang="en-US" sz="2400" dirty="0"/>
          </a:p>
          <a:p>
            <a:r>
              <a:rPr lang="en-US" sz="2400" dirty="0" err="1"/>
              <a:t>গণ</a:t>
            </a:r>
            <a:r>
              <a:rPr lang="en-US" sz="2400" dirty="0"/>
              <a:t> </a:t>
            </a:r>
            <a:r>
              <a:rPr lang="en-US" sz="2400" dirty="0" err="1"/>
              <a:t>কর</a:t>
            </a:r>
            <a:r>
              <a:rPr lang="en-US" sz="2400" dirty="0"/>
              <a:t> </a:t>
            </a:r>
            <a:r>
              <a:rPr lang="en-US" sz="2400" dirty="0" err="1"/>
              <a:t>মনে</a:t>
            </a:r>
            <a:r>
              <a:rPr lang="en-US" sz="2400" dirty="0"/>
              <a:t> </a:t>
            </a:r>
            <a:r>
              <a:rPr lang="en-US" sz="2400" dirty="0" err="1"/>
              <a:t>প্রাণে</a:t>
            </a:r>
            <a:r>
              <a:rPr lang="en-US" sz="2400" dirty="0"/>
              <a:t> 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7150443" y="1081039"/>
            <a:ext cx="25866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একটি </a:t>
            </a:r>
            <a:r>
              <a:rPr lang="en-US" sz="2400" dirty="0" err="1"/>
              <a:t>কথাই</a:t>
            </a:r>
            <a:r>
              <a:rPr lang="en-US" sz="2400" dirty="0"/>
              <a:t> </a:t>
            </a:r>
            <a:r>
              <a:rPr lang="en-US" sz="2400" dirty="0" err="1"/>
              <a:t>রাখিও</a:t>
            </a:r>
            <a:r>
              <a:rPr lang="en-US" sz="2400" dirty="0"/>
              <a:t> </a:t>
            </a:r>
            <a:r>
              <a:rPr lang="en-US" sz="2400" dirty="0" err="1"/>
              <a:t>মনে</a:t>
            </a:r>
            <a:r>
              <a:rPr lang="en-US" sz="2400" dirty="0"/>
              <a:t> </a:t>
            </a:r>
          </a:p>
          <a:p>
            <a:r>
              <a:rPr lang="en-US" sz="2400" dirty="0" err="1"/>
              <a:t>ওরে</a:t>
            </a:r>
            <a:r>
              <a:rPr lang="en-US" sz="2400" dirty="0"/>
              <a:t> </a:t>
            </a:r>
            <a:r>
              <a:rPr lang="en-US" sz="2400" dirty="0" err="1"/>
              <a:t>খোকন</a:t>
            </a:r>
            <a:r>
              <a:rPr lang="en-US" sz="2400" dirty="0"/>
              <a:t> </a:t>
            </a:r>
            <a:r>
              <a:rPr lang="en-US" sz="2400" dirty="0" err="1"/>
              <a:t>সোনা</a:t>
            </a:r>
            <a:endParaRPr lang="en-US" sz="2400" dirty="0"/>
          </a:p>
          <a:p>
            <a:r>
              <a:rPr lang="en-US" sz="2400" dirty="0" err="1"/>
              <a:t>তোমরাই</a:t>
            </a:r>
            <a:r>
              <a:rPr lang="en-US" sz="2400" dirty="0"/>
              <a:t> </a:t>
            </a:r>
            <a:r>
              <a:rPr lang="en-US" sz="2400" dirty="0" err="1"/>
              <a:t>দেশের</a:t>
            </a:r>
            <a:r>
              <a:rPr lang="en-US" sz="2400" dirty="0"/>
              <a:t> </a:t>
            </a:r>
            <a:r>
              <a:rPr lang="en-US" sz="2400" dirty="0" err="1"/>
              <a:t>র্কণধার</a:t>
            </a:r>
            <a:endParaRPr lang="en-US" sz="2400" dirty="0"/>
          </a:p>
          <a:p>
            <a:r>
              <a:rPr lang="en-US" sz="2400" dirty="0" err="1"/>
              <a:t>দেশ</a:t>
            </a:r>
            <a:r>
              <a:rPr lang="en-US" sz="2400" dirty="0"/>
              <a:t> </a:t>
            </a:r>
            <a:r>
              <a:rPr lang="en-US" sz="2400" dirty="0" err="1"/>
              <a:t>গড়ার</a:t>
            </a:r>
            <a:r>
              <a:rPr lang="en-US" sz="2400" dirty="0"/>
              <a:t> </a:t>
            </a:r>
            <a:r>
              <a:rPr lang="en-US" sz="2400" dirty="0" err="1"/>
              <a:t>সেনা</a:t>
            </a:r>
            <a:r>
              <a:rPr lang="en-US" sz="2400" dirty="0"/>
              <a:t> 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69094" y="646959"/>
            <a:ext cx="1669047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</a:rPr>
              <a:t>আবেগ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সৃষ্টি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84605" y="1031680"/>
            <a:ext cx="1633781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স্বরচিত </a:t>
            </a:r>
            <a:r>
              <a:rPr lang="en-US" sz="2800" dirty="0" err="1" smtClean="0">
                <a:solidFill>
                  <a:srgbClr val="0070C0"/>
                </a:solidFill>
              </a:rPr>
              <a:t>কবিতা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75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7271" y="77272"/>
              <a:ext cx="12028869" cy="669701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Can 1"/>
          <p:cNvSpPr/>
          <p:nvPr/>
        </p:nvSpPr>
        <p:spPr>
          <a:xfrm>
            <a:off x="1882525" y="2538663"/>
            <a:ext cx="767910" cy="4312896"/>
          </a:xfrm>
          <a:prstGeom prst="can">
            <a:avLst>
              <a:gd name="adj" fmla="val 1559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n 10"/>
          <p:cNvSpPr/>
          <p:nvPr/>
        </p:nvSpPr>
        <p:spPr>
          <a:xfrm>
            <a:off x="5168090" y="2622883"/>
            <a:ext cx="841491" cy="4228675"/>
          </a:xfrm>
          <a:prstGeom prst="ca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an 11"/>
          <p:cNvSpPr/>
          <p:nvPr/>
        </p:nvSpPr>
        <p:spPr>
          <a:xfrm>
            <a:off x="8705697" y="2249905"/>
            <a:ext cx="809363" cy="4601654"/>
          </a:xfrm>
          <a:prstGeom prst="ca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925053" y="3846285"/>
            <a:ext cx="725382" cy="283124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39764" y="3405029"/>
            <a:ext cx="13708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 মিলি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695088" y="3846286"/>
            <a:ext cx="12282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৯০ মিলি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73569" y="2709471"/>
            <a:ext cx="13548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১৪০ মিলি 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1482251" y="183425"/>
            <a:ext cx="505206" cy="467436"/>
            <a:chOff x="10446660" y="862694"/>
            <a:chExt cx="783146" cy="727568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46660" y="988618"/>
              <a:ext cx="783146" cy="6016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35479" y="862694"/>
              <a:ext cx="453696" cy="34027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" name="TextBox 16"/>
          <p:cNvSpPr txBox="1"/>
          <p:nvPr/>
        </p:nvSpPr>
        <p:spPr>
          <a:xfrm>
            <a:off x="2201903" y="527119"/>
            <a:ext cx="7016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খালি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জার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66480" y="924387"/>
            <a:ext cx="7016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জারগুলোতে কমলার রস রাখলাম। </a:t>
            </a:r>
            <a:endParaRPr 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97438" y="837737"/>
            <a:ext cx="831525" cy="3256174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5241515" y="4487779"/>
            <a:ext cx="765542" cy="228250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7715" y="1062234"/>
            <a:ext cx="831525" cy="3256174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8703173" y="3080084"/>
            <a:ext cx="811276" cy="36884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ame 21"/>
          <p:cNvSpPr/>
          <p:nvPr/>
        </p:nvSpPr>
        <p:spPr>
          <a:xfrm>
            <a:off x="0" y="77272"/>
            <a:ext cx="12192000" cy="6858000"/>
          </a:xfrm>
          <a:prstGeom prst="frame">
            <a:avLst>
              <a:gd name="adj1" fmla="val 4722"/>
            </a:avLst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10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44444E-6 L 0.28099 0.0548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49" y="273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0.00417 L 0.29245 -0.0083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57" y="-62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15" grpId="0"/>
      <p:bldP spid="16" grpId="0"/>
      <p:bldP spid="17" grpId="0"/>
      <p:bldP spid="18" grpId="0"/>
      <p:bldP spid="18" grpId="1"/>
      <p:bldP spid="30" grpId="0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7271" y="77272"/>
              <a:ext cx="12028869" cy="669701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Can 1"/>
          <p:cNvSpPr/>
          <p:nvPr/>
        </p:nvSpPr>
        <p:spPr>
          <a:xfrm>
            <a:off x="1752218" y="1596571"/>
            <a:ext cx="914400" cy="4684888"/>
          </a:xfrm>
          <a:prstGeom prst="ca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n 10"/>
          <p:cNvSpPr/>
          <p:nvPr/>
        </p:nvSpPr>
        <p:spPr>
          <a:xfrm>
            <a:off x="5415830" y="1596571"/>
            <a:ext cx="914400" cy="4684888"/>
          </a:xfrm>
          <a:prstGeom prst="ca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an 11"/>
          <p:cNvSpPr/>
          <p:nvPr/>
        </p:nvSpPr>
        <p:spPr>
          <a:xfrm>
            <a:off x="9079443" y="1171615"/>
            <a:ext cx="914400" cy="5066302"/>
          </a:xfrm>
          <a:prstGeom prst="ca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765470" y="2898813"/>
            <a:ext cx="901148" cy="330537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29642" y="2579505"/>
            <a:ext cx="13708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 মিলি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341565" y="2958355"/>
            <a:ext cx="12282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৯০ মিলি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751739" y="1969906"/>
            <a:ext cx="13548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১৪০ মিলি 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1482251" y="183425"/>
            <a:ext cx="505206" cy="467436"/>
            <a:chOff x="10446660" y="862694"/>
            <a:chExt cx="783146" cy="727568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46660" y="988618"/>
              <a:ext cx="783146" cy="6016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35479" y="862694"/>
              <a:ext cx="453696" cy="34027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" name="TextBox 16"/>
          <p:cNvSpPr txBox="1"/>
          <p:nvPr/>
        </p:nvSpPr>
        <p:spPr>
          <a:xfrm>
            <a:off x="2368293" y="457594"/>
            <a:ext cx="7016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 কে কোন পাত্রের রস নিতে চাও?  </a:t>
            </a:r>
            <a:endParaRPr 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426558" y="3358149"/>
            <a:ext cx="901148" cy="284203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9107209" y="2245672"/>
            <a:ext cx="886022" cy="390918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963196" y="6173930"/>
            <a:ext cx="4924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5626808" y="6186611"/>
            <a:ext cx="4363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9303998" y="6160742"/>
            <a:ext cx="4203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84821" y="514598"/>
            <a:ext cx="11376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 জারের রস পেলে খুব খুশি হবে আর খ জারের রস পেলে মন খারাপ করবে?  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8460" y="494928"/>
            <a:ext cx="11376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 ঠিক ভাবছো। রস সবার মাঝে সমানভাবে ভাগ করে দেয়া উচিত।  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41390" y="556190"/>
            <a:ext cx="11376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তাহলে ভেবে বল কীভাবে সবাইকে সমানভাবে ভাগ করে দেয়া যায়?   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Frame 26"/>
          <p:cNvSpPr/>
          <p:nvPr/>
        </p:nvSpPr>
        <p:spPr>
          <a:xfrm>
            <a:off x="33598" y="0"/>
            <a:ext cx="12192000" cy="7162449"/>
          </a:xfrm>
          <a:prstGeom prst="frame">
            <a:avLst>
              <a:gd name="adj1" fmla="val 4722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272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4" grpId="0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77271" y="77272"/>
              <a:ext cx="12028869" cy="669701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218765" y="2070677"/>
            <a:ext cx="6996787" cy="230832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</a:t>
            </a:r>
            <a:endParaRPr lang="en-US" sz="7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7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আমরা গড় শিখবো।</a:t>
            </a:r>
            <a:endParaRPr lang="en-US" sz="7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33598" y="-83713"/>
            <a:ext cx="12192000" cy="6858000"/>
          </a:xfrm>
          <a:prstGeom prst="frame">
            <a:avLst>
              <a:gd name="adj1" fmla="val 4722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240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2736</TotalTime>
  <Words>556</Words>
  <Application>Microsoft Office PowerPoint</Application>
  <PresentationFormat>Widescreen</PresentationFormat>
  <Paragraphs>159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Walton</dc:creator>
  <cp:lastModifiedBy>pc</cp:lastModifiedBy>
  <cp:revision>115</cp:revision>
  <dcterms:created xsi:type="dcterms:W3CDTF">2019-06-25T15:15:19Z</dcterms:created>
  <dcterms:modified xsi:type="dcterms:W3CDTF">2021-04-16T19:11:44Z</dcterms:modified>
</cp:coreProperties>
</file>