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0" r:id="rId2"/>
    <p:sldId id="299" r:id="rId3"/>
    <p:sldId id="258" r:id="rId4"/>
    <p:sldId id="259" r:id="rId5"/>
    <p:sldId id="260" r:id="rId6"/>
    <p:sldId id="262" r:id="rId7"/>
    <p:sldId id="380" r:id="rId8"/>
    <p:sldId id="382" r:id="rId9"/>
    <p:sldId id="383" r:id="rId10"/>
    <p:sldId id="384" r:id="rId11"/>
    <p:sldId id="381" r:id="rId12"/>
    <p:sldId id="385" r:id="rId13"/>
    <p:sldId id="401" r:id="rId14"/>
    <p:sldId id="395" r:id="rId15"/>
    <p:sldId id="402" r:id="rId16"/>
    <p:sldId id="403" r:id="rId17"/>
    <p:sldId id="379" r:id="rId18"/>
    <p:sldId id="374" r:id="rId19"/>
    <p:sldId id="373" r:id="rId20"/>
    <p:sldId id="282" r:id="rId21"/>
    <p:sldId id="283" r:id="rId22"/>
    <p:sldId id="284" r:id="rId23"/>
    <p:sldId id="280" r:id="rId24"/>
    <p:sldId id="341" r:id="rId25"/>
    <p:sldId id="340" r:id="rId26"/>
  </p:sldIdLst>
  <p:sldSz cx="12188825" cy="6858000"/>
  <p:notesSz cx="6858000" cy="9144000"/>
  <p:defaultText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81" autoAdjust="0"/>
    <p:restoredTop sz="94660"/>
  </p:normalViewPr>
  <p:slideViewPr>
    <p:cSldViewPr>
      <p:cViewPr>
        <p:scale>
          <a:sx n="75" d="100"/>
          <a:sy n="75" d="100"/>
        </p:scale>
        <p:origin x="-666" y="-252"/>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47D8-9D24-4944-B1C4-C10DA75F5509}"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en-US"/>
        </a:p>
      </dgm:t>
    </dgm:pt>
    <dgm:pt modelId="{91A191BD-57E3-4C9A-BCF8-72134FD232C1}">
      <dgm:prSet phldrT="[Text]" custT="1"/>
      <dgm:spPr/>
      <dgm:t>
        <a:bodyPr/>
        <a:lstStyle/>
        <a:p>
          <a:r>
            <a:rPr lang="en-US" sz="3200" b="1" dirty="0" smtClean="0">
              <a:solidFill>
                <a:srgbClr val="002060"/>
              </a:solidFill>
            </a:rPr>
            <a:t>PV </a:t>
          </a:r>
          <a:r>
            <a:rPr lang="en-US" sz="3200" b="1" dirty="0" err="1" smtClean="0">
              <a:solidFill>
                <a:srgbClr val="002060"/>
              </a:solidFill>
            </a:rPr>
            <a:t>এবং</a:t>
          </a:r>
          <a:r>
            <a:rPr lang="en-US" sz="3200" b="1" dirty="0" smtClean="0">
              <a:solidFill>
                <a:srgbClr val="002060"/>
              </a:solidFill>
            </a:rPr>
            <a:t> FV </a:t>
          </a:r>
          <a:r>
            <a:rPr lang="en-US" sz="3200" b="1" dirty="0" err="1" smtClean="0">
              <a:solidFill>
                <a:srgbClr val="002060"/>
              </a:solidFill>
            </a:rPr>
            <a:t>এর</a:t>
          </a:r>
          <a:r>
            <a:rPr lang="en-US" sz="3200" b="1" dirty="0" smtClean="0">
              <a:solidFill>
                <a:srgbClr val="002060"/>
              </a:solidFill>
            </a:rPr>
            <a:t> </a:t>
          </a:r>
          <a:r>
            <a:rPr lang="en-US" sz="3200" b="1" dirty="0" err="1" smtClean="0">
              <a:solidFill>
                <a:srgbClr val="002060"/>
              </a:solidFill>
            </a:rPr>
            <a:t>মধ্যে</a:t>
          </a:r>
          <a:r>
            <a:rPr lang="en-US" sz="3200" b="1" dirty="0" smtClean="0">
              <a:solidFill>
                <a:srgbClr val="002060"/>
              </a:solidFill>
            </a:rPr>
            <a:t> </a:t>
          </a:r>
          <a:r>
            <a:rPr lang="en-US" sz="3200" b="1" dirty="0" err="1" smtClean="0">
              <a:solidFill>
                <a:srgbClr val="002060"/>
              </a:solidFill>
            </a:rPr>
            <a:t>সম্পর্ক</a:t>
          </a:r>
          <a:r>
            <a:rPr lang="en-US" sz="3200" b="1" dirty="0" smtClean="0">
              <a:solidFill>
                <a:srgbClr val="002060"/>
              </a:solidFill>
            </a:rPr>
            <a:t> </a:t>
          </a:r>
          <a:r>
            <a:rPr lang="en-US" sz="3200" b="1" dirty="0" err="1" smtClean="0">
              <a:solidFill>
                <a:srgbClr val="002060"/>
              </a:solidFill>
            </a:rPr>
            <a:t>নির্ণয়</a:t>
          </a:r>
          <a:r>
            <a:rPr lang="en-US" sz="3200" b="1" dirty="0" smtClean="0">
              <a:solidFill>
                <a:srgbClr val="002060"/>
              </a:solidFill>
            </a:rPr>
            <a:t> </a:t>
          </a:r>
          <a:r>
            <a:rPr lang="en-US" sz="3200" b="1" dirty="0" err="1" smtClean="0">
              <a:solidFill>
                <a:srgbClr val="002060"/>
              </a:solidFill>
            </a:rPr>
            <a:t>করতে</a:t>
          </a:r>
          <a:r>
            <a:rPr lang="en-US" sz="3200" b="1" dirty="0" smtClean="0">
              <a:solidFill>
                <a:srgbClr val="002060"/>
              </a:solidFill>
            </a:rPr>
            <a:t> </a:t>
          </a:r>
          <a:r>
            <a:rPr lang="en-US" sz="3200" b="1" dirty="0" err="1" smtClean="0">
              <a:solidFill>
                <a:srgbClr val="002060"/>
              </a:solidFill>
            </a:rPr>
            <a:t>পারবে</a:t>
          </a:r>
          <a:r>
            <a:rPr lang="en-US" sz="3200" b="1" dirty="0" smtClean="0">
              <a:solidFill>
                <a:srgbClr val="002060"/>
              </a:solidFill>
            </a:rPr>
            <a:t>।</a:t>
          </a:r>
          <a:endParaRPr lang="en-US" sz="3200" b="1" u="none" dirty="0">
            <a:solidFill>
              <a:srgbClr val="002060"/>
            </a:solidFill>
          </a:endParaRPr>
        </a:p>
      </dgm:t>
    </dgm:pt>
    <dgm:pt modelId="{E8BB6674-E317-4692-A018-8AB8056D2015}" type="parTrans" cxnId="{183D94D7-C7CB-4EF3-A506-6F552D54C30F}">
      <dgm:prSet/>
      <dgm:spPr/>
      <dgm:t>
        <a:bodyPr/>
        <a:lstStyle/>
        <a:p>
          <a:endParaRPr lang="en-US"/>
        </a:p>
      </dgm:t>
    </dgm:pt>
    <dgm:pt modelId="{75827863-C58A-469F-9BD7-2B386BAD5254}" type="sibTrans" cxnId="{183D94D7-C7CB-4EF3-A506-6F552D54C30F}">
      <dgm:prSet/>
      <dgm:spPr/>
      <dgm:t>
        <a:bodyPr/>
        <a:lstStyle/>
        <a:p>
          <a:endParaRPr lang="en-US"/>
        </a:p>
      </dgm:t>
    </dgm:pt>
    <dgm:pt modelId="{2AE73A67-3A3D-4AF8-BDC9-6910874D1A3D}">
      <dgm:prSet phldrT="[Text]" custT="1"/>
      <dgm:spPr/>
      <dgm:t>
        <a:bodyPr/>
        <a:lstStyle/>
        <a:p>
          <a:r>
            <a:rPr lang="en-US" sz="3200" b="1" dirty="0" smtClean="0">
              <a:solidFill>
                <a:srgbClr val="002060"/>
              </a:solidFill>
            </a:rPr>
            <a:t>PV </a:t>
          </a:r>
          <a:r>
            <a:rPr lang="en-US" sz="3200" b="1" dirty="0" err="1" smtClean="0">
              <a:solidFill>
                <a:srgbClr val="002060"/>
              </a:solidFill>
            </a:rPr>
            <a:t>এবং</a:t>
          </a:r>
          <a:r>
            <a:rPr lang="en-US" sz="3200" b="1" dirty="0" smtClean="0">
              <a:solidFill>
                <a:srgbClr val="002060"/>
              </a:solidFill>
            </a:rPr>
            <a:t> FV </a:t>
          </a:r>
          <a:r>
            <a:rPr lang="en-US" sz="3200" b="1" dirty="0" err="1" smtClean="0">
              <a:solidFill>
                <a:srgbClr val="002060"/>
              </a:solidFill>
            </a:rPr>
            <a:t>নির্ণয়</a:t>
          </a:r>
          <a:r>
            <a:rPr lang="en-US" sz="3200" b="1" dirty="0" smtClean="0">
              <a:solidFill>
                <a:srgbClr val="002060"/>
              </a:solidFill>
            </a:rPr>
            <a:t> </a:t>
          </a:r>
          <a:r>
            <a:rPr lang="en-US" sz="3200" b="1" dirty="0" err="1" smtClean="0">
              <a:solidFill>
                <a:srgbClr val="002060"/>
              </a:solidFill>
            </a:rPr>
            <a:t>করতে</a:t>
          </a:r>
          <a:r>
            <a:rPr lang="en-US" sz="3200" b="1" dirty="0" smtClean="0">
              <a:solidFill>
                <a:srgbClr val="002060"/>
              </a:solidFill>
            </a:rPr>
            <a:t> </a:t>
          </a:r>
          <a:r>
            <a:rPr lang="en-US" sz="3200" b="1" dirty="0" err="1" smtClean="0">
              <a:solidFill>
                <a:srgbClr val="002060"/>
              </a:solidFill>
            </a:rPr>
            <a:t>পারবে</a:t>
          </a:r>
          <a:r>
            <a:rPr lang="en-US" sz="3200" b="1" dirty="0" smtClean="0">
              <a:solidFill>
                <a:srgbClr val="002060"/>
              </a:solidFill>
            </a:rPr>
            <a:t>।</a:t>
          </a:r>
          <a:endParaRPr lang="en-US" sz="3200" b="1" u="none" dirty="0">
            <a:solidFill>
              <a:srgbClr val="7030A0"/>
            </a:solidFill>
          </a:endParaRPr>
        </a:p>
      </dgm:t>
    </dgm:pt>
    <dgm:pt modelId="{9F0C0273-98CC-4E17-8A66-99999C43D8AB}" type="parTrans" cxnId="{D18EF652-6159-4D14-BD83-ABBF4AB062E9}">
      <dgm:prSet/>
      <dgm:spPr/>
      <dgm:t>
        <a:bodyPr/>
        <a:lstStyle/>
        <a:p>
          <a:endParaRPr lang="en-US"/>
        </a:p>
      </dgm:t>
    </dgm:pt>
    <dgm:pt modelId="{5353BC97-5D80-45EF-B787-017D52FA7E44}" type="sibTrans" cxnId="{D18EF652-6159-4D14-BD83-ABBF4AB062E9}">
      <dgm:prSet/>
      <dgm:spPr/>
      <dgm:t>
        <a:bodyPr/>
        <a:lstStyle/>
        <a:p>
          <a:endParaRPr lang="en-US"/>
        </a:p>
      </dgm:t>
    </dgm:pt>
    <dgm:pt modelId="{9D2D9F94-39CB-49DD-A18A-8BEF05B0C7EA}">
      <dgm:prSet phldrT="[Text]" custT="1"/>
      <dgm:spPr/>
      <dgm:t>
        <a:bodyPr/>
        <a:lstStyle/>
        <a:p>
          <a:r>
            <a:rPr lang="as-IN" sz="3200" b="1" u="none" dirty="0" smtClean="0">
              <a:solidFill>
                <a:srgbClr val="7030A0"/>
              </a:solidFill>
            </a:rPr>
            <a:t>অর্থের সময় মূ</a:t>
          </a:r>
          <a:r>
            <a:rPr lang="en-US" sz="3200" b="1" u="none" dirty="0" err="1" smtClean="0">
              <a:solidFill>
                <a:srgbClr val="7030A0"/>
              </a:solidFill>
            </a:rPr>
            <a:t>ল্যের</a:t>
          </a:r>
          <a:r>
            <a:rPr lang="en-US" sz="3200" b="1" u="none" dirty="0" smtClean="0">
              <a:solidFill>
                <a:srgbClr val="7030A0"/>
              </a:solidFill>
            </a:rPr>
            <a:t> </a:t>
          </a:r>
          <a:r>
            <a:rPr lang="en-US" sz="3200" b="1" u="none" dirty="0" err="1" smtClean="0">
              <a:solidFill>
                <a:srgbClr val="7030A0"/>
              </a:solidFill>
            </a:rPr>
            <a:t>গানিতিক</a:t>
          </a:r>
          <a:r>
            <a:rPr lang="en-US" sz="3200" b="1" u="none" dirty="0" smtClean="0">
              <a:solidFill>
                <a:srgbClr val="7030A0"/>
              </a:solidFill>
            </a:rPr>
            <a:t> </a:t>
          </a:r>
          <a:r>
            <a:rPr lang="en-US" sz="3200" b="1" u="none" dirty="0" err="1" smtClean="0">
              <a:solidFill>
                <a:srgbClr val="7030A0"/>
              </a:solidFill>
            </a:rPr>
            <a:t>বিশ্লেষণ</a:t>
          </a:r>
          <a:r>
            <a:rPr lang="en-US" sz="3200" b="1" u="none" dirty="0" smtClean="0">
              <a:solidFill>
                <a:srgbClr val="7030A0"/>
              </a:solidFill>
            </a:rPr>
            <a:t> </a:t>
          </a:r>
          <a:r>
            <a:rPr lang="en-US" sz="3200" b="1" u="none" dirty="0" err="1" smtClean="0">
              <a:solidFill>
                <a:srgbClr val="7030A0"/>
              </a:solidFill>
            </a:rPr>
            <a:t>করতে</a:t>
          </a:r>
          <a:r>
            <a:rPr lang="en-US" sz="3200" b="1" u="none" dirty="0" smtClean="0">
              <a:solidFill>
                <a:srgbClr val="7030A0"/>
              </a:solidFill>
            </a:rPr>
            <a:t> </a:t>
          </a:r>
          <a:r>
            <a:rPr lang="en-US" sz="3200" b="1" u="none" dirty="0" err="1" smtClean="0">
              <a:solidFill>
                <a:srgbClr val="7030A0"/>
              </a:solidFill>
            </a:rPr>
            <a:t>পারবে</a:t>
          </a:r>
          <a:r>
            <a:rPr lang="en-US" sz="3200" b="1" u="none" dirty="0" smtClean="0">
              <a:solidFill>
                <a:srgbClr val="7030A0"/>
              </a:solidFill>
            </a:rPr>
            <a:t>। </a:t>
          </a:r>
          <a:endParaRPr lang="en-US" sz="3200" b="1" u="none" dirty="0">
            <a:solidFill>
              <a:srgbClr val="7030A0"/>
            </a:solidFill>
          </a:endParaRPr>
        </a:p>
      </dgm:t>
    </dgm:pt>
    <dgm:pt modelId="{E139B1BC-2412-44C0-8B45-5C061155998D}" type="parTrans" cxnId="{643AD508-0A68-4BB7-BC06-76D04458D37B}">
      <dgm:prSet/>
      <dgm:spPr/>
    </dgm:pt>
    <dgm:pt modelId="{94C4B28C-B8DF-464B-BCB7-9953AC87C7FF}" type="sibTrans" cxnId="{643AD508-0A68-4BB7-BC06-76D04458D37B}">
      <dgm:prSet/>
      <dgm:spPr/>
    </dgm:pt>
    <dgm:pt modelId="{3FA82910-EBD3-4BC0-A17D-97D7EA2EF24C}" type="pres">
      <dgm:prSet presAssocID="{3FA347D8-9D24-4944-B1C4-C10DA75F5509}" presName="Name0" presStyleCnt="0">
        <dgm:presLayoutVars>
          <dgm:dir/>
          <dgm:resizeHandles val="exact"/>
        </dgm:presLayoutVars>
      </dgm:prSet>
      <dgm:spPr/>
      <dgm:t>
        <a:bodyPr/>
        <a:lstStyle/>
        <a:p>
          <a:endParaRPr lang="en-US"/>
        </a:p>
      </dgm:t>
    </dgm:pt>
    <dgm:pt modelId="{4936AFD2-11DE-45B9-AD6A-839FF51BB114}" type="pres">
      <dgm:prSet presAssocID="{91A191BD-57E3-4C9A-BCF8-72134FD232C1}" presName="node" presStyleLbl="node1" presStyleIdx="0" presStyleCnt="3" custLinFactNeighborX="-2906" custLinFactNeighborY="-1639">
        <dgm:presLayoutVars>
          <dgm:bulletEnabled val="1"/>
        </dgm:presLayoutVars>
      </dgm:prSet>
      <dgm:spPr/>
      <dgm:t>
        <a:bodyPr/>
        <a:lstStyle/>
        <a:p>
          <a:endParaRPr lang="en-US"/>
        </a:p>
      </dgm:t>
    </dgm:pt>
    <dgm:pt modelId="{B103D6C1-505F-410F-A654-9896C7E505F7}" type="pres">
      <dgm:prSet presAssocID="{75827863-C58A-469F-9BD7-2B386BAD5254}" presName="sibTrans" presStyleCnt="0"/>
      <dgm:spPr/>
      <dgm:t>
        <a:bodyPr/>
        <a:lstStyle/>
        <a:p>
          <a:endParaRPr lang="en-US"/>
        </a:p>
      </dgm:t>
    </dgm:pt>
    <dgm:pt modelId="{BD0E8127-0DD0-4354-8AE9-A9C456AC98C1}" type="pres">
      <dgm:prSet presAssocID="{2AE73A67-3A3D-4AF8-BDC9-6910874D1A3D}" presName="node" presStyleLbl="node1" presStyleIdx="1" presStyleCnt="3">
        <dgm:presLayoutVars>
          <dgm:bulletEnabled val="1"/>
        </dgm:presLayoutVars>
      </dgm:prSet>
      <dgm:spPr/>
      <dgm:t>
        <a:bodyPr/>
        <a:lstStyle/>
        <a:p>
          <a:endParaRPr lang="en-US"/>
        </a:p>
      </dgm:t>
    </dgm:pt>
    <dgm:pt modelId="{36D15967-FB78-48FD-B966-03D119A05504}" type="pres">
      <dgm:prSet presAssocID="{5353BC97-5D80-45EF-B787-017D52FA7E44}" presName="sibTrans" presStyleCnt="0"/>
      <dgm:spPr/>
    </dgm:pt>
    <dgm:pt modelId="{421012A0-BE4A-4E38-B11E-D38C4E2759EB}" type="pres">
      <dgm:prSet presAssocID="{9D2D9F94-39CB-49DD-A18A-8BEF05B0C7EA}" presName="node" presStyleLbl="node1" presStyleIdx="2" presStyleCnt="3">
        <dgm:presLayoutVars>
          <dgm:bulletEnabled val="1"/>
        </dgm:presLayoutVars>
      </dgm:prSet>
      <dgm:spPr/>
      <dgm:t>
        <a:bodyPr/>
        <a:lstStyle/>
        <a:p>
          <a:endParaRPr lang="en-US"/>
        </a:p>
      </dgm:t>
    </dgm:pt>
  </dgm:ptLst>
  <dgm:cxnLst>
    <dgm:cxn modelId="{643AD508-0A68-4BB7-BC06-76D04458D37B}" srcId="{3FA347D8-9D24-4944-B1C4-C10DA75F5509}" destId="{9D2D9F94-39CB-49DD-A18A-8BEF05B0C7EA}" srcOrd="2" destOrd="0" parTransId="{E139B1BC-2412-44C0-8B45-5C061155998D}" sibTransId="{94C4B28C-B8DF-464B-BCB7-9953AC87C7FF}"/>
    <dgm:cxn modelId="{73C483F3-E481-439A-906E-E8F8092599DC}" type="presOf" srcId="{2AE73A67-3A3D-4AF8-BDC9-6910874D1A3D}" destId="{BD0E8127-0DD0-4354-8AE9-A9C456AC98C1}" srcOrd="0" destOrd="0" presId="urn:microsoft.com/office/officeart/2005/8/layout/hList6"/>
    <dgm:cxn modelId="{EBC06A24-A033-4E83-B8BD-77827AC2B32E}" type="presOf" srcId="{3FA347D8-9D24-4944-B1C4-C10DA75F5509}" destId="{3FA82910-EBD3-4BC0-A17D-97D7EA2EF24C}" srcOrd="0" destOrd="0" presId="urn:microsoft.com/office/officeart/2005/8/layout/hList6"/>
    <dgm:cxn modelId="{D36D72D3-5C2C-491C-BC46-72F6618A63D2}" type="presOf" srcId="{9D2D9F94-39CB-49DD-A18A-8BEF05B0C7EA}" destId="{421012A0-BE4A-4E38-B11E-D38C4E2759EB}" srcOrd="0" destOrd="0" presId="urn:microsoft.com/office/officeart/2005/8/layout/hList6"/>
    <dgm:cxn modelId="{D18EF652-6159-4D14-BD83-ABBF4AB062E9}" srcId="{3FA347D8-9D24-4944-B1C4-C10DA75F5509}" destId="{2AE73A67-3A3D-4AF8-BDC9-6910874D1A3D}" srcOrd="1" destOrd="0" parTransId="{9F0C0273-98CC-4E17-8A66-99999C43D8AB}" sibTransId="{5353BC97-5D80-45EF-B787-017D52FA7E44}"/>
    <dgm:cxn modelId="{183D94D7-C7CB-4EF3-A506-6F552D54C30F}" srcId="{3FA347D8-9D24-4944-B1C4-C10DA75F5509}" destId="{91A191BD-57E3-4C9A-BCF8-72134FD232C1}" srcOrd="0" destOrd="0" parTransId="{E8BB6674-E317-4692-A018-8AB8056D2015}" sibTransId="{75827863-C58A-469F-9BD7-2B386BAD5254}"/>
    <dgm:cxn modelId="{0BD1DA2A-F0F1-471B-8884-40F36D06D470}" type="presOf" srcId="{91A191BD-57E3-4C9A-BCF8-72134FD232C1}" destId="{4936AFD2-11DE-45B9-AD6A-839FF51BB114}" srcOrd="0" destOrd="0" presId="urn:microsoft.com/office/officeart/2005/8/layout/hList6"/>
    <dgm:cxn modelId="{FF812663-2261-48C1-903F-F2328A50F9AB}" type="presParOf" srcId="{3FA82910-EBD3-4BC0-A17D-97D7EA2EF24C}" destId="{4936AFD2-11DE-45B9-AD6A-839FF51BB114}" srcOrd="0" destOrd="0" presId="urn:microsoft.com/office/officeart/2005/8/layout/hList6"/>
    <dgm:cxn modelId="{BB07B4C1-C419-46C8-940F-8AF59804BBBB}" type="presParOf" srcId="{3FA82910-EBD3-4BC0-A17D-97D7EA2EF24C}" destId="{B103D6C1-505F-410F-A654-9896C7E505F7}" srcOrd="1" destOrd="0" presId="urn:microsoft.com/office/officeart/2005/8/layout/hList6"/>
    <dgm:cxn modelId="{A9CBAAC6-5828-41BD-9539-4AE5E8D43DC2}" type="presParOf" srcId="{3FA82910-EBD3-4BC0-A17D-97D7EA2EF24C}" destId="{BD0E8127-0DD0-4354-8AE9-A9C456AC98C1}" srcOrd="2" destOrd="0" presId="urn:microsoft.com/office/officeart/2005/8/layout/hList6"/>
    <dgm:cxn modelId="{3B7C3051-328E-4AC0-84D7-C418F5C34548}" type="presParOf" srcId="{3FA82910-EBD3-4BC0-A17D-97D7EA2EF24C}" destId="{36D15967-FB78-48FD-B966-03D119A05504}" srcOrd="3" destOrd="0" presId="urn:microsoft.com/office/officeart/2005/8/layout/hList6"/>
    <dgm:cxn modelId="{3C1CE0E3-36EA-4BF3-A80A-F90F35CE3DD1}" type="presParOf" srcId="{3FA82910-EBD3-4BC0-A17D-97D7EA2EF24C}" destId="{421012A0-BE4A-4E38-B11E-D38C4E2759EB}"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B3BCF-C8EB-4DBE-B3EC-579DEEA58DC2}" type="datetimeFigureOut">
              <a:rPr lang="en-US" smtClean="0"/>
              <a:pPr/>
              <a:t>4/17/2021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11095-8C2D-4CC8-8E82-B1E0BEADF0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24" indent="0" algn="ctr">
              <a:buNone/>
              <a:defRPr>
                <a:solidFill>
                  <a:schemeClr val="tx1">
                    <a:tint val="75000"/>
                  </a:schemeClr>
                </a:solidFill>
              </a:defRPr>
            </a:lvl2pPr>
            <a:lvl3pPr marL="1218848" indent="0" algn="ctr">
              <a:buNone/>
              <a:defRPr>
                <a:solidFill>
                  <a:schemeClr val="tx1">
                    <a:tint val="75000"/>
                  </a:schemeClr>
                </a:solidFill>
              </a:defRPr>
            </a:lvl3pPr>
            <a:lvl4pPr marL="1828272" indent="0" algn="ctr">
              <a:buNone/>
              <a:defRPr>
                <a:solidFill>
                  <a:schemeClr val="tx1">
                    <a:tint val="75000"/>
                  </a:schemeClr>
                </a:solidFill>
              </a:defRPr>
            </a:lvl4pPr>
            <a:lvl5pPr marL="2437696" indent="0" algn="ctr">
              <a:buNone/>
              <a:defRPr>
                <a:solidFill>
                  <a:schemeClr val="tx1">
                    <a:tint val="75000"/>
                  </a:schemeClr>
                </a:solidFill>
              </a:defRPr>
            </a:lvl5pPr>
            <a:lvl6pPr marL="3047120" indent="0" algn="ctr">
              <a:buNone/>
              <a:defRPr>
                <a:solidFill>
                  <a:schemeClr val="tx1">
                    <a:tint val="75000"/>
                  </a:schemeClr>
                </a:solidFill>
              </a:defRPr>
            </a:lvl6pPr>
            <a:lvl7pPr marL="3656544" indent="0" algn="ctr">
              <a:buNone/>
              <a:defRPr>
                <a:solidFill>
                  <a:schemeClr val="tx1">
                    <a:tint val="75000"/>
                  </a:schemeClr>
                </a:solidFill>
              </a:defRPr>
            </a:lvl7pPr>
            <a:lvl8pPr marL="4265968" indent="0" algn="ctr">
              <a:buNone/>
              <a:defRPr>
                <a:solidFill>
                  <a:schemeClr val="tx1">
                    <a:tint val="75000"/>
                  </a:schemeClr>
                </a:solidFill>
              </a:defRPr>
            </a:lvl8pPr>
            <a:lvl9pPr marL="48753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5"/>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5"/>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24" indent="0">
              <a:buNone/>
              <a:defRPr sz="2400">
                <a:solidFill>
                  <a:schemeClr val="tx1">
                    <a:tint val="75000"/>
                  </a:schemeClr>
                </a:solidFill>
              </a:defRPr>
            </a:lvl2pPr>
            <a:lvl3pPr marL="1218848" indent="0">
              <a:buNone/>
              <a:defRPr sz="2100">
                <a:solidFill>
                  <a:schemeClr val="tx1">
                    <a:tint val="75000"/>
                  </a:schemeClr>
                </a:solidFill>
              </a:defRPr>
            </a:lvl3pPr>
            <a:lvl4pPr marL="1828272" indent="0">
              <a:buNone/>
              <a:defRPr sz="1900">
                <a:solidFill>
                  <a:schemeClr val="tx1">
                    <a:tint val="75000"/>
                  </a:schemeClr>
                </a:solidFill>
              </a:defRPr>
            </a:lvl4pPr>
            <a:lvl5pPr marL="2437696" indent="0">
              <a:buNone/>
              <a:defRPr sz="1900">
                <a:solidFill>
                  <a:schemeClr val="tx1">
                    <a:tint val="75000"/>
                  </a:schemeClr>
                </a:solidFill>
              </a:defRPr>
            </a:lvl5pPr>
            <a:lvl6pPr marL="3047120" indent="0">
              <a:buNone/>
              <a:defRPr sz="1900">
                <a:solidFill>
                  <a:schemeClr val="tx1">
                    <a:tint val="75000"/>
                  </a:schemeClr>
                </a:solidFill>
              </a:defRPr>
            </a:lvl6pPr>
            <a:lvl7pPr marL="3656544" indent="0">
              <a:buNone/>
              <a:defRPr sz="1900">
                <a:solidFill>
                  <a:schemeClr val="tx1">
                    <a:tint val="75000"/>
                  </a:schemeClr>
                </a:solidFill>
              </a:defRPr>
            </a:lvl7pPr>
            <a:lvl8pPr marL="4265968" indent="0">
              <a:buNone/>
              <a:defRPr sz="1900">
                <a:solidFill>
                  <a:schemeClr val="tx1">
                    <a:tint val="75000"/>
                  </a:schemeClr>
                </a:solidFill>
              </a:defRPr>
            </a:lvl8pPr>
            <a:lvl9pPr marL="4875392"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DEB46-C1BB-47A5-AF69-E3DD565EC67F}"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DEB46-C1BB-47A5-AF69-E3DD565EC67F}"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3"/>
            <a:ext cx="5387630"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DEB46-C1BB-47A5-AF69-E3DD565EC67F}" type="datetimeFigureOut">
              <a:rPr lang="en-US" smtClean="0"/>
              <a:pPr/>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DEB46-C1BB-47A5-AF69-E3DD565EC67F}" type="datetimeFigureOut">
              <a:rPr lang="en-US" smtClean="0"/>
              <a:pPr/>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DEB46-C1BB-47A5-AF69-E3DD565EC67F}" type="datetimeFigureOut">
              <a:rPr lang="en-US" smtClean="0"/>
              <a:pPr/>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3" y="273053"/>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DEB46-C1BB-47A5-AF69-E3DD565EC67F}"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24" indent="0">
              <a:buNone/>
              <a:defRPr sz="3700"/>
            </a:lvl2pPr>
            <a:lvl3pPr marL="1218848" indent="0">
              <a:buNone/>
              <a:defRPr sz="3200"/>
            </a:lvl3pPr>
            <a:lvl4pPr marL="1828272" indent="0">
              <a:buNone/>
              <a:defRPr sz="2700"/>
            </a:lvl4pPr>
            <a:lvl5pPr marL="2437696" indent="0">
              <a:buNone/>
              <a:defRPr sz="2700"/>
            </a:lvl5pPr>
            <a:lvl6pPr marL="3047120" indent="0">
              <a:buNone/>
              <a:defRPr sz="2700"/>
            </a:lvl6pPr>
            <a:lvl7pPr marL="3656544" indent="0">
              <a:buNone/>
              <a:defRPr sz="2700"/>
            </a:lvl7pPr>
            <a:lvl8pPr marL="4265968" indent="0">
              <a:buNone/>
              <a:defRPr sz="2700"/>
            </a:lvl8pPr>
            <a:lvl9pPr marL="4875392" indent="0">
              <a:buNone/>
              <a:defRPr sz="27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DEB46-C1BB-47A5-AF69-E3DD565EC67F}"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85" tIns="60943" rIns="121885" bIns="609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85" tIns="60943" rIns="121885" bIns="609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85" tIns="60943" rIns="121885" bIns="60943" rtlCol="0" anchor="ctr"/>
          <a:lstStyle>
            <a:lvl1pPr algn="l">
              <a:defRPr sz="1600">
                <a:solidFill>
                  <a:schemeClr val="tx1">
                    <a:tint val="75000"/>
                  </a:schemeClr>
                </a:solidFill>
              </a:defRPr>
            </a:lvl1pPr>
          </a:lstStyle>
          <a:p>
            <a:fld id="{8DCDEB46-C1BB-47A5-AF69-E3DD565EC67F}" type="datetimeFigureOut">
              <a:rPr lang="en-US" smtClean="0"/>
              <a:pPr/>
              <a:t>4/17/2021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85" tIns="60943" rIns="121885" bIns="609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85" tIns="60943" rIns="121885" bIns="60943" rtlCol="0" anchor="ctr"/>
          <a:lstStyle>
            <a:lvl1pPr algn="r">
              <a:defRPr sz="1600">
                <a:solidFill>
                  <a:schemeClr val="tx1">
                    <a:tint val="75000"/>
                  </a:schemeClr>
                </a:solidFill>
              </a:defRPr>
            </a:lvl1pPr>
          </a:lstStyle>
          <a:p>
            <a:fld id="{E56D18B6-8778-45CE-8369-C6CB4A76B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848" rtl="0" eaLnBrk="1" latinLnBrk="0" hangingPunct="1">
        <a:spcBef>
          <a:spcPct val="0"/>
        </a:spcBef>
        <a:buNone/>
        <a:defRPr sz="5900" kern="1200">
          <a:solidFill>
            <a:schemeClr val="tx1"/>
          </a:solidFill>
          <a:latin typeface="+mj-lt"/>
          <a:ea typeface="+mj-ea"/>
          <a:cs typeface="+mj-cs"/>
        </a:defRPr>
      </a:lvl1pPr>
    </p:titleStyle>
    <p:bodyStyle>
      <a:lvl1pPr marL="457068" indent="-457068" algn="l" defTabSz="121884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13" indent="-380889" algn="l" defTabSz="121884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60" indent="-304712" algn="l" defTabSz="121884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98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408"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832"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256"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680"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10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2" y="179162"/>
            <a:ext cx="11887140" cy="6513739"/>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 xmlns:a14="http://schemas.microsoft.com/office/drawing/2010/main" val="0"/>
              </a:ext>
            </a:extLst>
          </a:blip>
          <a:srcRect b="4657"/>
          <a:stretch/>
        </p:blipFill>
        <p:spPr>
          <a:xfrm>
            <a:off x="384722" y="415726"/>
            <a:ext cx="11424690" cy="6019799"/>
          </a:xfrm>
          <a:prstGeom prst="rect">
            <a:avLst/>
          </a:prstGeom>
          <a:ln w="76200">
            <a:solidFill>
              <a:srgbClr val="0070C0"/>
            </a:solidFill>
          </a:ln>
        </p:spPr>
      </p:pic>
      <p:sp>
        <p:nvSpPr>
          <p:cNvPr id="7" name="Rounded Rectangle 6"/>
          <p:cNvSpPr/>
          <p:nvPr/>
        </p:nvSpPr>
        <p:spPr>
          <a:xfrm>
            <a:off x="2992154" y="362859"/>
            <a:ext cx="7176696" cy="99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18105" y="489964"/>
            <a:ext cx="4177747" cy="707886"/>
          </a:xfrm>
          <a:prstGeom prst="rect">
            <a:avLst/>
          </a:prstGeom>
          <a:noFill/>
        </p:spPr>
        <p:txBody>
          <a:bodyPr wrap="none" rtlCol="0">
            <a:spAutoFit/>
          </a:bodyPr>
          <a:lstStyle/>
          <a:p>
            <a:r>
              <a:rPr lang="bn-BD" sz="4000" dirty="0">
                <a:solidFill>
                  <a:srgbClr val="FFFF00"/>
                </a:solidFill>
              </a:rPr>
              <a:t>এই পাঠ শেষে শিক্ষার্থীরা </a:t>
            </a:r>
            <a:r>
              <a:rPr lang="bn-BD" sz="4000" dirty="0" smtClean="0">
                <a:solidFill>
                  <a:srgbClr val="FFFF00"/>
                </a:solidFill>
              </a:rPr>
              <a:t>-</a:t>
            </a:r>
            <a:endParaRPr lang="en-US" sz="4000" dirty="0">
              <a:solidFill>
                <a:srgbClr val="FFFF00"/>
              </a:solidFill>
            </a:endParaRPr>
          </a:p>
        </p:txBody>
      </p:sp>
      <p:graphicFrame>
        <p:nvGraphicFramePr>
          <p:cNvPr id="9" name="Diagram 8"/>
          <p:cNvGraphicFramePr/>
          <p:nvPr/>
        </p:nvGraphicFramePr>
        <p:xfrm>
          <a:off x="594973" y="1746700"/>
          <a:ext cx="1099120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62257" y="479868"/>
            <a:ext cx="3096065" cy="707886"/>
          </a:xfrm>
          <a:prstGeom prst="rect">
            <a:avLst/>
          </a:prstGeom>
        </p:spPr>
        <p:txBody>
          <a:bodyPr wrap="square">
            <a:spAutoFit/>
          </a:bodyPr>
          <a:lstStyle/>
          <a:p>
            <a:r>
              <a:rPr lang="en-US" sz="4000" b="1" dirty="0" err="1" smtClean="0">
                <a:solidFill>
                  <a:srgbClr val="002060"/>
                </a:solidFill>
                <a:latin typeface="NikoshBAN" pitchFamily="2" charset="0"/>
                <a:cs typeface="NikoshBAN" pitchFamily="2" charset="0"/>
              </a:rPr>
              <a:t>শিখনফলঃ</a:t>
            </a:r>
            <a:r>
              <a:rPr lang="en-US" sz="4000" b="1" dirty="0" smtClean="0">
                <a:solidFill>
                  <a:srgbClr val="002060"/>
                </a:solidFill>
                <a:latin typeface="NikoshBAN" pitchFamily="2" charset="0"/>
                <a:cs typeface="NikoshBAN" pitchFamily="2" charset="0"/>
              </a:rPr>
              <a:t>-</a:t>
            </a:r>
            <a:endParaRPr lang="en-US" sz="4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936AFD2-11DE-45B9-AD6A-839FF51BB114}"/>
                                            </p:graphicEl>
                                          </p:spTgt>
                                        </p:tgtEl>
                                        <p:attrNameLst>
                                          <p:attrName>style.visibility</p:attrName>
                                        </p:attrNameLst>
                                      </p:cBhvr>
                                      <p:to>
                                        <p:strVal val="visible"/>
                                      </p:to>
                                    </p:set>
                                    <p:animEffect transition="in" filter="fade">
                                      <p:cBhvr>
                                        <p:cTn id="12" dur="2000"/>
                                        <p:tgtEl>
                                          <p:spTgt spid="9">
                                            <p:graphicEl>
                                              <a:dgm id="{4936AFD2-11DE-45B9-AD6A-839FF51BB1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BD0E8127-0DD0-4354-8AE9-A9C456AC98C1}"/>
                                            </p:graphicEl>
                                          </p:spTgt>
                                        </p:tgtEl>
                                        <p:attrNameLst>
                                          <p:attrName>style.visibility</p:attrName>
                                        </p:attrNameLst>
                                      </p:cBhvr>
                                      <p:to>
                                        <p:strVal val="visible"/>
                                      </p:to>
                                    </p:set>
                                    <p:animEffect transition="in" filter="fade">
                                      <p:cBhvr>
                                        <p:cTn id="17" dur="2000"/>
                                        <p:tgtEl>
                                          <p:spTgt spid="9">
                                            <p:graphicEl>
                                              <a:dgm id="{BD0E8127-0DD0-4354-8AE9-A9C456AC98C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21012A0-BE4A-4E38-B11E-D38C4E2759EB}"/>
                                            </p:graphicEl>
                                          </p:spTgt>
                                        </p:tgtEl>
                                        <p:attrNameLst>
                                          <p:attrName>style.visibility</p:attrName>
                                        </p:attrNameLst>
                                      </p:cBhvr>
                                      <p:to>
                                        <p:strVal val="visible"/>
                                      </p:to>
                                    </p:set>
                                    <p:animEffect transition="in" filter="fade">
                                      <p:cBhvr>
                                        <p:cTn id="22" dur="2000"/>
                                        <p:tgtEl>
                                          <p:spTgt spid="9">
                                            <p:graphicEl>
                                              <a:dgm id="{421012A0-BE4A-4E38-B11E-D38C4E2759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
        <p:nvSpPr>
          <p:cNvPr id="4" name="Rectangle 3"/>
          <p:cNvSpPr/>
          <p:nvPr/>
        </p:nvSpPr>
        <p:spPr>
          <a:xfrm>
            <a:off x="609931" y="3272135"/>
            <a:ext cx="4036681"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অর্থের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মূল্য</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পরিবর্তন</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হয়</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কেন</a:t>
            </a:r>
            <a:r>
              <a:rPr lang="en-US" b="1" dirty="0" smtClean="0">
                <a:solidFill>
                  <a:srgbClr val="002060"/>
                </a:solidFill>
                <a:latin typeface="NikoshBAN" pitchFamily="2" charset="0"/>
                <a:cs typeface="NikoshBAN" pitchFamily="2" charset="0"/>
              </a:rPr>
              <a:t>?</a:t>
            </a:r>
            <a:endParaRPr lang="en-US" sz="1100" dirty="0">
              <a:solidFill>
                <a:srgbClr val="002060"/>
              </a:solidFill>
              <a:latin typeface="NikoshBAN" pitchFamily="2" charset="0"/>
              <a:cs typeface="NikoshBAN" pitchFamily="2" charset="0"/>
            </a:endParaRPr>
          </a:p>
        </p:txBody>
      </p:sp>
      <p:sp>
        <p:nvSpPr>
          <p:cNvPr id="5" name="Rectangle 4"/>
          <p:cNvSpPr/>
          <p:nvPr/>
        </p:nvSpPr>
        <p:spPr>
          <a:xfrm>
            <a:off x="5027612" y="3272135"/>
            <a:ext cx="2661306"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সুদের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হারের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কারণে</a:t>
            </a:r>
            <a:endParaRPr lang="en-US" sz="1100" dirty="0">
              <a:solidFill>
                <a:srgbClr val="002060"/>
              </a:solidFill>
              <a:latin typeface="NikoshBAN" pitchFamily="2" charset="0"/>
              <a:cs typeface="NikoshBAN" pitchFamily="2" charset="0"/>
            </a:endParaRPr>
          </a:p>
        </p:txBody>
      </p:sp>
      <p:sp>
        <p:nvSpPr>
          <p:cNvPr id="6" name="Rectangle 5"/>
          <p:cNvSpPr/>
          <p:nvPr/>
        </p:nvSpPr>
        <p:spPr>
          <a:xfrm>
            <a:off x="608012" y="2000071"/>
            <a:ext cx="10972800" cy="461665"/>
          </a:xfrm>
          <a:prstGeom prst="rect">
            <a:avLst/>
          </a:prstGeom>
        </p:spPr>
        <p:txBody>
          <a:bodyPr wrap="square">
            <a:spAutoFit/>
          </a:bodyPr>
          <a:lstStyle/>
          <a:p>
            <a:r>
              <a:rPr lang="as-IN" b="1" dirty="0" smtClean="0">
                <a:solidFill>
                  <a:srgbClr val="002060"/>
                </a:solidFill>
              </a:rPr>
              <a:t>সময়ের সাথে সাথে অর্থের মূল্যের যে পরিবর্তন ঘটে, তাকেই অর্থের সময়মূল্য বলে।</a:t>
            </a:r>
            <a:endParaRPr lang="as-IN" b="1" dirty="0">
              <a:solidFill>
                <a:srgbClr val="002060"/>
              </a:solidFill>
            </a:endParaRPr>
          </a:p>
        </p:txBody>
      </p:sp>
      <p:sp>
        <p:nvSpPr>
          <p:cNvPr id="7" name="Rectangle 6"/>
          <p:cNvSpPr/>
          <p:nvPr/>
        </p:nvSpPr>
        <p:spPr>
          <a:xfrm>
            <a:off x="684212" y="1542871"/>
            <a:ext cx="2133919"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অর্থের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মূল্য</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a:t>
            </a:r>
            <a:r>
              <a:rPr lang="en-US" b="1" dirty="0" smtClean="0">
                <a:solidFill>
                  <a:srgbClr val="002060"/>
                </a:solidFill>
                <a:latin typeface="NikoshBAN" pitchFamily="2" charset="0"/>
                <a:cs typeface="NikoshBAN" pitchFamily="2" charset="0"/>
              </a:rPr>
              <a:t>?</a:t>
            </a:r>
            <a:endParaRPr lang="en-US" sz="1100" dirty="0">
              <a:solidFill>
                <a:srgbClr val="002060"/>
              </a:solidFill>
              <a:latin typeface="NikoshBAN" pitchFamily="2" charset="0"/>
              <a:cs typeface="NikoshBAN" pitchFamily="2" charset="0"/>
            </a:endParaRPr>
          </a:p>
        </p:txBody>
      </p:sp>
      <p:sp>
        <p:nvSpPr>
          <p:cNvPr id="8" name="Rectangle 7"/>
          <p:cNvSpPr/>
          <p:nvPr/>
        </p:nvSpPr>
        <p:spPr>
          <a:xfrm>
            <a:off x="608012" y="3752671"/>
            <a:ext cx="10972800" cy="830997"/>
          </a:xfrm>
          <a:prstGeom prst="rect">
            <a:avLst/>
          </a:prstGeom>
        </p:spPr>
        <p:txBody>
          <a:bodyPr wrap="square">
            <a:spAutoFit/>
          </a:bodyPr>
          <a:lstStyle/>
          <a:p>
            <a:r>
              <a:rPr lang="as-IN" b="1" dirty="0" smtClean="0"/>
              <a:t>অর্থাৎ আজকের প্রাপ্ত ১০০ টাকা আর ৫ বছর পরে প্রাপ্ত ১০০ টাকা সমান মূল্য বহন করে না। </a:t>
            </a:r>
            <a:endParaRPr lang="en-US" b="1" dirty="0"/>
          </a:p>
        </p:txBody>
      </p:sp>
      <p:sp>
        <p:nvSpPr>
          <p:cNvPr id="9" name="Rectangle 8"/>
          <p:cNvSpPr/>
          <p:nvPr/>
        </p:nvSpPr>
        <p:spPr>
          <a:xfrm>
            <a:off x="608012" y="4796135"/>
            <a:ext cx="10972800" cy="461665"/>
          </a:xfrm>
          <a:prstGeom prst="rect">
            <a:avLst/>
          </a:prstGeom>
        </p:spPr>
        <p:txBody>
          <a:bodyPr wrap="square">
            <a:spAutoFit/>
          </a:bodyPr>
          <a:lstStyle/>
          <a:p>
            <a:r>
              <a:rPr lang="as-IN" b="1" dirty="0" smtClean="0"/>
              <a:t>কারণ বর্তমানের ১০০ টাকার ক্রয় ক্ষমতা ৫ বছর পরের ১০০ টাকা থেকে বেশি। </a:t>
            </a:r>
            <a:endParaRPr lang="en-US" b="1" dirty="0"/>
          </a:p>
        </p:txBody>
      </p:sp>
      <p:sp>
        <p:nvSpPr>
          <p:cNvPr id="10" name="Rectangle 9"/>
          <p:cNvSpPr/>
          <p:nvPr/>
        </p:nvSpPr>
        <p:spPr>
          <a:xfrm>
            <a:off x="608012" y="5276671"/>
            <a:ext cx="10972800" cy="1200329"/>
          </a:xfrm>
          <a:prstGeom prst="rect">
            <a:avLst/>
          </a:prstGeom>
        </p:spPr>
        <p:txBody>
          <a:bodyPr wrap="square">
            <a:spAutoFit/>
          </a:bodyPr>
          <a:lstStyle/>
          <a:p>
            <a:r>
              <a:rPr lang="as-IN" b="1" dirty="0" smtClean="0"/>
              <a:t>অর্থাৎ বর্তমানে প্রাপ্ত অর্থের মূল্য কিছু দিন পরে প্রাপ্ত অর্থের মূল্য অপেক্ষা বেশি। ঠিক একই ভাবে ভবিষ্যতে প্রাপ্ত অর্থের মূল্য বর্তমানে প্রাপ্ত অর্থের মূল্য অপেক্ষা কম। এই ধারণাই হচ্ছে অর্থের সময় মূল্য ধারণা। </a:t>
            </a:r>
            <a:endParaRPr lang="en-US" b="1" dirty="0"/>
          </a:p>
        </p:txBody>
      </p:sp>
      <p:pic>
        <p:nvPicPr>
          <p:cNvPr id="1026" name="Picture 2"/>
          <p:cNvPicPr>
            <a:picLocks noChangeAspect="1" noChangeArrowheads="1"/>
          </p:cNvPicPr>
          <p:nvPr/>
        </p:nvPicPr>
        <p:blipFill>
          <a:blip r:embed="rId3"/>
          <a:srcRect/>
          <a:stretch>
            <a:fillRect/>
          </a:stretch>
        </p:blipFill>
        <p:spPr bwMode="auto">
          <a:xfrm>
            <a:off x="608012" y="457200"/>
            <a:ext cx="6624638"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
        <p:nvSpPr>
          <p:cNvPr id="4" name="Rectangle 3"/>
          <p:cNvSpPr/>
          <p:nvPr/>
        </p:nvSpPr>
        <p:spPr>
          <a:xfrm>
            <a:off x="531812" y="4191000"/>
            <a:ext cx="7678705" cy="461665"/>
          </a:xfrm>
          <a:prstGeom prst="rect">
            <a:avLst/>
          </a:prstGeom>
        </p:spPr>
        <p:txBody>
          <a:bodyPr wrap="none">
            <a:spAutoFit/>
          </a:bodyPr>
          <a:lstStyle/>
          <a:p>
            <a:r>
              <a:rPr lang="as-IN" b="1" dirty="0" smtClean="0"/>
              <a:t>অর্থে সময় মূল্য ব্যবহার করে সুযোগ ব্যয় নির্ণয় করা যায়। </a:t>
            </a:r>
            <a:endParaRPr lang="en-US" b="1" dirty="0"/>
          </a:p>
        </p:txBody>
      </p:sp>
      <p:sp>
        <p:nvSpPr>
          <p:cNvPr id="5" name="Rectangle 4"/>
          <p:cNvSpPr/>
          <p:nvPr/>
        </p:nvSpPr>
        <p:spPr>
          <a:xfrm>
            <a:off x="531812" y="4659868"/>
            <a:ext cx="10972800" cy="830997"/>
          </a:xfrm>
          <a:prstGeom prst="rect">
            <a:avLst/>
          </a:prstGeom>
        </p:spPr>
        <p:txBody>
          <a:bodyPr wrap="square">
            <a:spAutoFit/>
          </a:bodyPr>
          <a:lstStyle/>
          <a:p>
            <a:r>
              <a:rPr lang="as-IN" b="1" dirty="0" smtClean="0"/>
              <a:t>অর্থাৎ কোনো একটি প্রকল্পে  অর্থ বিনিয়োগ করলে অন্য কোনো প্রকল্পে অর্থ</a:t>
            </a:r>
            <a:r>
              <a:rPr lang="en-US" b="1" dirty="0" smtClean="0"/>
              <a:t> </a:t>
            </a:r>
            <a:r>
              <a:rPr lang="as-IN" b="1" dirty="0" smtClean="0"/>
              <a:t>বিনিয়োগের সুযোগ ত্যাগ করতে হয়। যাকে অর্থায়নে সুযোগ ব্যয় বলে। </a:t>
            </a:r>
            <a:endParaRPr lang="en-US" b="1" dirty="0"/>
          </a:p>
        </p:txBody>
      </p:sp>
      <p:pic>
        <p:nvPicPr>
          <p:cNvPr id="2050" name="Picture 2"/>
          <p:cNvPicPr>
            <a:picLocks noChangeAspect="1" noChangeArrowheads="1"/>
          </p:cNvPicPr>
          <p:nvPr/>
        </p:nvPicPr>
        <p:blipFill>
          <a:blip r:embed="rId3"/>
          <a:srcRect/>
          <a:stretch>
            <a:fillRect/>
          </a:stretch>
        </p:blipFill>
        <p:spPr bwMode="auto">
          <a:xfrm>
            <a:off x="579437" y="685800"/>
            <a:ext cx="11001375" cy="24574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92337" y="3429000"/>
            <a:ext cx="2633664" cy="7000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660901" y="3429000"/>
            <a:ext cx="3033711" cy="7167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8120856" y="3467099"/>
            <a:ext cx="3383756" cy="600075"/>
          </a:xfrm>
          <a:prstGeom prst="rect">
            <a:avLst/>
          </a:prstGeom>
          <a:noFill/>
          <a:ln w="9525">
            <a:noFill/>
            <a:miter lim="800000"/>
            <a:headEnd/>
            <a:tailEnd/>
          </a:ln>
          <a:effectLst/>
        </p:spPr>
      </p:pic>
      <p:sp>
        <p:nvSpPr>
          <p:cNvPr id="11" name="Rectangle 10"/>
          <p:cNvSpPr/>
          <p:nvPr/>
        </p:nvSpPr>
        <p:spPr>
          <a:xfrm>
            <a:off x="608012" y="6019800"/>
            <a:ext cx="11125200" cy="400110"/>
          </a:xfrm>
          <a:prstGeom prst="rect">
            <a:avLst/>
          </a:prstGeom>
        </p:spPr>
        <p:txBody>
          <a:bodyPr wrap="square">
            <a:spAutoFit/>
          </a:bodyPr>
          <a:lstStyle/>
          <a:p>
            <a:pPr>
              <a:buFont typeface="Arial" pitchFamily="34" charset="0"/>
              <a:buChar char="•"/>
            </a:pPr>
            <a:r>
              <a:rPr lang="as-IN" sz="2000" b="1" dirty="0" smtClean="0"/>
              <a:t>পরিশোধের </a:t>
            </a:r>
            <a:r>
              <a:rPr lang="as-IN" sz="2000" b="1" dirty="0" smtClean="0"/>
              <a:t>ক্ষমতা</a:t>
            </a:r>
            <a:r>
              <a:rPr lang="en-US" sz="2000" b="1" dirty="0" smtClean="0"/>
              <a:t>	</a:t>
            </a:r>
            <a:r>
              <a:rPr lang="as-IN" sz="2000" b="1" dirty="0" smtClean="0"/>
              <a:t>সময়ের</a:t>
            </a:r>
            <a:r>
              <a:rPr lang="en-US" sz="2000" b="1" dirty="0" smtClean="0"/>
              <a:t>	</a:t>
            </a:r>
            <a:r>
              <a:rPr lang="as-IN" sz="2000" b="1" dirty="0" smtClean="0"/>
              <a:t>কত কিস্তির</a:t>
            </a:r>
            <a:r>
              <a:rPr lang="en-US" sz="2000" b="1" dirty="0" smtClean="0"/>
              <a:t>		</a:t>
            </a:r>
            <a:r>
              <a:rPr lang="as-IN" sz="2000" b="1" dirty="0" smtClean="0"/>
              <a:t>পরিমাণ</a:t>
            </a:r>
            <a:r>
              <a:rPr lang="en-US" sz="2000" b="1" dirty="0" smtClean="0"/>
              <a:t>	</a:t>
            </a:r>
            <a:r>
              <a:rPr lang="as-IN" sz="2000" b="1" dirty="0" smtClean="0"/>
              <a:t>ঋণ </a:t>
            </a:r>
            <a:r>
              <a:rPr lang="as-IN" sz="2000" b="1" dirty="0" smtClean="0"/>
              <a:t>গ্রহণ আদৌ হবে কিনা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par>
                                <p:cTn id="13" presetID="4" presetClass="entr" presetSubtype="16"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box(in)">
                                      <p:cBhvr>
                                        <p:cTn id="15" dur="500"/>
                                        <p:tgtEl>
                                          <p:spTgt spid="2053"/>
                                        </p:tgtEl>
                                      </p:cBhvr>
                                    </p:animEffect>
                                  </p:childTnLst>
                                </p:cTn>
                              </p:par>
                              <p:par>
                                <p:cTn id="16" presetID="4" presetClass="entr" presetSubtype="16"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ox(in)">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3">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
        <p:nvSpPr>
          <p:cNvPr id="4" name="Oval 3"/>
          <p:cNvSpPr/>
          <p:nvPr/>
        </p:nvSpPr>
        <p:spPr>
          <a:xfrm>
            <a:off x="3884612" y="457200"/>
            <a:ext cx="4572000" cy="1219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u="sng" dirty="0" err="1" smtClean="0">
                <a:solidFill>
                  <a:schemeClr val="tx1"/>
                </a:solidFill>
                <a:latin typeface="NikoshBAN" panose="02000000000000000000" pitchFamily="2" charset="0"/>
                <a:cs typeface="NikoshBAN" panose="02000000000000000000" pitchFamily="2" charset="0"/>
              </a:rPr>
              <a:t>প্রয়োজনীয়</a:t>
            </a:r>
            <a:r>
              <a:rPr lang="en-US" sz="6000" u="sng" dirty="0" smtClean="0">
                <a:solidFill>
                  <a:schemeClr val="tx1"/>
                </a:solidFill>
              </a:rPr>
              <a:t> সুত্র</a:t>
            </a:r>
            <a:endParaRPr lang="en-US" sz="6000" u="sng" dirty="0">
              <a:solidFill>
                <a:schemeClr val="tx1"/>
              </a:solidFill>
            </a:endParaRPr>
          </a:p>
        </p:txBody>
      </p:sp>
      <p:sp>
        <p:nvSpPr>
          <p:cNvPr id="6" name="Rectangle 5"/>
          <p:cNvSpPr/>
          <p:nvPr/>
        </p:nvSpPr>
        <p:spPr>
          <a:xfrm>
            <a:off x="341312" y="2590800"/>
            <a:ext cx="5829300" cy="38709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bn-BD" sz="3200" dirty="0" smtClean="0">
              <a:solidFill>
                <a:srgbClr val="002060"/>
              </a:solidFill>
              <a:latin typeface="NikoshBAN" panose="02000000000000000000" pitchFamily="2" charset="0"/>
              <a:cs typeface="NikoshBAN" panose="02000000000000000000" pitchFamily="2" charset="0"/>
            </a:endParaRPr>
          </a:p>
          <a:p>
            <a:pPr algn="ctr"/>
            <a:endParaRPr lang="bn-BD" sz="3200" dirty="0">
              <a:solidFill>
                <a:srgbClr val="002060"/>
              </a:solidFill>
              <a:latin typeface="NikoshBAN" panose="02000000000000000000" pitchFamily="2" charset="0"/>
              <a:cs typeface="NikoshBAN" panose="02000000000000000000" pitchFamily="2" charset="0"/>
            </a:endParaRPr>
          </a:p>
          <a:p>
            <a:pPr algn="ctr"/>
            <a:endParaRPr lang="bn-BD" sz="3200" dirty="0" smtClean="0">
              <a:solidFill>
                <a:srgbClr val="002060"/>
              </a:solidFill>
              <a:latin typeface="NikoshBAN" panose="02000000000000000000" pitchFamily="2" charset="0"/>
              <a:cs typeface="NikoshBAN" panose="02000000000000000000" pitchFamily="2" charset="0"/>
            </a:endParaRPr>
          </a:p>
          <a:p>
            <a:r>
              <a:rPr lang="bn-BD" sz="3200" dirty="0" smtClean="0">
                <a:solidFill>
                  <a:srgbClr val="002060"/>
                </a:solidFill>
                <a:latin typeface="NikoshBAN" panose="02000000000000000000" pitchFamily="2" charset="0"/>
                <a:cs typeface="NikoshBAN" panose="02000000000000000000" pitchFamily="2" charset="0"/>
              </a:rPr>
              <a:t>যেখানে,</a:t>
            </a:r>
          </a:p>
          <a:p>
            <a:pPr algn="ctr"/>
            <a:r>
              <a:rPr lang="en-US" sz="3200" dirty="0" smtClean="0">
                <a:solidFill>
                  <a:srgbClr val="002060"/>
                </a:solidFill>
                <a:latin typeface="NikoshBAN" panose="02000000000000000000" pitchFamily="2" charset="0"/>
                <a:cs typeface="NikoshBAN" panose="02000000000000000000" pitchFamily="2" charset="0"/>
              </a:rPr>
              <a:t>PV=Present </a:t>
            </a:r>
            <a:r>
              <a:rPr lang="en-US" sz="3200" dirty="0" smtClean="0">
                <a:solidFill>
                  <a:srgbClr val="002060"/>
                </a:solidFill>
                <a:latin typeface="NikoshBAN" panose="02000000000000000000" pitchFamily="2" charset="0"/>
                <a:cs typeface="NikoshBAN" panose="02000000000000000000" pitchFamily="2" charset="0"/>
              </a:rPr>
              <a:t>Value (</a:t>
            </a:r>
            <a:r>
              <a:rPr lang="bn-BD" sz="3200" dirty="0" smtClean="0">
                <a:solidFill>
                  <a:srgbClr val="002060"/>
                </a:solidFill>
                <a:latin typeface="NikoshBAN" panose="02000000000000000000" pitchFamily="2" charset="0"/>
                <a:cs typeface="NikoshBAN" panose="02000000000000000000" pitchFamily="2" charset="0"/>
              </a:rPr>
              <a:t>বর্তমান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FV= future </a:t>
            </a:r>
            <a:r>
              <a:rPr lang="en-US" sz="3200" dirty="0" smtClean="0">
                <a:solidFill>
                  <a:srgbClr val="002060"/>
                </a:solidFill>
                <a:latin typeface="NikoshBAN" panose="02000000000000000000" pitchFamily="2" charset="0"/>
                <a:cs typeface="NikoshBAN" panose="02000000000000000000" pitchFamily="2" charset="0"/>
              </a:rPr>
              <a:t>value </a:t>
            </a:r>
            <a:r>
              <a:rPr lang="bn-BD" sz="3200" dirty="0" smtClean="0">
                <a:solidFill>
                  <a:srgbClr val="002060"/>
                </a:solidFill>
                <a:latin typeface="NikoshBAN" panose="02000000000000000000" pitchFamily="2" charset="0"/>
                <a:cs typeface="NikoshBAN" panose="02000000000000000000" pitchFamily="2" charset="0"/>
              </a:rPr>
              <a:t>(</a:t>
            </a:r>
            <a:r>
              <a:rPr lang="bn-BD" sz="3200" dirty="0" smtClean="0">
                <a:solidFill>
                  <a:srgbClr val="002060"/>
                </a:solidFill>
                <a:latin typeface="NikoshBAN" panose="02000000000000000000" pitchFamily="2" charset="0"/>
                <a:cs typeface="NikoshBAN" panose="02000000000000000000" pitchFamily="2" charset="0"/>
              </a:rPr>
              <a:t>ভবিষ্যত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r= rate of </a:t>
            </a:r>
            <a:r>
              <a:rPr lang="en-US" sz="3200" dirty="0" smtClean="0">
                <a:solidFill>
                  <a:srgbClr val="002060"/>
                </a:solidFill>
                <a:latin typeface="NikoshBAN" panose="02000000000000000000" pitchFamily="2" charset="0"/>
                <a:cs typeface="NikoshBAN" panose="02000000000000000000" pitchFamily="2" charset="0"/>
              </a:rPr>
              <a:t>interest </a:t>
            </a:r>
            <a:r>
              <a:rPr lang="bn-BD" sz="3200" dirty="0" smtClean="0">
                <a:solidFill>
                  <a:srgbClr val="002060"/>
                </a:solidFill>
                <a:latin typeface="NikoshBAN" panose="02000000000000000000" pitchFamily="2" charset="0"/>
                <a:cs typeface="NikoshBAN" panose="02000000000000000000" pitchFamily="2" charset="0"/>
              </a:rPr>
              <a:t>(</a:t>
            </a:r>
            <a:r>
              <a:rPr lang="bn-BD" sz="3200" dirty="0" smtClean="0">
                <a:solidFill>
                  <a:srgbClr val="002060"/>
                </a:solidFill>
                <a:latin typeface="NikoshBAN" panose="02000000000000000000" pitchFamily="2" charset="0"/>
                <a:cs typeface="NikoshBAN" panose="02000000000000000000" pitchFamily="2" charset="0"/>
              </a:rPr>
              <a:t>সুদের হার)</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n=number of </a:t>
            </a:r>
            <a:r>
              <a:rPr lang="en-US" sz="3200" dirty="0" smtClean="0">
                <a:solidFill>
                  <a:srgbClr val="002060"/>
                </a:solidFill>
                <a:latin typeface="NikoshBAN" panose="02000000000000000000" pitchFamily="2" charset="0"/>
                <a:cs typeface="NikoshBAN" panose="02000000000000000000" pitchFamily="2" charset="0"/>
              </a:rPr>
              <a:t>year </a:t>
            </a:r>
            <a:r>
              <a:rPr lang="bn-BD" sz="3200" dirty="0" smtClean="0">
                <a:solidFill>
                  <a:srgbClr val="002060"/>
                </a:solidFill>
                <a:latin typeface="NikoshBAN" panose="02000000000000000000" pitchFamily="2" charset="0"/>
                <a:cs typeface="NikoshBAN" panose="02000000000000000000" pitchFamily="2" charset="0"/>
              </a:rPr>
              <a:t>(</a:t>
            </a:r>
            <a:r>
              <a:rPr lang="bn-BD" sz="3200" dirty="0" smtClean="0">
                <a:solidFill>
                  <a:srgbClr val="002060"/>
                </a:solidFill>
                <a:latin typeface="NikoshBAN" panose="02000000000000000000" pitchFamily="2" charset="0"/>
                <a:cs typeface="NikoshBAN" panose="02000000000000000000" pitchFamily="2" charset="0"/>
              </a:rPr>
              <a:t>বছর সংখ্যা)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9" name="Rectangle 8"/>
          <p:cNvSpPr/>
          <p:nvPr/>
        </p:nvSpPr>
        <p:spPr>
          <a:xfrm>
            <a:off x="6171205" y="2590800"/>
            <a:ext cx="5547360" cy="3870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bn-BD" sz="2800" dirty="0" smtClean="0">
              <a:solidFill>
                <a:srgbClr val="002060"/>
              </a:solidFill>
              <a:latin typeface="NikoshBAN" panose="02000000000000000000" pitchFamily="2" charset="0"/>
              <a:cs typeface="NikoshBAN" panose="02000000000000000000" pitchFamily="2" charset="0"/>
            </a:endParaRPr>
          </a:p>
          <a:p>
            <a:pPr algn="ctr"/>
            <a:endParaRPr lang="bn-BD" sz="2800" dirty="0">
              <a:solidFill>
                <a:srgbClr val="002060"/>
              </a:solidFill>
              <a:latin typeface="NikoshBAN" panose="02000000000000000000" pitchFamily="2" charset="0"/>
              <a:cs typeface="NikoshBAN" panose="02000000000000000000" pitchFamily="2" charset="0"/>
            </a:endParaRPr>
          </a:p>
          <a:p>
            <a:pPr algn="ctr"/>
            <a:endParaRPr lang="bn-BD" sz="2800" dirty="0" smtClean="0">
              <a:solidFill>
                <a:srgbClr val="002060"/>
              </a:solidFill>
              <a:latin typeface="NikoshBAN" panose="02000000000000000000" pitchFamily="2" charset="0"/>
              <a:cs typeface="NikoshBAN" panose="02000000000000000000" pitchFamily="2" charset="0"/>
            </a:endParaRPr>
          </a:p>
          <a:p>
            <a:pPr algn="ctr"/>
            <a:endParaRPr lang="bn-BD" sz="2800" dirty="0">
              <a:solidFill>
                <a:srgbClr val="002060"/>
              </a:solidFill>
              <a:latin typeface="NikoshBAN" panose="02000000000000000000" pitchFamily="2" charset="0"/>
              <a:cs typeface="NikoshBAN" panose="02000000000000000000" pitchFamily="2" charset="0"/>
            </a:endParaRPr>
          </a:p>
          <a:p>
            <a:pPr algn="ctr"/>
            <a:r>
              <a:rPr lang="bn-BD" sz="2800" dirty="0" smtClean="0">
                <a:solidFill>
                  <a:srgbClr val="002060"/>
                </a:solidFill>
                <a:latin typeface="NikoshBAN" panose="02000000000000000000" pitchFamily="2" charset="0"/>
                <a:cs typeface="NikoshBAN" panose="02000000000000000000" pitchFamily="2" charset="0"/>
              </a:rPr>
              <a:t>যেখানে,</a:t>
            </a:r>
          </a:p>
          <a:p>
            <a:pPr algn="ctr"/>
            <a:r>
              <a:rPr lang="en-US" sz="2800" dirty="0" smtClean="0">
                <a:solidFill>
                  <a:srgbClr val="002060"/>
                </a:solidFill>
                <a:latin typeface="NikoshBAN" panose="02000000000000000000" pitchFamily="2" charset="0"/>
                <a:cs typeface="NikoshBAN" panose="02000000000000000000" pitchFamily="2" charset="0"/>
              </a:rPr>
              <a:t>FV= </a:t>
            </a:r>
            <a:r>
              <a:rPr lang="en-US" sz="2800" dirty="0" err="1" smtClean="0">
                <a:solidFill>
                  <a:srgbClr val="002060"/>
                </a:solidFill>
                <a:latin typeface="NikoshBAN" panose="02000000000000000000" pitchFamily="2" charset="0"/>
                <a:cs typeface="NikoshBAN" panose="02000000000000000000" pitchFamily="2" charset="0"/>
              </a:rPr>
              <a:t>futue</a:t>
            </a:r>
            <a:r>
              <a:rPr lang="en-US" sz="2800" dirty="0" smtClean="0">
                <a:solidFill>
                  <a:srgbClr val="002060"/>
                </a:solidFill>
                <a:latin typeface="NikoshBAN" panose="02000000000000000000" pitchFamily="2" charset="0"/>
                <a:cs typeface="NikoshBAN" panose="02000000000000000000" pitchFamily="2" charset="0"/>
              </a:rPr>
              <a:t> value (</a:t>
            </a:r>
            <a:r>
              <a:rPr lang="bn-BD" sz="2800" dirty="0" smtClean="0">
                <a:solidFill>
                  <a:srgbClr val="002060"/>
                </a:solidFill>
                <a:latin typeface="NikoshBAN" panose="02000000000000000000" pitchFamily="2" charset="0"/>
                <a:cs typeface="NikoshBAN" panose="02000000000000000000" pitchFamily="2" charset="0"/>
              </a:rPr>
              <a:t>ভবিষ্যত মুল্য)</a:t>
            </a:r>
          </a:p>
          <a:p>
            <a:pPr algn="ctr"/>
            <a:r>
              <a:rPr lang="en-US" sz="2800" dirty="0" smtClean="0">
                <a:solidFill>
                  <a:srgbClr val="002060"/>
                </a:solidFill>
                <a:latin typeface="NikoshBAN" panose="02000000000000000000" pitchFamily="2" charset="0"/>
                <a:cs typeface="NikoshBAN" panose="02000000000000000000" pitchFamily="2" charset="0"/>
              </a:rPr>
              <a:t>PV= present value (</a:t>
            </a:r>
            <a:r>
              <a:rPr lang="bn-BD" sz="2800" dirty="0" smtClean="0">
                <a:solidFill>
                  <a:srgbClr val="002060"/>
                </a:solidFill>
                <a:latin typeface="NikoshBAN" panose="02000000000000000000" pitchFamily="2" charset="0"/>
                <a:cs typeface="NikoshBAN" panose="02000000000000000000" pitchFamily="2" charset="0"/>
              </a:rPr>
              <a:t>বর্তমান মুল্য)</a:t>
            </a:r>
          </a:p>
          <a:p>
            <a:pPr algn="ctr"/>
            <a:r>
              <a:rPr lang="en-US" sz="2800" dirty="0" smtClean="0">
                <a:solidFill>
                  <a:srgbClr val="002060"/>
                </a:solidFill>
                <a:latin typeface="NikoshBAN" panose="02000000000000000000" pitchFamily="2" charset="0"/>
                <a:cs typeface="NikoshBAN" panose="02000000000000000000" pitchFamily="2" charset="0"/>
              </a:rPr>
              <a:t>r=rate of interest (</a:t>
            </a:r>
            <a:r>
              <a:rPr lang="bn-BD" sz="2800" dirty="0" smtClean="0">
                <a:solidFill>
                  <a:srgbClr val="002060"/>
                </a:solidFill>
                <a:latin typeface="NikoshBAN" panose="02000000000000000000" pitchFamily="2" charset="0"/>
                <a:cs typeface="NikoshBAN" panose="02000000000000000000" pitchFamily="2" charset="0"/>
              </a:rPr>
              <a:t>সুদের হার)</a:t>
            </a:r>
          </a:p>
          <a:p>
            <a:pPr algn="ctr"/>
            <a:r>
              <a:rPr lang="en-US" sz="2800" dirty="0" smtClean="0">
                <a:solidFill>
                  <a:srgbClr val="002060"/>
                </a:solidFill>
                <a:latin typeface="NikoshBAN" panose="02000000000000000000" pitchFamily="2" charset="0"/>
                <a:cs typeface="NikoshBAN" panose="02000000000000000000" pitchFamily="2" charset="0"/>
              </a:rPr>
              <a:t>n= number of years (</a:t>
            </a:r>
            <a:r>
              <a:rPr lang="bn-BD" sz="2800" dirty="0" smtClean="0">
                <a:solidFill>
                  <a:srgbClr val="002060"/>
                </a:solidFill>
                <a:latin typeface="NikoshBAN" panose="02000000000000000000" pitchFamily="2" charset="0"/>
                <a:cs typeface="NikoshBAN" panose="02000000000000000000" pitchFamily="2" charset="0"/>
              </a:rPr>
              <a:t>বছর সংখ্যা)</a:t>
            </a:r>
            <a:endParaRPr lang="en-US" sz="2800" dirty="0">
              <a:solidFill>
                <a:srgbClr val="002060"/>
              </a:solidFill>
              <a:latin typeface="NikoshBAN" panose="02000000000000000000" pitchFamily="2" charset="0"/>
              <a:cs typeface="NikoshBAN" panose="02000000000000000000" pitchFamily="2"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xmlns="" val="1093609785"/>
              </p:ext>
            </p:extLst>
          </p:nvPr>
        </p:nvGraphicFramePr>
        <p:xfrm>
          <a:off x="511174" y="873125"/>
          <a:ext cx="3373437" cy="1793875"/>
        </p:xfrm>
        <a:graphic>
          <a:graphicData uri="http://schemas.openxmlformats.org/presentationml/2006/ole">
            <p:oleObj spid="_x0000_s35842" name="Equation" r:id="rId4" imgW="1143000" imgH="774360" progId="Equation.3">
              <p:embed/>
            </p:oleObj>
          </a:graphicData>
        </a:graphic>
      </p:graphicFrame>
      <p:graphicFrame>
        <p:nvGraphicFramePr>
          <p:cNvPr id="1027" name="Object 3"/>
          <p:cNvGraphicFramePr>
            <a:graphicFrameLocks noChangeAspect="1"/>
          </p:cNvGraphicFramePr>
          <p:nvPr/>
        </p:nvGraphicFramePr>
        <p:xfrm>
          <a:off x="7008812" y="2916250"/>
          <a:ext cx="4222103" cy="1198550"/>
        </p:xfrm>
        <a:graphic>
          <a:graphicData uri="http://schemas.openxmlformats.org/presentationml/2006/ole">
            <p:oleObj spid="_x0000_s35843" name="Equation" r:id="rId5" imgW="1117440" imgH="317160" progId="Equation.3">
              <p:embed/>
            </p:oleObj>
          </a:graphicData>
        </a:graphic>
      </p:graphicFrame>
      <p:graphicFrame>
        <p:nvGraphicFramePr>
          <p:cNvPr id="1028" name="Object 4"/>
          <p:cNvGraphicFramePr>
            <a:graphicFrameLocks noChangeAspect="1"/>
          </p:cNvGraphicFramePr>
          <p:nvPr/>
        </p:nvGraphicFramePr>
        <p:xfrm>
          <a:off x="1751012" y="2819400"/>
          <a:ext cx="3048000" cy="1176337"/>
        </p:xfrm>
        <a:graphic>
          <a:graphicData uri="http://schemas.openxmlformats.org/presentationml/2006/ole">
            <p:oleObj spid="_x0000_s35844" name="Equation" r:id="rId6" imgW="927000" imgH="507960" progId="Equation.3">
              <p:embed/>
            </p:oleObj>
          </a:graphicData>
        </a:graphic>
      </p:graphicFrame>
      <p:graphicFrame>
        <p:nvGraphicFramePr>
          <p:cNvPr id="1029" name="Object 5"/>
          <p:cNvGraphicFramePr>
            <a:graphicFrameLocks noChangeAspect="1"/>
          </p:cNvGraphicFramePr>
          <p:nvPr/>
        </p:nvGraphicFramePr>
        <p:xfrm>
          <a:off x="8456612" y="838200"/>
          <a:ext cx="3217863" cy="1654188"/>
        </p:xfrm>
        <a:graphic>
          <a:graphicData uri="http://schemas.openxmlformats.org/presentationml/2006/ole">
            <p:oleObj spid="_x0000_s35845" name="Equation" r:id="rId7" imgW="1333440" imgH="583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heckerboard(across)">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heckerboard(across)">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checkerboard(across)">
                                      <p:cBhvr>
                                        <p:cTn id="4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26" y="152400"/>
            <a:ext cx="11887200"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430000" cy="6096000"/>
          </a:xfrm>
          <a:prstGeom prst="rect">
            <a:avLst/>
          </a:prstGeom>
          <a:ln w="76200">
            <a:solidFill>
              <a:srgbClr val="0070C0"/>
            </a:solidFill>
          </a:ln>
        </p:spPr>
      </p:pic>
      <p:sp>
        <p:nvSpPr>
          <p:cNvPr id="4" name="TextBox 3"/>
          <p:cNvSpPr txBox="1"/>
          <p:nvPr/>
        </p:nvSpPr>
        <p:spPr>
          <a:xfrm>
            <a:off x="533400" y="411540"/>
            <a:ext cx="1127601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প্রকৃত সুদের হার কী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b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r>
              <a:rPr lang="bn-IN" sz="1800" b="1" dirty="0" smtClean="0">
                <a:latin typeface="NikoshBAN" pitchFamily="2" charset="0"/>
                <a:cs typeface="NikoshBAN" pitchFamily="2" charset="0"/>
              </a:rPr>
              <a:t>ধরা যাক, সাপ্তাহিক ১% হারে চক্রবৃদ্ধি সুদে ঋণ গ্রহণ করা হলো। এক বছর ৫২ সপ্তাহ হিসাবে বার্ষিক সুদের হার হওয়ার  কথা ৫২%। এখন হিসাব করে দেখা যাক পকৃত সুদের হার কত হয়। </a:t>
            </a:r>
          </a:p>
        </p:txBody>
      </p:sp>
      <p:grpSp>
        <p:nvGrpSpPr>
          <p:cNvPr id="5" name="Group 4"/>
          <p:cNvGrpSpPr/>
          <p:nvPr/>
        </p:nvGrpSpPr>
        <p:grpSpPr>
          <a:xfrm>
            <a:off x="743787" y="2514600"/>
            <a:ext cx="10456025" cy="2500193"/>
            <a:chOff x="276087" y="1160681"/>
            <a:chExt cx="8334513" cy="2500193"/>
          </a:xfrm>
        </p:grpSpPr>
        <p:sp>
          <p:nvSpPr>
            <p:cNvPr id="6" name="Rectangle 12"/>
            <p:cNvSpPr>
              <a:spLocks noChangeArrowheads="1"/>
            </p:cNvSpPr>
            <p:nvPr/>
          </p:nvSpPr>
          <p:spPr bwMode="auto">
            <a:xfrm>
              <a:off x="3505200" y="1821418"/>
              <a:ext cx="40786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latin typeface="Nikosh" pitchFamily="2" charset="0"/>
                  <a:ea typeface="Times New Roman" pitchFamily="18" charset="0"/>
                  <a:cs typeface="NikoshBAN" pitchFamily="2" charset="0"/>
                </a:rPr>
                <a:t>-</a:t>
              </a:r>
              <a:r>
                <a:rPr lang="bn-IN" dirty="0" smtClean="0">
                  <a:latin typeface="NikoshBAN" pitchFamily="2" charset="0"/>
                  <a:ea typeface="Times New Roman" pitchFamily="18" charset="0"/>
                  <a:cs typeface="NikoshBAN" pitchFamily="2" charset="0"/>
                </a:rPr>
                <a:t>১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276600" y="2354818"/>
              <a:ext cx="409138" cy="461665"/>
            </a:xfrm>
            <a:prstGeom prst="rect">
              <a:avLst/>
            </a:prstGeom>
          </p:spPr>
          <p:txBody>
            <a:bodyPr wrap="none">
              <a:spAutoFit/>
            </a:bodyPr>
            <a:lstStyle/>
            <a:p>
              <a:r>
                <a:rPr lang="en-US" dirty="0" smtClean="0">
                  <a:latin typeface="NikoshBAN" pitchFamily="2" charset="0"/>
                  <a:cs typeface="NikoshBAN" pitchFamily="2" charset="0"/>
                </a:rPr>
                <a:t>-</a:t>
              </a:r>
              <a:r>
                <a:rPr lang="bn-IN" dirty="0" smtClean="0">
                  <a:latin typeface="NikoshBAN" pitchFamily="2" charset="0"/>
                  <a:cs typeface="NikoshBAN" pitchFamily="2" charset="0"/>
                </a:rPr>
                <a:t>১ </a:t>
              </a:r>
              <a:endParaRPr lang="en-US" dirty="0"/>
            </a:p>
          </p:txBody>
        </p:sp>
        <p:sp>
          <p:nvSpPr>
            <p:cNvPr id="8" name="TextBox 7"/>
            <p:cNvSpPr txBox="1"/>
            <p:nvPr/>
          </p:nvSpPr>
          <p:spPr>
            <a:xfrm>
              <a:off x="276087" y="1160681"/>
              <a:ext cx="7848600" cy="646331"/>
            </a:xfrm>
            <a:prstGeom prst="rect">
              <a:avLst/>
            </a:prstGeom>
            <a:noFill/>
          </p:spPr>
          <p:txBody>
            <a:bodyPr wrap="square" rtlCol="0">
              <a:spAutoFit/>
            </a:bodyPr>
            <a:lstStyle/>
            <a:p>
              <a:r>
                <a:rPr lang="bn-IN" sz="1800" b="1" dirty="0" smtClean="0">
                  <a:latin typeface="NikoshBAN" pitchFamily="2" charset="0"/>
                  <a:cs typeface="NikoshBAN" pitchFamily="2" charset="0"/>
                </a:rPr>
                <a:t>আমরা </a:t>
              </a:r>
              <a:r>
                <a:rPr lang="bn-IN" sz="1800" b="1" dirty="0" smtClean="0">
                  <a:latin typeface="NikoshBAN" pitchFamily="2" charset="0"/>
                  <a:cs typeface="NikoshBAN" pitchFamily="2" charset="0"/>
                </a:rPr>
                <a:t>জানি,</a:t>
              </a:r>
            </a:p>
            <a:p>
              <a:r>
                <a:rPr lang="bn-IN" sz="1800" b="1" dirty="0" smtClean="0">
                  <a:latin typeface="NikoshBAN" pitchFamily="2" charset="0"/>
                  <a:cs typeface="NikoshBAN" pitchFamily="2" charset="0"/>
                </a:rPr>
                <a:t>প্রকৃত সুদের হার ( </a:t>
              </a:r>
              <a:r>
                <a:rPr lang="en-US" sz="1800" b="1" dirty="0" smtClean="0">
                  <a:latin typeface="Times New Roman" pitchFamily="18" charset="0"/>
                  <a:cs typeface="Times New Roman" pitchFamily="18" charset="0"/>
                </a:rPr>
                <a:t>EAR)</a:t>
              </a:r>
              <a:endParaRPr lang="en-US" sz="1800" b="1" dirty="0">
                <a:latin typeface="NikoshBAN" pitchFamily="2" charset="0"/>
                <a:cs typeface="NikoshBAN" pitchFamily="2" charset="0"/>
              </a:endParaRPr>
            </a:p>
          </p:txBody>
        </p:sp>
        <p:pic>
          <p:nvPicPr>
            <p:cNvPr id="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86025" y="1276350"/>
              <a:ext cx="942975" cy="485775"/>
            </a:xfrm>
            <a:prstGeom prst="rect">
              <a:avLst/>
            </a:prstGeom>
            <a:noFill/>
          </p:spPr>
        </p:pic>
        <p:pic>
          <p:nvPicPr>
            <p:cNvPr id="10"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90800" y="1771650"/>
              <a:ext cx="1028700" cy="495300"/>
            </a:xfrm>
            <a:prstGeom prst="rect">
              <a:avLst/>
            </a:prstGeom>
            <a:noFill/>
          </p:spPr>
        </p:pic>
        <p:pic>
          <p:nvPicPr>
            <p:cNvPr id="11"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90800" y="2343150"/>
              <a:ext cx="723900" cy="304800"/>
            </a:xfrm>
            <a:prstGeom prst="rect">
              <a:avLst/>
            </a:prstGeom>
            <a:noFill/>
          </p:spPr>
        </p:pic>
        <p:sp>
          <p:nvSpPr>
            <p:cNvPr id="12" name="Rectangle 11"/>
            <p:cNvSpPr/>
            <p:nvPr/>
          </p:nvSpPr>
          <p:spPr>
            <a:xfrm>
              <a:off x="2286000" y="2343150"/>
              <a:ext cx="328936" cy="369332"/>
            </a:xfrm>
            <a:prstGeom prst="rect">
              <a:avLst/>
            </a:prstGeom>
          </p:spPr>
          <p:txBody>
            <a:bodyPr wrap="none">
              <a:spAutoFit/>
            </a:bodyPr>
            <a:lstStyle/>
            <a:p>
              <a:r>
                <a:rPr lang="bn-IN" dirty="0" smtClean="0">
                  <a:latin typeface="NikoshBAN" pitchFamily="2" charset="0"/>
                  <a:cs typeface="NikoshBAN" pitchFamily="2" charset="0"/>
                </a:rPr>
                <a:t>=</a:t>
              </a:r>
              <a:endParaRPr lang="en-US" dirty="0"/>
            </a:p>
          </p:txBody>
        </p:sp>
        <p:sp>
          <p:nvSpPr>
            <p:cNvPr id="14" name="Rectangle 13"/>
            <p:cNvSpPr/>
            <p:nvPr/>
          </p:nvSpPr>
          <p:spPr>
            <a:xfrm>
              <a:off x="2286000" y="2659618"/>
              <a:ext cx="1373843" cy="461665"/>
            </a:xfrm>
            <a:prstGeom prst="rect">
              <a:avLst/>
            </a:prstGeom>
          </p:spPr>
          <p:txBody>
            <a:bodyPr wrap="none">
              <a:spAutoFit/>
            </a:bodyPr>
            <a:lstStyle/>
            <a:p>
              <a:r>
                <a:rPr lang="bn-IN" dirty="0" smtClean="0">
                  <a:solidFill>
                    <a:prstClr val="black"/>
                  </a:solidFill>
                  <a:latin typeface="NikoshBAN" pitchFamily="2" charset="0"/>
                  <a:ea typeface="Times New Roman" pitchFamily="18" charset="0"/>
                  <a:cs typeface="NikoshBAN" pitchFamily="2" charset="0"/>
                </a:rPr>
                <a:t>= </a:t>
              </a:r>
              <a:r>
                <a:rPr lang="bn-IN" dirty="0" smtClean="0">
                  <a:solidFill>
                    <a:prstClr val="black"/>
                  </a:solidFill>
                  <a:latin typeface="NikoshBAN" pitchFamily="2" charset="0"/>
                  <a:ea typeface="Times New Roman" pitchFamily="18" charset="0"/>
                  <a:cs typeface="NikoshBAN" pitchFamily="2" charset="0"/>
                </a:rPr>
                <a:t>১</a:t>
              </a:r>
              <a:r>
                <a:rPr lang="en-US" dirty="0" smtClean="0">
                  <a:solidFill>
                    <a:prstClr val="black"/>
                  </a:solidFill>
                  <a:latin typeface="NikoshBAN" pitchFamily="2" charset="0"/>
                  <a:ea typeface="Times New Roman" pitchFamily="18" charset="0"/>
                  <a:cs typeface="NikoshBAN" pitchFamily="2" charset="0"/>
                </a:rPr>
                <a:t>.</a:t>
              </a:r>
              <a:r>
                <a:rPr lang="bn-IN" dirty="0" smtClean="0">
                  <a:solidFill>
                    <a:prstClr val="black"/>
                  </a:solidFill>
                  <a:latin typeface="NikoshBAN" pitchFamily="2" charset="0"/>
                  <a:ea typeface="Times New Roman" pitchFamily="18" charset="0"/>
                  <a:cs typeface="NikoshBAN" pitchFamily="2" charset="0"/>
                </a:rPr>
                <a:t>৬৭৭৬৮ </a:t>
              </a:r>
              <a:r>
                <a:rPr lang="en-US" dirty="0" smtClean="0">
                  <a:solidFill>
                    <a:prstClr val="black"/>
                  </a:solidFill>
                  <a:latin typeface="NikoshBAN" pitchFamily="2" charset="0"/>
                  <a:ea typeface="Times New Roman" pitchFamily="18" charset="0"/>
                  <a:cs typeface="NikoshBAN" pitchFamily="2" charset="0"/>
                </a:rPr>
                <a:t>-</a:t>
              </a:r>
              <a:r>
                <a:rPr lang="bn-IN" dirty="0" smtClean="0">
                  <a:solidFill>
                    <a:prstClr val="black"/>
                  </a:solidFill>
                  <a:latin typeface="NikoshBAN" pitchFamily="2" charset="0"/>
                  <a:ea typeface="Times New Roman" pitchFamily="18" charset="0"/>
                  <a:cs typeface="NikoshBAN" pitchFamily="2" charset="0"/>
                </a:rPr>
                <a:t>১</a:t>
              </a:r>
              <a:endParaRPr lang="en-US" dirty="0">
                <a:latin typeface="NikoshBAN" pitchFamily="2" charset="0"/>
                <a:cs typeface="NikoshBAN" pitchFamily="2" charset="0"/>
              </a:endParaRPr>
            </a:p>
          </p:txBody>
        </p:sp>
        <p:sp>
          <p:nvSpPr>
            <p:cNvPr id="15" name="Rectangle 20"/>
            <p:cNvSpPr>
              <a:spLocks noChangeArrowheads="1"/>
            </p:cNvSpPr>
            <p:nvPr/>
          </p:nvSpPr>
          <p:spPr bwMode="auto">
            <a:xfrm>
              <a:off x="2362200" y="2964418"/>
              <a:ext cx="11833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=৬৭.৭৬৮% </a:t>
              </a:r>
              <a:endParaRPr kumimoji="0" lang="bn-IN"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Connector 15"/>
            <p:cNvCxnSpPr/>
            <p:nvPr/>
          </p:nvCxnSpPr>
          <p:spPr>
            <a:xfrm rot="5400000">
              <a:off x="3314700" y="2305050"/>
              <a:ext cx="2057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5800" y="1352550"/>
              <a:ext cx="4114800" cy="2308324"/>
            </a:xfrm>
            <a:prstGeom prst="rect">
              <a:avLst/>
            </a:prstGeom>
            <a:noFill/>
          </p:spPr>
          <p:txBody>
            <a:bodyPr wrap="square" rtlCol="0">
              <a:spAutoFit/>
            </a:bodyPr>
            <a:lstStyle/>
            <a:p>
              <a:r>
                <a:rPr lang="bn-IN" b="1" dirty="0" smtClean="0">
                  <a:latin typeface="NikoshBAN" pitchFamily="2" charset="0"/>
                  <a:cs typeface="NikoshBAN" pitchFamily="2" charset="0"/>
                </a:rPr>
                <a:t>এখানে,</a:t>
              </a:r>
            </a:p>
            <a:p>
              <a:r>
                <a:rPr lang="bn-IN" b="1" dirty="0" smtClean="0">
                  <a:latin typeface="NikoshBAN" pitchFamily="2" charset="0"/>
                  <a:cs typeface="NikoshBAN" pitchFamily="2" charset="0"/>
                </a:rPr>
                <a:t>সাপ্তাহিক সুদের হার </a:t>
              </a:r>
              <a:r>
                <a:rPr lang="en-US" b="1" dirty="0" smtClean="0">
                  <a:latin typeface="Times New Roman" pitchFamily="18" charset="0"/>
                  <a:cs typeface="Times New Roman" pitchFamily="18" charset="0"/>
                </a:rPr>
                <a:t>(r) = </a:t>
              </a:r>
              <a:r>
                <a:rPr lang="bn-IN" b="1" dirty="0" smtClean="0">
                  <a:latin typeface="NikoshBAN" pitchFamily="2" charset="0"/>
                  <a:cs typeface="NikoshBAN" pitchFamily="2" charset="0"/>
                </a:rPr>
                <a:t>১%</a:t>
              </a:r>
            </a:p>
            <a:p>
              <a:r>
                <a:rPr lang="bn-IN" b="1" dirty="0" smtClean="0">
                  <a:latin typeface="NikoshBAN" pitchFamily="2" charset="0"/>
                  <a:cs typeface="NikoshBAN" pitchFamily="2" charset="0"/>
                </a:rPr>
                <a:t>বার্ষিক সুদের হার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 </a:t>
              </a:r>
              <a:r>
                <a:rPr lang="en-US" b="1" dirty="0" smtClean="0">
                  <a:latin typeface="NikoshBAN" pitchFamily="2" charset="0"/>
                  <a:cs typeface="NikoshBAN" pitchFamily="2" charset="0"/>
                </a:rPr>
                <a:t>৫২%</a:t>
              </a:r>
            </a:p>
            <a:p>
              <a:r>
                <a:rPr lang="en-US" b="1" dirty="0" err="1" smtClean="0">
                  <a:latin typeface="NikoshBAN" pitchFamily="2" charset="0"/>
                  <a:cs typeface="NikoshBAN" pitchFamily="2" charset="0"/>
                </a:rPr>
                <a:t>বছরে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চক্রবৃদ্ধির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সংখ্যা</a:t>
              </a:r>
              <a:r>
                <a:rPr lang="en-US" b="1" dirty="0" smtClean="0">
                  <a:latin typeface="NikoshBAN" pitchFamily="2" charset="0"/>
                  <a:cs typeface="NikoshBAN" pitchFamily="2" charset="0"/>
                </a:rPr>
                <a:t> (</a:t>
              </a:r>
              <a:r>
                <a:rPr lang="en-US" b="1" dirty="0" smtClean="0">
                  <a:latin typeface="Times New Roman" pitchFamily="18" charset="0"/>
                  <a:cs typeface="Times New Roman" pitchFamily="18" charset="0"/>
                </a:rPr>
                <a:t>m) = </a:t>
              </a:r>
              <a:r>
                <a:rPr lang="bn-IN" b="1" dirty="0" smtClean="0">
                  <a:latin typeface="NikoshBAN" pitchFamily="2" charset="0"/>
                  <a:cs typeface="NikoshBAN" pitchFamily="2" charset="0"/>
                </a:rPr>
                <a:t>৫২</a:t>
              </a:r>
            </a:p>
            <a:p>
              <a:r>
                <a:rPr lang="bn-IN" b="1" dirty="0" smtClean="0">
                  <a:latin typeface="NikoshBAN" pitchFamily="2" charset="0"/>
                  <a:cs typeface="NikoshBAN" pitchFamily="2" charset="0"/>
                </a:rPr>
                <a:t>বছরের সংখ্যা (</a:t>
              </a:r>
              <a:r>
                <a:rPr lang="en-US" b="1" dirty="0" smtClean="0">
                  <a:latin typeface="Times New Roman" pitchFamily="18" charset="0"/>
                  <a:cs typeface="Times New Roman" pitchFamily="18" charset="0"/>
                </a:rPr>
                <a:t>n) = </a:t>
              </a:r>
              <a:r>
                <a:rPr lang="bn-IN" b="1" dirty="0" smtClean="0">
                  <a:latin typeface="NikoshBAN" pitchFamily="2" charset="0"/>
                  <a:cs typeface="NikoshBAN" pitchFamily="2" charset="0"/>
                </a:rPr>
                <a:t>১</a:t>
              </a:r>
            </a:p>
            <a:p>
              <a:r>
                <a:rPr lang="bn-IN" b="1" dirty="0" smtClean="0">
                  <a:latin typeface="NikoshBAN" pitchFamily="2" charset="0"/>
                  <a:cs typeface="NikoshBAN" pitchFamily="2" charset="0"/>
                </a:rPr>
                <a:t>প্রকৃত সুদের হার ( </a:t>
              </a:r>
              <a:r>
                <a:rPr lang="en-US" b="1" dirty="0" smtClean="0">
                  <a:latin typeface="Times New Roman" pitchFamily="18" charset="0"/>
                  <a:cs typeface="Times New Roman" pitchFamily="18" charset="0"/>
                </a:rPr>
                <a:t>EAR)</a:t>
              </a:r>
              <a:r>
                <a:rPr lang="bn-IN" b="1" dirty="0" smtClean="0">
                  <a:latin typeface="Times New Roman" pitchFamily="18" charset="0"/>
                  <a:cs typeface="Times New Roman" pitchFamily="18" charset="0"/>
                </a:rPr>
                <a:t> = </a:t>
              </a:r>
              <a:r>
                <a:rPr lang="en-US" b="1" dirty="0" smtClean="0">
                  <a:latin typeface="NikoshBAN" pitchFamily="2" charset="0"/>
                  <a:cs typeface="NikoshBAN" pitchFamily="2" charset="0"/>
                </a:rPr>
                <a:t>?</a:t>
              </a:r>
              <a:r>
                <a:rPr lang="bn-IN" b="1" dirty="0" smtClean="0">
                  <a:latin typeface="NikoshBAN" pitchFamily="2" charset="0"/>
                  <a:cs typeface="NikoshBAN" pitchFamily="2" charset="0"/>
                </a:rPr>
                <a:t> </a:t>
              </a:r>
            </a:p>
          </p:txBody>
        </p:sp>
        <p:sp>
          <p:nvSpPr>
            <p:cNvPr id="19" name="Rectangle 12"/>
            <p:cNvSpPr>
              <a:spLocks noChangeArrowheads="1"/>
            </p:cNvSpPr>
            <p:nvPr/>
          </p:nvSpPr>
          <p:spPr bwMode="auto">
            <a:xfrm>
              <a:off x="3281432" y="1352550"/>
              <a:ext cx="40786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latin typeface="Nikosh" pitchFamily="2" charset="0"/>
                  <a:ea typeface="Times New Roman" pitchFamily="18" charset="0"/>
                  <a:cs typeface="NikoshBAN" pitchFamily="2" charset="0"/>
                </a:rPr>
                <a:t>-</a:t>
              </a:r>
              <a:r>
                <a:rPr lang="bn-IN" dirty="0" smtClean="0">
                  <a:latin typeface="NikoshBAN" pitchFamily="2" charset="0"/>
                  <a:ea typeface="Times New Roman" pitchFamily="18" charset="0"/>
                  <a:cs typeface="NikoshBAN" pitchFamily="2" charset="0"/>
                </a:rPr>
                <a:t>১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p:nvPr/>
          </p:nvSpPr>
          <p:spPr>
            <a:xfrm>
              <a:off x="2286000" y="1809750"/>
              <a:ext cx="328936" cy="369332"/>
            </a:xfrm>
            <a:prstGeom prst="rect">
              <a:avLst/>
            </a:prstGeom>
          </p:spPr>
          <p:txBody>
            <a:bodyPr wrap="none">
              <a:spAutoFit/>
            </a:bodyPr>
            <a:lstStyle/>
            <a:p>
              <a:r>
                <a:rPr lang="bn-IN" dirty="0" smtClean="0">
                  <a:latin typeface="NikoshBAN" pitchFamily="2" charset="0"/>
                  <a:cs typeface="NikoshBAN" pitchFamily="2" charset="0"/>
                </a:rPr>
                <a:t>=</a:t>
              </a:r>
              <a:endParaRPr lang="en-US" dirty="0"/>
            </a:p>
          </p:txBody>
        </p:sp>
        <p:sp>
          <p:nvSpPr>
            <p:cNvPr id="21" name="Rectangle 20"/>
            <p:cNvSpPr/>
            <p:nvPr/>
          </p:nvSpPr>
          <p:spPr>
            <a:xfrm>
              <a:off x="2185664" y="1352550"/>
              <a:ext cx="328936" cy="369332"/>
            </a:xfrm>
            <a:prstGeom prst="rect">
              <a:avLst/>
            </a:prstGeom>
          </p:spPr>
          <p:txBody>
            <a:bodyPr wrap="none">
              <a:spAutoFit/>
            </a:bodyPr>
            <a:lstStyle/>
            <a:p>
              <a:r>
                <a:rPr lang="bn-IN" dirty="0" smtClean="0">
                  <a:latin typeface="NikoshBAN" pitchFamily="2" charset="0"/>
                  <a:cs typeface="NikoshBAN" pitchFamily="2" charset="0"/>
                </a:rPr>
                <a:t>=</a:t>
              </a:r>
              <a:endParaRPr lang="en-US" dirty="0"/>
            </a:p>
          </p:txBody>
        </p:sp>
      </p:grpSp>
      <p:sp>
        <p:nvSpPr>
          <p:cNvPr id="22" name="TextBox 21"/>
          <p:cNvSpPr txBox="1"/>
          <p:nvPr/>
        </p:nvSpPr>
        <p:spPr>
          <a:xfrm>
            <a:off x="684212" y="5144869"/>
            <a:ext cx="6705600" cy="830997"/>
          </a:xfrm>
          <a:prstGeom prst="rect">
            <a:avLst/>
          </a:prstGeom>
          <a:noFill/>
        </p:spPr>
        <p:txBody>
          <a:bodyPr wrap="square" rtlCol="0">
            <a:spAutoFit/>
          </a:bodyPr>
          <a:lstStyle/>
          <a:p>
            <a:r>
              <a:rPr lang="bn-IN" b="1" dirty="0" smtClean="0">
                <a:latin typeface="NikoshBAN" pitchFamily="2" charset="0"/>
                <a:cs typeface="NikoshBAN" pitchFamily="2" charset="0"/>
              </a:rPr>
              <a:t>সুতরাং যদিও মনে হচ্ছে বার্ষিক সুদের হার ৫২%</a:t>
            </a:r>
          </a:p>
          <a:p>
            <a:r>
              <a:rPr lang="bn-IN" b="1" dirty="0" smtClean="0">
                <a:latin typeface="NikoshBAN" pitchFamily="2" charset="0"/>
                <a:cs typeface="NikoshBAN" pitchFamily="2" charset="0"/>
              </a:rPr>
              <a:t>বাস্তবিক প্রকৃত বার্ষিক সুদের হার </a:t>
            </a:r>
            <a:r>
              <a:rPr lang="bn-IN" b="1" dirty="0" smtClean="0">
                <a:latin typeface="NikoshBAN" pitchFamily="2" charset="0"/>
                <a:ea typeface="Times New Roman" pitchFamily="18" charset="0"/>
                <a:cs typeface="NikoshBAN" pitchFamily="2" charset="0"/>
              </a:rPr>
              <a:t>৬৭.৭৬৮% </a:t>
            </a:r>
            <a:r>
              <a:rPr lang="bn-IN" b="1" dirty="0" smtClean="0">
                <a:latin typeface="NikoshBAN" pitchFamily="2" charset="0"/>
                <a:cs typeface="NikoshBAN" pitchFamily="2" charset="0"/>
              </a:rPr>
              <a:t> </a:t>
            </a: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edg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26" y="152400"/>
            <a:ext cx="11887200"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430000" cy="6096000"/>
          </a:xfrm>
          <a:prstGeom prst="rect">
            <a:avLst/>
          </a:prstGeom>
          <a:ln w="76200">
            <a:solidFill>
              <a:srgbClr val="0070C0"/>
            </a:solidFill>
          </a:ln>
        </p:spPr>
      </p:pic>
      <p:pic>
        <p:nvPicPr>
          <p:cNvPr id="36866" name="Picture 2"/>
          <p:cNvPicPr>
            <a:picLocks noChangeAspect="1" noChangeArrowheads="1"/>
          </p:cNvPicPr>
          <p:nvPr/>
        </p:nvPicPr>
        <p:blipFill>
          <a:blip r:embed="rId3"/>
          <a:srcRect/>
          <a:stretch>
            <a:fillRect/>
          </a:stretch>
        </p:blipFill>
        <p:spPr bwMode="auto">
          <a:xfrm>
            <a:off x="608012" y="685800"/>
            <a:ext cx="10972799" cy="5457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edge">
                                      <p:cBhvr>
                                        <p:cTn id="7"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26" y="152400"/>
            <a:ext cx="11887200"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430000" cy="60960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66914"/>
            <a:ext cx="11887199"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415486" cy="6088744"/>
          </a:xfrm>
          <a:prstGeom prst="rect">
            <a:avLst/>
          </a:prstGeom>
          <a:ln w="76200">
            <a:solidFill>
              <a:srgbClr val="0070C0"/>
            </a:solidFill>
          </a:ln>
        </p:spPr>
      </p:pic>
      <p:sp>
        <p:nvSpPr>
          <p:cNvPr id="4" name="Horizontal Scroll 3"/>
          <p:cNvSpPr/>
          <p:nvPr/>
        </p:nvSpPr>
        <p:spPr>
          <a:xfrm>
            <a:off x="3047206" y="457200"/>
            <a:ext cx="5789692" cy="1752600"/>
          </a:xfrm>
          <a:prstGeom prst="horizontalScroll">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6">
                    <a:lumMod val="75000"/>
                  </a:schemeClr>
                </a:solidFill>
                <a:latin typeface="NikoshBAN" pitchFamily="2" charset="0"/>
                <a:cs typeface="NikoshBAN" pitchFamily="2" charset="0"/>
              </a:rPr>
              <a:t>মুল্যায়ন</a:t>
            </a:r>
            <a:endParaRPr lang="en-US" sz="6600" b="1" dirty="0">
              <a:solidFill>
                <a:schemeClr val="accent6">
                  <a:lumMod val="75000"/>
                </a:schemeClr>
              </a:solidFill>
              <a:latin typeface="NikoshBAN" pitchFamily="2" charset="0"/>
              <a:cs typeface="NikoshBAN" pitchFamily="2"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932862" y="609600"/>
            <a:ext cx="1200150" cy="1322870"/>
          </a:xfrm>
          <a:prstGeom prst="rect">
            <a:avLst/>
          </a:prstGeom>
          <a:ln w="38100">
            <a:solidFill>
              <a:schemeClr val="tx1"/>
            </a:solidFill>
          </a:ln>
        </p:spPr>
      </p:pic>
      <p:sp>
        <p:nvSpPr>
          <p:cNvPr id="6" name="TextBox 5"/>
          <p:cNvSpPr txBox="1"/>
          <p:nvPr/>
        </p:nvSpPr>
        <p:spPr>
          <a:xfrm>
            <a:off x="610875" y="2362200"/>
            <a:ext cx="5490030" cy="584775"/>
          </a:xfrm>
          <a:prstGeom prst="rect">
            <a:avLst/>
          </a:prstGeom>
          <a:noFill/>
        </p:spPr>
        <p:txBody>
          <a:bodyPr wrap="square" rtlCol="0">
            <a:spAutoFit/>
          </a:bodyPr>
          <a:lstStyle/>
          <a:p>
            <a:r>
              <a:rPr lang="as-IN" sz="3200" b="1" dirty="0" smtClean="0">
                <a:solidFill>
                  <a:srgbClr val="002060"/>
                </a:solidFill>
                <a:latin typeface="NikoshBAN" pitchFamily="2" charset="0"/>
                <a:cs typeface="NikoshBAN" pitchFamily="2" charset="0"/>
              </a:rPr>
              <a:t>অর্থের সময়মুল্য কি?</a:t>
            </a:r>
            <a:endParaRPr lang="en-US" sz="3200" b="1" dirty="0" smtClean="0">
              <a:solidFill>
                <a:srgbClr val="002060"/>
              </a:solidFill>
              <a:latin typeface="NikoshBAN" pitchFamily="2" charset="0"/>
              <a:cs typeface="NikoshBAN" pitchFamily="2" charset="0"/>
            </a:endParaRPr>
          </a:p>
        </p:txBody>
      </p:sp>
      <p:sp>
        <p:nvSpPr>
          <p:cNvPr id="7" name="TextBox 6"/>
          <p:cNvSpPr txBox="1"/>
          <p:nvPr/>
        </p:nvSpPr>
        <p:spPr>
          <a:xfrm>
            <a:off x="610874" y="2971800"/>
            <a:ext cx="5490031" cy="584775"/>
          </a:xfrm>
          <a:prstGeom prst="rect">
            <a:avLst/>
          </a:prstGeom>
          <a:noFill/>
        </p:spPr>
        <p:txBody>
          <a:bodyPr wrap="square" rtlCol="0">
            <a:spAutoFit/>
          </a:bodyPr>
          <a:lstStyle/>
          <a:p>
            <a:r>
              <a:rPr lang="as-IN" sz="3200" b="1" dirty="0" smtClean="0">
                <a:solidFill>
                  <a:srgbClr val="002060"/>
                </a:solidFill>
                <a:latin typeface="NikoshBAN" pitchFamily="2" charset="0"/>
                <a:cs typeface="NikoshBAN" pitchFamily="2" charset="0"/>
              </a:rPr>
              <a:t>সুযোগব্যয় কাকে বলে?</a:t>
            </a:r>
            <a:endParaRPr lang="en-US" sz="3200" b="1" dirty="0" smtClean="0">
              <a:solidFill>
                <a:srgbClr val="002060"/>
              </a:solidFill>
              <a:latin typeface="NikoshBAN" pitchFamily="2" charset="0"/>
              <a:cs typeface="NikoshBAN" pitchFamily="2" charset="0"/>
            </a:endParaRPr>
          </a:p>
        </p:txBody>
      </p:sp>
      <p:sp>
        <p:nvSpPr>
          <p:cNvPr id="8" name="TextBox 7"/>
          <p:cNvSpPr txBox="1"/>
          <p:nvPr/>
        </p:nvSpPr>
        <p:spPr>
          <a:xfrm>
            <a:off x="608012" y="3581400"/>
            <a:ext cx="5492893" cy="584775"/>
          </a:xfrm>
          <a:prstGeom prst="rect">
            <a:avLst/>
          </a:prstGeom>
          <a:noFill/>
        </p:spPr>
        <p:txBody>
          <a:bodyPr wrap="square" rtlCol="0">
            <a:spAutoFit/>
          </a:bodyPr>
          <a:lstStyle/>
          <a:p>
            <a:r>
              <a:rPr lang="as-IN" sz="3200" b="1" dirty="0" smtClean="0">
                <a:solidFill>
                  <a:srgbClr val="002060"/>
                </a:solidFill>
                <a:latin typeface="NikoshBAN" pitchFamily="2" charset="0"/>
                <a:cs typeface="NikoshBAN" pitchFamily="2" charset="0"/>
              </a:rPr>
              <a:t>প্রকল্প মুল্যায়ন কাকে বলে?</a:t>
            </a:r>
            <a:endParaRPr lang="en-US" sz="3200" b="1" dirty="0" smtClean="0">
              <a:solidFill>
                <a:srgbClr val="002060"/>
              </a:solidFill>
              <a:latin typeface="NikoshBAN" pitchFamily="2" charset="0"/>
              <a:cs typeface="NikoshBAN" pitchFamily="2" charset="0"/>
            </a:endParaRPr>
          </a:p>
        </p:txBody>
      </p:sp>
      <p:sp>
        <p:nvSpPr>
          <p:cNvPr id="9" name="TextBox 8"/>
          <p:cNvSpPr txBox="1"/>
          <p:nvPr/>
        </p:nvSpPr>
        <p:spPr>
          <a:xfrm>
            <a:off x="615079" y="4114800"/>
            <a:ext cx="5485826" cy="584775"/>
          </a:xfrm>
          <a:prstGeom prst="rect">
            <a:avLst/>
          </a:prstGeom>
          <a:noFill/>
        </p:spPr>
        <p:txBody>
          <a:bodyPr wrap="square" rtlCol="0">
            <a:spAutoFit/>
          </a:bodyPr>
          <a:lstStyle/>
          <a:p>
            <a:r>
              <a:rPr lang="as-IN" sz="3200" b="1" dirty="0" smtClean="0">
                <a:solidFill>
                  <a:srgbClr val="002060"/>
                </a:solidFill>
                <a:latin typeface="NikoshBAN" pitchFamily="2" charset="0"/>
                <a:cs typeface="NikoshBAN" pitchFamily="2" charset="0"/>
              </a:rPr>
              <a:t>বর্তমান মুল্যের সুত্রটা বল?</a:t>
            </a:r>
            <a:endParaRPr lang="en-US" sz="3200" b="1" dirty="0" smtClean="0">
              <a:solidFill>
                <a:srgbClr val="002060"/>
              </a:solidFill>
              <a:latin typeface="NikoshBAN" pitchFamily="2" charset="0"/>
              <a:cs typeface="NikoshBAN" pitchFamily="2" charset="0"/>
            </a:endParaRPr>
          </a:p>
        </p:txBody>
      </p:sp>
      <p:sp>
        <p:nvSpPr>
          <p:cNvPr id="10" name="TextBox 9"/>
          <p:cNvSpPr txBox="1"/>
          <p:nvPr/>
        </p:nvSpPr>
        <p:spPr>
          <a:xfrm>
            <a:off x="610874" y="4724400"/>
            <a:ext cx="5490031" cy="584775"/>
          </a:xfrm>
          <a:prstGeom prst="rect">
            <a:avLst/>
          </a:prstGeom>
          <a:noFill/>
        </p:spPr>
        <p:txBody>
          <a:bodyPr wrap="square" rtlCol="0">
            <a:spAutoFit/>
          </a:bodyPr>
          <a:lstStyle/>
          <a:p>
            <a:r>
              <a:rPr lang="as-IN" sz="3200" b="1" dirty="0" smtClean="0">
                <a:solidFill>
                  <a:srgbClr val="002060"/>
                </a:solidFill>
                <a:latin typeface="NikoshBAN" pitchFamily="2" charset="0"/>
                <a:cs typeface="NikoshBAN" pitchFamily="2" charset="0"/>
              </a:rPr>
              <a:t>ভবিষ্যত মুল্যের সুত্রটি </a:t>
            </a:r>
            <a:r>
              <a:rPr lang="en-US" sz="3200" b="1" dirty="0" err="1" smtClean="0">
                <a:solidFill>
                  <a:srgbClr val="002060"/>
                </a:solidFill>
                <a:latin typeface="NikoshBAN" pitchFamily="2" charset="0"/>
                <a:cs typeface="NikoshBAN" pitchFamily="2" charset="0"/>
              </a:rPr>
              <a:t>বল</a:t>
            </a:r>
            <a:r>
              <a:rPr lang="as-IN" sz="3200" b="1" dirty="0" smtClean="0">
                <a:solidFill>
                  <a:srgbClr val="002060"/>
                </a:solidFill>
                <a:latin typeface="NikoshBAN" pitchFamily="2" charset="0"/>
                <a:cs typeface="NikoshBAN" pitchFamily="2" charset="0"/>
              </a:rPr>
              <a:t>?</a:t>
            </a:r>
            <a:endParaRPr lang="en-US" sz="3200" b="1" dirty="0" smtClean="0">
              <a:solidFill>
                <a:srgbClr val="002060"/>
              </a:solidFill>
              <a:latin typeface="NikoshBAN" pitchFamily="2" charset="0"/>
              <a:cs typeface="NikoshBAN" pitchFamily="2" charset="0"/>
            </a:endParaRPr>
          </a:p>
        </p:txBody>
      </p:sp>
      <p:sp>
        <p:nvSpPr>
          <p:cNvPr id="19" name="Pentagon 18"/>
          <p:cNvSpPr/>
          <p:nvPr/>
        </p:nvSpPr>
        <p:spPr>
          <a:xfrm>
            <a:off x="5256212" y="2438400"/>
            <a:ext cx="2667000" cy="4572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latin typeface="Times New Roman" pitchFamily="18" charset="0"/>
                <a:cs typeface="Times New Roman" pitchFamily="18" charset="0"/>
              </a:rPr>
              <a:t>EAR </a:t>
            </a:r>
            <a:r>
              <a:rPr lang="bn-IN" dirty="0" smtClean="0">
                <a:latin typeface="NikoshBAN" pitchFamily="2" charset="0"/>
                <a:cs typeface="NikoshBAN" pitchFamily="2" charset="0"/>
              </a:rPr>
              <a:t>এর পূর্ণ্যরূপ কী </a:t>
            </a:r>
            <a:r>
              <a:rPr lang="en-US" dirty="0" smtClean="0">
                <a:latin typeface="NikoshBAN" pitchFamily="2" charset="0"/>
                <a:cs typeface="NikoshBAN" pitchFamily="2" charset="0"/>
              </a:rPr>
              <a:t>?</a:t>
            </a:r>
            <a:r>
              <a:rPr lang="bn-IN" dirty="0" smtClean="0">
                <a:latin typeface="NikoshBAN" pitchFamily="2" charset="0"/>
                <a:cs typeface="NikoshBAN" pitchFamily="2" charset="0"/>
              </a:rPr>
              <a:t> </a:t>
            </a:r>
            <a:endParaRPr lang="en-US" dirty="0">
              <a:latin typeface="Times New Roman" pitchFamily="18" charset="0"/>
              <a:cs typeface="Times New Roman" pitchFamily="18" charset="0"/>
            </a:endParaRPr>
          </a:p>
        </p:txBody>
      </p:sp>
      <p:sp>
        <p:nvSpPr>
          <p:cNvPr id="20" name="Pentagon 19"/>
          <p:cNvSpPr/>
          <p:nvPr/>
        </p:nvSpPr>
        <p:spPr>
          <a:xfrm>
            <a:off x="5256212" y="3429000"/>
            <a:ext cx="2667000" cy="5334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b="1" dirty="0" smtClean="0">
                <a:latin typeface="NikoshBAN" pitchFamily="2" charset="0"/>
                <a:cs typeface="NikoshBAN" pitchFamily="2" charset="0"/>
              </a:rPr>
              <a:t>প্রকৃত সুদ কী </a:t>
            </a:r>
            <a:r>
              <a:rPr lang="en-US" b="1" dirty="0" smtClean="0">
                <a:latin typeface="NikoshBAN" pitchFamily="2" charset="0"/>
                <a:cs typeface="NikoshBAN" pitchFamily="2" charset="0"/>
              </a:rPr>
              <a:t>?</a:t>
            </a:r>
            <a:r>
              <a:rPr lang="bn-IN" b="1" dirty="0" smtClean="0">
                <a:latin typeface="NikoshBAN" pitchFamily="2" charset="0"/>
                <a:cs typeface="NikoshBAN" pitchFamily="2" charset="0"/>
              </a:rPr>
              <a:t>  </a:t>
            </a:r>
            <a:endParaRPr lang="en-US" b="1" dirty="0">
              <a:latin typeface="NikoshBAN" pitchFamily="2" charset="0"/>
              <a:cs typeface="NikoshBAN" pitchFamily="2" charset="0"/>
            </a:endParaRPr>
          </a:p>
        </p:txBody>
      </p:sp>
      <p:sp>
        <p:nvSpPr>
          <p:cNvPr id="21" name="Pentagon 20"/>
          <p:cNvSpPr/>
          <p:nvPr/>
        </p:nvSpPr>
        <p:spPr>
          <a:xfrm>
            <a:off x="5256212" y="4876800"/>
            <a:ext cx="2667000" cy="5334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b="1" dirty="0" smtClean="0">
                <a:latin typeface="NikoshBAN" pitchFamily="2" charset="0"/>
                <a:cs typeface="NikoshBAN" pitchFamily="2" charset="0"/>
              </a:rPr>
              <a:t>বাট্রাকরণ কী </a:t>
            </a:r>
            <a:r>
              <a:rPr lang="en-US" b="1" dirty="0" smtClean="0">
                <a:latin typeface="NikoshBAN" pitchFamily="2" charset="0"/>
                <a:cs typeface="NikoshBAN" pitchFamily="2" charset="0"/>
              </a:rPr>
              <a:t>?</a:t>
            </a:r>
            <a:r>
              <a:rPr lang="bn-IN" b="1" dirty="0" smtClean="0">
                <a:latin typeface="NikoshBAN" pitchFamily="2" charset="0"/>
                <a:cs typeface="NikoshBAN" pitchFamily="2" charset="0"/>
              </a:rPr>
              <a:t> </a:t>
            </a:r>
            <a:endParaRPr lang="en-US" b="1" dirty="0">
              <a:latin typeface="NikoshBAN" pitchFamily="2" charset="0"/>
              <a:cs typeface="NikoshBAN" pitchFamily="2" charset="0"/>
            </a:endParaRPr>
          </a:p>
        </p:txBody>
      </p:sp>
      <p:sp>
        <p:nvSpPr>
          <p:cNvPr id="22" name="Rectangle 21"/>
          <p:cNvSpPr/>
          <p:nvPr/>
        </p:nvSpPr>
        <p:spPr>
          <a:xfrm>
            <a:off x="8304212" y="2438400"/>
            <a:ext cx="30480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itchFamily="18" charset="0"/>
                <a:cs typeface="Times New Roman" pitchFamily="18" charset="0"/>
              </a:rPr>
              <a:t>Effective Annual Rate</a:t>
            </a:r>
            <a:endParaRPr lang="en-US" dirty="0">
              <a:latin typeface="Times New Roman" pitchFamily="18" charset="0"/>
              <a:cs typeface="Times New Roman" pitchFamily="18" charset="0"/>
            </a:endParaRPr>
          </a:p>
        </p:txBody>
      </p:sp>
      <p:sp>
        <p:nvSpPr>
          <p:cNvPr id="23" name="Rectangle 22"/>
          <p:cNvSpPr/>
          <p:nvPr/>
        </p:nvSpPr>
        <p:spPr>
          <a:xfrm>
            <a:off x="7999412" y="4800600"/>
            <a:ext cx="3581400" cy="152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000" b="1" dirty="0" smtClean="0">
                <a:latin typeface="NikoshBAN" pitchFamily="2" charset="0"/>
                <a:cs typeface="NikoshBAN" pitchFamily="2" charset="0"/>
              </a:rPr>
              <a:t> ভবিষ্যৎ সুদাসলকে সুদের হার দিয়ে ভাগ করে বর্তমান মূল্য নির্ধারণ করার প্রক্রিয়াকে বাট্রাকরণ বলা।  </a:t>
            </a:r>
            <a:endParaRPr lang="en-US" sz="2000" b="1" dirty="0">
              <a:latin typeface="NikoshBAN" pitchFamily="2" charset="0"/>
              <a:cs typeface="NikoshBAN" pitchFamily="2" charset="0"/>
            </a:endParaRPr>
          </a:p>
        </p:txBody>
      </p:sp>
      <p:sp>
        <p:nvSpPr>
          <p:cNvPr id="24" name="Rectangle 23"/>
          <p:cNvSpPr/>
          <p:nvPr/>
        </p:nvSpPr>
        <p:spPr>
          <a:xfrm>
            <a:off x="7999412" y="3048000"/>
            <a:ext cx="3581400" cy="16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000" b="1" dirty="0" smtClean="0">
                <a:latin typeface="NikoshBAN" pitchFamily="2" charset="0"/>
                <a:cs typeface="NikoshBAN" pitchFamily="2" charset="0"/>
              </a:rPr>
              <a:t>নির্দিষ্ট সুদের হারে যখন ১ বছরে একাধিকবার সুদ প্রধান করা হয় বা চক্রবৃদ্ধিকরণ করা হয় তখন তাকে প্রকৃত সুদ </a:t>
            </a:r>
            <a:r>
              <a:rPr lang="bn-IN" sz="2000" b="1" dirty="0" smtClean="0">
                <a:latin typeface="NikoshBAN" pitchFamily="2" charset="0"/>
                <a:cs typeface="NikoshBAN" pitchFamily="2" charset="0"/>
              </a:rPr>
              <a:t>বলে</a:t>
            </a:r>
            <a:r>
              <a:rPr lang="en-US" sz="2000" b="1" dirty="0" smtClean="0">
                <a:latin typeface="NikoshBAN" pitchFamily="2" charset="0"/>
                <a:cs typeface="NikoshBAN" pitchFamily="2" charset="0"/>
              </a:rPr>
              <a:t>।</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p:cTn id="5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ppt_x</p:attrName>
                                        </p:attrNameLst>
                                      </p:cBhvr>
                                      <p:tavLst>
                                        <p:tav tm="0">
                                          <p:val>
                                            <p:strVal val="#ppt_x-.2"/>
                                          </p:val>
                                        </p:tav>
                                        <p:tav tm="100000">
                                          <p:val>
                                            <p:strVal val="#ppt_x"/>
                                          </p:val>
                                        </p:tav>
                                      </p:tavLst>
                                    </p:anim>
                                    <p:anim calcmode="lin" valueType="num">
                                      <p:cBhvr>
                                        <p:cTn id="6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ppt_x</p:attrName>
                                        </p:attrNameLst>
                                      </p:cBhvr>
                                      <p:tavLst>
                                        <p:tav tm="0">
                                          <p:val>
                                            <p:strVal val="#ppt_x-.2"/>
                                          </p:val>
                                        </p:tav>
                                        <p:tav tm="100000">
                                          <p:val>
                                            <p:strVal val="#ppt_x"/>
                                          </p:val>
                                        </p:tav>
                                      </p:tavLst>
                                    </p:anim>
                                    <p:anim calcmode="lin" valueType="num">
                                      <p:cBhvr>
                                        <p:cTn id="7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900" decel="100000" fill="hold"/>
                                        <p:tgtEl>
                                          <p:spTgt spid="24"/>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1000" fill="hold"/>
                                        <p:tgtEl>
                                          <p:spTgt spid="21"/>
                                        </p:tgtEl>
                                        <p:attrNameLst>
                                          <p:attrName>ppt_x</p:attrName>
                                        </p:attrNameLst>
                                      </p:cBhvr>
                                      <p:tavLst>
                                        <p:tav tm="0">
                                          <p:val>
                                            <p:strVal val="#ppt_x-.2"/>
                                          </p:val>
                                        </p:tav>
                                        <p:tav tm="100000">
                                          <p:val>
                                            <p:strVal val="#ppt_x"/>
                                          </p:val>
                                        </p:tav>
                                      </p:tavLst>
                                    </p:anim>
                                    <p:anim calcmode="lin" valueType="num">
                                      <p:cBhvr>
                                        <p:cTn id="9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900" decel="100000" fill="hold"/>
                                        <p:tgtEl>
                                          <p:spTgt spid="2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
        <p:nvSpPr>
          <p:cNvPr id="5" name="Rectangle 4"/>
          <p:cNvSpPr/>
          <p:nvPr/>
        </p:nvSpPr>
        <p:spPr>
          <a:xfrm>
            <a:off x="1065212" y="457200"/>
            <a:ext cx="1043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Down Arrow 5"/>
          <p:cNvSpPr/>
          <p:nvPr/>
        </p:nvSpPr>
        <p:spPr>
          <a:xfrm>
            <a:off x="1220390" y="533400"/>
            <a:ext cx="10146774" cy="1066800"/>
          </a:xfrm>
          <a:prstGeom prst="upDownArrow">
            <a:avLst>
              <a:gd name="adj1" fmla="val 68210"/>
              <a:gd name="adj2" fmla="val 18352"/>
            </a:avLst>
          </a:prstGeom>
          <a:solidFill>
            <a:srgbClr val="00B050">
              <a:alpha val="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NikoshBAN" pitchFamily="2" charset="0"/>
                <a:cs typeface="NikoshBAN" pitchFamily="2" charset="0"/>
              </a:rPr>
              <a:t>বাড়িতে বসে</a:t>
            </a:r>
            <a:endParaRPr lang="en-US" sz="4800" b="1" dirty="0">
              <a:solidFill>
                <a:srgbClr val="FFFF00"/>
              </a:solidFill>
              <a:latin typeface="NikoshBAN" pitchFamily="2" charset="0"/>
              <a:cs typeface="NikoshBAN" pitchFamily="2" charset="0"/>
            </a:endParaRPr>
          </a:p>
        </p:txBody>
      </p:sp>
      <p:sp>
        <p:nvSpPr>
          <p:cNvPr id="7" name="Rectangle 6"/>
          <p:cNvSpPr/>
          <p:nvPr/>
        </p:nvSpPr>
        <p:spPr>
          <a:xfrm>
            <a:off x="608012" y="2404170"/>
            <a:ext cx="11049000"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b="1" dirty="0" smtClean="0">
                <a:solidFill>
                  <a:srgbClr val="150383"/>
                </a:solidFill>
              </a:rPr>
              <a:t>ইকরা ১০ বছর পর ৫০০০০০ টাকা পাবার আশায় বর্তমানে কিছু টাকা ব্যাংকে জমা রাখতে চায় । </a:t>
            </a:r>
          </a:p>
          <a:p>
            <a:r>
              <a:rPr lang="as-IN" sz="3200" b="1" dirty="0" smtClean="0">
                <a:solidFill>
                  <a:srgbClr val="150383"/>
                </a:solidFill>
              </a:rPr>
              <a:t>সোনালী ব্যাংক তাকে বার্ষিক ১০% হারে এবং অগ্রনী ব্যাংক তাকে মাসিক ৯% সুদ প্রদান করার প্রস্তাব দিয়েছে ।</a:t>
            </a:r>
          </a:p>
          <a:p>
            <a:r>
              <a:rPr lang="as-IN" sz="3200" b="1" u="sng" dirty="0" smtClean="0">
                <a:solidFill>
                  <a:srgbClr val="150383"/>
                </a:solidFill>
              </a:rPr>
              <a:t>করনীয়ঃ</a:t>
            </a:r>
            <a:r>
              <a:rPr lang="as-IN" sz="3200" b="1" dirty="0" smtClean="0">
                <a:solidFill>
                  <a:srgbClr val="150383"/>
                </a:solidFill>
              </a:rPr>
              <a:t> </a:t>
            </a:r>
            <a:endParaRPr lang="en-US" sz="3200" b="1" dirty="0" smtClean="0">
              <a:solidFill>
                <a:srgbClr val="150383"/>
              </a:solidFill>
            </a:endParaRPr>
          </a:p>
          <a:p>
            <a:r>
              <a:rPr lang="as-IN" sz="3200" b="1" dirty="0" smtClean="0">
                <a:solidFill>
                  <a:srgbClr val="150383"/>
                </a:solidFill>
              </a:rPr>
              <a:t>ক </a:t>
            </a:r>
            <a:r>
              <a:rPr lang="as-IN" sz="3200" b="1" dirty="0" smtClean="0">
                <a:solidFill>
                  <a:srgbClr val="150383"/>
                </a:solidFill>
              </a:rPr>
              <a:t>) সোনালী ব্যাংকে বর্তমানে কত টাকা জমা রাখতে হবে। </a:t>
            </a:r>
          </a:p>
          <a:p>
            <a:r>
              <a:rPr lang="as-IN" sz="3200" b="1" dirty="0" smtClean="0">
                <a:solidFill>
                  <a:srgbClr val="150383"/>
                </a:solidFill>
              </a:rPr>
              <a:t>খ) কোন ব্যাংকে টাকা রাখা মিস ইকরার জন্য লাভ জনক হবে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600" decel="100000"/>
                                        <p:tgtEl>
                                          <p:spTgt spid="6"/>
                                        </p:tgtEl>
                                      </p:cBhvr>
                                    </p:animEffect>
                                    <p:anim calcmode="lin" valueType="num">
                                      <p:cBhvr>
                                        <p:cTn id="13" dur="1600" decel="100000" fill="hold"/>
                                        <p:tgtEl>
                                          <p:spTgt spid="6"/>
                                        </p:tgtEl>
                                        <p:attrNameLst>
                                          <p:attrName>style.rotation</p:attrName>
                                        </p:attrNameLst>
                                      </p:cBhvr>
                                      <p:tavLst>
                                        <p:tav tm="0">
                                          <p:val>
                                            <p:fltVal val="-90"/>
                                          </p:val>
                                        </p:tav>
                                        <p:tav tm="100000">
                                          <p:val>
                                            <p:fltVal val="0"/>
                                          </p:val>
                                        </p:tav>
                                      </p:tavLst>
                                    </p:anim>
                                    <p:anim calcmode="lin" valueType="num">
                                      <p:cBhvr>
                                        <p:cTn id="14" dur="1600" decel="100000" fill="hold"/>
                                        <p:tgtEl>
                                          <p:spTgt spid="6"/>
                                        </p:tgtEl>
                                        <p:attrNameLst>
                                          <p:attrName>ppt_x</p:attrName>
                                        </p:attrNameLst>
                                      </p:cBhvr>
                                      <p:tavLst>
                                        <p:tav tm="0">
                                          <p:val>
                                            <p:strVal val="#ppt_x+0.4"/>
                                          </p:val>
                                        </p:tav>
                                        <p:tav tm="100000">
                                          <p:val>
                                            <p:strVal val="#ppt_x-0.05"/>
                                          </p:val>
                                        </p:tav>
                                      </p:tavLst>
                                    </p:anim>
                                    <p:anim calcmode="lin" valueType="num">
                                      <p:cBhvr>
                                        <p:cTn id="15" dur="1600" decel="100000" fill="hold"/>
                                        <p:tgtEl>
                                          <p:spTgt spid="6"/>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47679" y="381000"/>
            <a:ext cx="11614133" cy="6172200"/>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FF00"/>
                </a:solidFill>
                <a:latin typeface="NikoshBAN" pitchFamily="2" charset="0"/>
                <a:cs typeface="NikoshBAN" pitchFamily="2" charset="0"/>
              </a:rPr>
              <a:t>Mohanagar</a:t>
            </a:r>
            <a:r>
              <a:rPr lang="en-US" sz="6600" dirty="0" smtClean="0">
                <a:solidFill>
                  <a:srgbClr val="FFFF00"/>
                </a:solidFill>
                <a:latin typeface="NikoshBAN" pitchFamily="2" charset="0"/>
                <a:cs typeface="NikoshBAN" pitchFamily="2" charset="0"/>
              </a:rPr>
              <a:t> Ideal School and College</a:t>
            </a:r>
            <a:endParaRPr lang="en-US" sz="6600" dirty="0">
              <a:solidFill>
                <a:srgbClr val="FFFF00"/>
              </a:solidFill>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307974" y="228600"/>
            <a:ext cx="1900238" cy="2362200"/>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Times New Roman" pitchFamily="18" charset="0"/>
                <a:cs typeface="Times New Roman" pitchFamily="18" charset="0"/>
              </a:rPr>
              <a:t>Online Class for Business Studies</a:t>
            </a:r>
          </a:p>
          <a:p>
            <a:pPr algn="ctr"/>
            <a:r>
              <a:rPr lang="en-US" sz="4000" dirty="0" smtClean="0">
                <a:solidFill>
                  <a:srgbClr val="FFFF00"/>
                </a:solidFill>
              </a:rPr>
              <a:t>Lesson:-3</a:t>
            </a:r>
            <a:endParaRPr lang="en-US" sz="1800" dirty="0" smtClean="0">
              <a:solidFill>
                <a:srgbClr val="FFFF00"/>
              </a:solidFill>
            </a:endParaRPr>
          </a:p>
          <a:p>
            <a:pPr algn="ctr"/>
            <a:r>
              <a:rPr lang="en-US" sz="4400" dirty="0" smtClean="0">
                <a:solidFill>
                  <a:srgbClr val="FFFF00"/>
                </a:solidFill>
              </a:rPr>
              <a:t>Finance &amp; Banking </a:t>
            </a:r>
            <a:endParaRPr lang="en-US" sz="4400" dirty="0">
              <a:solidFill>
                <a:srgbClr val="FFFF00"/>
              </a:solidFill>
            </a:endParaRP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9103750" y="3019970"/>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899110" y="3005458"/>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smtClean="0">
                <a:solidFill>
                  <a:srgbClr val="002060"/>
                </a:solidFill>
              </a:rPr>
              <a:t>by- </a:t>
            </a:r>
            <a:r>
              <a:rPr lang="en-US" sz="4800" dirty="0" err="1" smtClean="0">
                <a:solidFill>
                  <a:srgbClr val="002060"/>
                </a:solidFill>
              </a:rPr>
              <a:t>Monoar</a:t>
            </a:r>
            <a:r>
              <a:rPr lang="en-US" sz="4800" dirty="0" smtClean="0">
                <a:solidFill>
                  <a:srgbClr val="002060"/>
                </a:solidFill>
              </a:rPr>
              <a:t> </a:t>
            </a:r>
            <a:r>
              <a:rPr lang="en-US" sz="4800" dirty="0" err="1" smtClean="0">
                <a:solidFill>
                  <a:srgbClr val="002060"/>
                </a:solidFill>
              </a:rPr>
              <a:t>Hossen</a:t>
            </a:r>
            <a:r>
              <a:rPr lang="en-US" sz="4800" dirty="0" smtClean="0">
                <a:solidFill>
                  <a:srgbClr val="002060"/>
                </a:solidFill>
              </a:rPr>
              <a:t> </a:t>
            </a:r>
            <a:r>
              <a:rPr lang="en-US" sz="4800" dirty="0" err="1" smtClean="0">
                <a:solidFill>
                  <a:srgbClr val="002060"/>
                </a:solidFill>
              </a:rPr>
              <a:t>Chowdhury</a:t>
            </a:r>
            <a:r>
              <a:rPr lang="en-US" sz="4800" dirty="0" smtClean="0">
                <a:solidFill>
                  <a:srgbClr val="002060"/>
                </a:solidFill>
              </a:rPr>
              <a:t> </a:t>
            </a:r>
          </a:p>
          <a:p>
            <a:pPr algn="r"/>
            <a:r>
              <a:rPr lang="en-US" sz="2400" dirty="0" err="1" smtClean="0">
                <a:solidFill>
                  <a:schemeClr val="tx1"/>
                </a:solidFill>
              </a:rPr>
              <a:t>B.Ed</a:t>
            </a:r>
            <a:r>
              <a:rPr lang="en-US" sz="2400" dirty="0" smtClean="0">
                <a:solidFill>
                  <a:schemeClr val="tx1"/>
                </a:solidFill>
              </a:rPr>
              <a:t> (NAEM), M.B.S (Accounting), B.B.S (Honors)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507868" y="584200"/>
            <a:ext cx="11173090" cy="5791200"/>
          </a:xfrm>
          <a:prstGeom prst="rect">
            <a:avLst/>
          </a:prstGeom>
          <a:ln w="76200">
            <a:solidFill>
              <a:srgbClr val="0070C0"/>
            </a:solidFill>
          </a:ln>
        </p:spPr>
      </p:pic>
      <p:sp>
        <p:nvSpPr>
          <p:cNvPr id="4" name="TextBox 3"/>
          <p:cNvSpPr txBox="1"/>
          <p:nvPr/>
        </p:nvSpPr>
        <p:spPr>
          <a:xfrm>
            <a:off x="989012" y="1643063"/>
            <a:ext cx="8153400" cy="2918619"/>
          </a:xfrm>
          <a:prstGeom prst="rect">
            <a:avLst/>
          </a:prstGeom>
          <a:noFill/>
        </p:spPr>
        <p:txBody>
          <a:bodyPr wrap="square" rtlCol="0">
            <a:spAutoFit/>
            <a:scene3d>
              <a:camera prst="perspectiveRelaxedModerately"/>
              <a:lightRig rig="threePt" dir="t"/>
            </a:scene3d>
            <a:sp3d extrusionH="57150">
              <a:bevelT w="38100" h="38100"/>
            </a:sp3d>
          </a:bodyPr>
          <a:lstStyle/>
          <a:p>
            <a:pPr algn="ctr"/>
            <a:r>
              <a:rPr lang="bn-BD" sz="18366" b="1" dirty="0">
                <a:ln w="28575">
                  <a:solidFill>
                    <a:srgbClr val="00B050"/>
                  </a:solidFill>
                </a:ln>
                <a:solidFill>
                  <a:srgbClr val="002060"/>
                </a:solidFill>
                <a:latin typeface="NikoshBAN" pitchFamily="2" charset="0"/>
                <a:cs typeface="NikoshBAN" pitchFamily="2" charset="0"/>
              </a:rPr>
              <a:t>ধন্যবাদ</a:t>
            </a:r>
            <a:endParaRPr lang="en-US" sz="18366" b="1" dirty="0">
              <a:ln w="28575">
                <a:solidFill>
                  <a:srgbClr val="00B050"/>
                </a:solidFill>
              </a:ln>
              <a:solidFill>
                <a:srgbClr val="002060"/>
              </a:solidFill>
              <a:latin typeface="NikoshBAN" pitchFamily="2" charset="0"/>
              <a:cs typeface="NikoshBAN" pitchFamily="2" charset="0"/>
            </a:endParaRPr>
          </a:p>
        </p:txBody>
      </p:sp>
      <p:pic>
        <p:nvPicPr>
          <p:cNvPr id="5" name="Picture 4" descr="flower239.gif"/>
          <p:cNvPicPr>
            <a:picLocks noChangeAspect="1"/>
          </p:cNvPicPr>
          <p:nvPr/>
        </p:nvPicPr>
        <p:blipFill>
          <a:blip r:embed="rId3"/>
          <a:stretch>
            <a:fillRect/>
          </a:stretch>
        </p:blipFill>
        <p:spPr>
          <a:xfrm>
            <a:off x="8204199" y="571500"/>
            <a:ext cx="3452813" cy="5822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483922" y="457200"/>
            <a:ext cx="11401690" cy="6019800"/>
          </a:xfrm>
          <a:prstGeom prst="rect">
            <a:avLst/>
          </a:prstGeom>
          <a:ln w="76200">
            <a:solidFill>
              <a:srgbClr val="0070C0"/>
            </a:solidFill>
          </a:ln>
        </p:spPr>
      </p:pic>
      <p:sp>
        <p:nvSpPr>
          <p:cNvPr id="4" name="TextBox 3"/>
          <p:cNvSpPr txBox="1"/>
          <p:nvPr/>
        </p:nvSpPr>
        <p:spPr>
          <a:xfrm>
            <a:off x="1531272" y="914400"/>
            <a:ext cx="9592340" cy="5186035"/>
          </a:xfrm>
          <a:prstGeom prst="rect">
            <a:avLst/>
          </a:prstGeom>
          <a:noFill/>
        </p:spPr>
        <p:txBody>
          <a:bodyPr wrap="square" rtlCol="0">
            <a:spAutoFit/>
          </a:bodyPr>
          <a:lstStyle/>
          <a:p>
            <a:pPr algn="ctr"/>
            <a:r>
              <a:rPr lang="en-US" sz="7200" b="1" dirty="0" smtClean="0">
                <a:solidFill>
                  <a:srgbClr val="00B050"/>
                </a:solidFill>
                <a:latin typeface="NikoshBAN" pitchFamily="2" charset="0"/>
                <a:cs typeface="NikoshBAN" pitchFamily="2" charset="0"/>
              </a:rPr>
              <a:t>সকলের সুস্বাস্থ্য</a:t>
            </a:r>
          </a:p>
          <a:p>
            <a:pPr algn="ctr"/>
            <a:r>
              <a:rPr lang="en-US" sz="7200" dirty="0" err="1" smtClean="0">
                <a:solidFill>
                  <a:srgbClr val="00B050"/>
                </a:solidFill>
                <a:latin typeface="NikoshBAN" pitchFamily="2" charset="0"/>
                <a:cs typeface="NikoshBAN" pitchFamily="2" charset="0"/>
              </a:rPr>
              <a:t>কামনায়</a:t>
            </a:r>
            <a:endParaRPr lang="en-US" sz="7200" dirty="0" smtClean="0">
              <a:solidFill>
                <a:srgbClr val="00B050"/>
              </a:solidFill>
              <a:latin typeface="NikoshBAN" pitchFamily="2" charset="0"/>
              <a:cs typeface="NikoshBAN" pitchFamily="2" charset="0"/>
            </a:endParaRPr>
          </a:p>
          <a:p>
            <a:pPr algn="ctr"/>
            <a:endParaRPr lang="en-US" sz="7200" b="1" dirty="0" smtClean="0">
              <a:solidFill>
                <a:srgbClr val="00B050"/>
              </a:solidFill>
              <a:latin typeface="NikoshBAN" pitchFamily="2" charset="0"/>
              <a:cs typeface="NikoshBAN" pitchFamily="2" charset="0"/>
            </a:endParaRPr>
          </a:p>
          <a:p>
            <a:pPr algn="ctr"/>
            <a:r>
              <a:rPr lang="en-US" sz="11500" b="1" dirty="0" smtClean="0">
                <a:solidFill>
                  <a:srgbClr val="003300"/>
                </a:solidFill>
                <a:latin typeface="NikoshBAN" pitchFamily="2" charset="0"/>
                <a:cs typeface="NikoshBAN" pitchFamily="2" charset="0"/>
              </a:rPr>
              <a:t>আল্লাহ হাফেজ</a:t>
            </a:r>
            <a:endParaRPr lang="en-US" sz="115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507868" y="584200"/>
            <a:ext cx="11173090" cy="5791200"/>
          </a:xfrm>
          <a:prstGeom prst="rect">
            <a:avLst/>
          </a:prstGeom>
          <a:ln w="76200">
            <a:solidFill>
              <a:srgbClr val="0070C0"/>
            </a:solidFill>
          </a:ln>
        </p:spPr>
      </p:pic>
      <p:pic>
        <p:nvPicPr>
          <p:cNvPr id="4" name="Picture 1" descr="D:\Monoar Hossen Chowdhury\2019 07 30 Logo.jpg"/>
          <p:cNvPicPr>
            <a:picLocks noChangeAspect="1" noChangeArrowheads="1"/>
          </p:cNvPicPr>
          <p:nvPr/>
        </p:nvPicPr>
        <p:blipFill>
          <a:blip r:embed="rId3"/>
          <a:srcRect/>
          <a:stretch>
            <a:fillRect/>
          </a:stretch>
        </p:blipFill>
        <p:spPr bwMode="auto">
          <a:xfrm>
            <a:off x="608012" y="609600"/>
            <a:ext cx="10972800" cy="5714999"/>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507868" y="584200"/>
            <a:ext cx="11173090" cy="5791200"/>
          </a:xfrm>
          <a:prstGeom prst="rect">
            <a:avLst/>
          </a:prstGeom>
          <a:ln w="76200">
            <a:solidFill>
              <a:srgbClr val="0070C0"/>
            </a:solidFill>
          </a:ln>
        </p:spPr>
      </p:pic>
      <p:pic>
        <p:nvPicPr>
          <p:cNvPr id="4" name="Picture 2" descr="C:\Users\Mahveen\Desktop\17-black-wallpaper.1440.jpg"/>
          <p:cNvPicPr>
            <a:picLocks noChangeAspect="1" noChangeArrowheads="1"/>
          </p:cNvPicPr>
          <p:nvPr/>
        </p:nvPicPr>
        <p:blipFill>
          <a:blip r:embed="rId3"/>
          <a:srcRect/>
          <a:stretch>
            <a:fillRect/>
          </a:stretch>
        </p:blipFill>
        <p:spPr bwMode="auto">
          <a:xfrm>
            <a:off x="-1588" y="1"/>
            <a:ext cx="12342813" cy="695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407722" y="381000"/>
            <a:ext cx="11554090" cy="6248400"/>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477890" cy="6204419"/>
          </a:xfrm>
          <a:prstGeom prst="rect">
            <a:avLst/>
          </a:prstGeom>
          <a:noFill/>
        </p:spPr>
      </p:pic>
      <p:sp>
        <p:nvSpPr>
          <p:cNvPr id="5" name="Rectangle 4"/>
          <p:cNvSpPr/>
          <p:nvPr/>
        </p:nvSpPr>
        <p:spPr>
          <a:xfrm>
            <a:off x="3333435" y="3244118"/>
            <a:ext cx="8323577" cy="1785082"/>
          </a:xfrm>
          <a:prstGeom prst="rect">
            <a:avLst/>
          </a:prstGeom>
        </p:spPr>
        <p:txBody>
          <a:bodyPr wrap="square" lIns="121899" tIns="60949" rIns="121899" bIns="60949">
            <a:spAutoFit/>
          </a:bodyPr>
          <a:lstStyle/>
          <a:p>
            <a:r>
              <a:rPr lang="en-US" sz="4800" dirty="0" smtClean="0"/>
              <a:t>Board Question: </a:t>
            </a:r>
            <a:r>
              <a:rPr lang="en-US" sz="4400" dirty="0" smtClean="0"/>
              <a:t>Board-2015</a:t>
            </a:r>
            <a:r>
              <a:rPr lang="en-US" sz="4800" dirty="0" smtClean="0"/>
              <a:t> </a:t>
            </a:r>
            <a:r>
              <a:rPr lang="en-US" sz="4000" dirty="0" smtClean="0"/>
              <a:t>(4) </a:t>
            </a:r>
            <a:endParaRPr lang="en-US" sz="4800" dirty="0" smtClean="0"/>
          </a:p>
          <a:p>
            <a:pPr algn="ctr"/>
            <a:r>
              <a:rPr lang="en-US" sz="3200" dirty="0" smtClean="0"/>
              <a:t> </a:t>
            </a:r>
            <a:r>
              <a:rPr lang="en-US" sz="6000" dirty="0" smtClean="0"/>
              <a:t>Finance &amp; Banking</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47679" y="381000"/>
            <a:ext cx="11614133" cy="6172200"/>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FF00"/>
                </a:solidFill>
                <a:latin typeface="NikoshBAN" pitchFamily="2" charset="0"/>
                <a:cs typeface="NikoshBAN" pitchFamily="2" charset="0"/>
              </a:rPr>
              <a:t>Mohanagar</a:t>
            </a:r>
            <a:r>
              <a:rPr lang="en-US" sz="6600" dirty="0" smtClean="0">
                <a:solidFill>
                  <a:srgbClr val="FFFF00"/>
                </a:solidFill>
                <a:latin typeface="NikoshBAN" pitchFamily="2" charset="0"/>
                <a:cs typeface="NikoshBAN" pitchFamily="2" charset="0"/>
              </a:rPr>
              <a:t> Ideal School and College</a:t>
            </a:r>
            <a:endParaRPr lang="en-US" sz="6600" dirty="0">
              <a:solidFill>
                <a:srgbClr val="FFFF00"/>
              </a:solidFill>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307974" y="228600"/>
            <a:ext cx="1900238" cy="2362200"/>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Times New Roman" pitchFamily="18" charset="0"/>
                <a:cs typeface="Times New Roman" pitchFamily="18" charset="0"/>
              </a:rPr>
              <a:t>Online Class for Business Studies</a:t>
            </a:r>
          </a:p>
          <a:p>
            <a:r>
              <a:rPr lang="en-US" sz="4000" dirty="0" smtClean="0">
                <a:solidFill>
                  <a:srgbClr val="FFFF00"/>
                </a:solidFill>
              </a:rPr>
              <a:t>Lesson:- Board Question: Board-15 </a:t>
            </a:r>
            <a:r>
              <a:rPr lang="en-US" sz="3600" dirty="0" smtClean="0">
                <a:solidFill>
                  <a:srgbClr val="FFFF00"/>
                </a:solidFill>
              </a:rPr>
              <a:t>(4)</a:t>
            </a:r>
            <a:endParaRPr lang="en-US" sz="1800" dirty="0" smtClean="0">
              <a:solidFill>
                <a:srgbClr val="FFFF00"/>
              </a:solidFill>
            </a:endParaRPr>
          </a:p>
          <a:p>
            <a:pPr algn="ctr"/>
            <a:r>
              <a:rPr lang="en-US" sz="4400" dirty="0" smtClean="0">
                <a:solidFill>
                  <a:srgbClr val="FFFF00"/>
                </a:solidFill>
              </a:rPr>
              <a:t>Finance &amp; Banking </a:t>
            </a:r>
            <a:endParaRPr lang="en-US" sz="4400" dirty="0">
              <a:solidFill>
                <a:srgbClr val="FFFF00"/>
              </a:solidFill>
            </a:endParaRP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9103750" y="3019970"/>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899110" y="3005458"/>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smtClean="0">
                <a:solidFill>
                  <a:srgbClr val="002060"/>
                </a:solidFill>
              </a:rPr>
              <a:t>by- </a:t>
            </a:r>
            <a:r>
              <a:rPr lang="en-US" sz="4800" dirty="0" err="1" smtClean="0">
                <a:solidFill>
                  <a:srgbClr val="002060"/>
                </a:solidFill>
              </a:rPr>
              <a:t>Monoar</a:t>
            </a:r>
            <a:r>
              <a:rPr lang="en-US" sz="4800" dirty="0" smtClean="0">
                <a:solidFill>
                  <a:srgbClr val="002060"/>
                </a:solidFill>
              </a:rPr>
              <a:t> </a:t>
            </a:r>
            <a:r>
              <a:rPr lang="en-US" sz="4800" dirty="0" err="1" smtClean="0">
                <a:solidFill>
                  <a:srgbClr val="002060"/>
                </a:solidFill>
              </a:rPr>
              <a:t>Hossen</a:t>
            </a:r>
            <a:r>
              <a:rPr lang="en-US" sz="4800" dirty="0" smtClean="0">
                <a:solidFill>
                  <a:srgbClr val="002060"/>
                </a:solidFill>
              </a:rPr>
              <a:t> </a:t>
            </a:r>
            <a:r>
              <a:rPr lang="en-US" sz="4800" dirty="0" err="1" smtClean="0">
                <a:solidFill>
                  <a:srgbClr val="002060"/>
                </a:solidFill>
              </a:rPr>
              <a:t>Chowdhury</a:t>
            </a:r>
            <a:r>
              <a:rPr lang="en-US" sz="4800" dirty="0" smtClean="0">
                <a:solidFill>
                  <a:srgbClr val="002060"/>
                </a:solidFill>
              </a:rPr>
              <a:t> </a:t>
            </a:r>
          </a:p>
          <a:p>
            <a:pPr algn="r"/>
            <a:r>
              <a:rPr lang="en-US" sz="2400" dirty="0" err="1" smtClean="0">
                <a:solidFill>
                  <a:schemeClr val="tx1"/>
                </a:solidFill>
              </a:rPr>
              <a:t>B.Ed</a:t>
            </a:r>
            <a:r>
              <a:rPr lang="en-US" sz="2400" dirty="0" smtClean="0">
                <a:solidFill>
                  <a:schemeClr val="tx1"/>
                </a:solidFill>
              </a:rPr>
              <a:t> (NAEM), M.B.S (Accounting), B.B.S (Honors)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407722" y="381000"/>
            <a:ext cx="11554090" cy="6248400"/>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477890" cy="6204419"/>
          </a:xfrm>
          <a:prstGeom prst="rect">
            <a:avLst/>
          </a:prstGeom>
          <a:noFill/>
        </p:spPr>
      </p:pic>
      <p:sp>
        <p:nvSpPr>
          <p:cNvPr id="5" name="Rectangle 4"/>
          <p:cNvSpPr/>
          <p:nvPr/>
        </p:nvSpPr>
        <p:spPr>
          <a:xfrm>
            <a:off x="3333435" y="3244118"/>
            <a:ext cx="8323577" cy="800197"/>
          </a:xfrm>
          <a:prstGeom prst="rect">
            <a:avLst/>
          </a:prstGeom>
        </p:spPr>
        <p:txBody>
          <a:bodyPr wrap="square" lIns="121899" tIns="60949" rIns="121899" bIns="60949">
            <a:spAutoFit/>
          </a:bodyPr>
          <a:lstStyle/>
          <a:p>
            <a:pPr algn="ctr"/>
            <a:r>
              <a:rPr lang="en-US" sz="4400" dirty="0" smtClean="0"/>
              <a:t>Finance &amp; Banking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248400"/>
          </a:xfrm>
          <a:prstGeom prst="rect">
            <a:avLst/>
          </a:prstGeom>
          <a:ln w="76200">
            <a:solidFill>
              <a:srgbClr val="0070C0"/>
            </a:solidFill>
          </a:ln>
        </p:spPr>
      </p:pic>
      <p:sp>
        <p:nvSpPr>
          <p:cNvPr id="4" name="Rectangle 3"/>
          <p:cNvSpPr/>
          <p:nvPr/>
        </p:nvSpPr>
        <p:spPr>
          <a:xfrm>
            <a:off x="1751012" y="533400"/>
            <a:ext cx="8839199" cy="1046418"/>
          </a:xfrm>
          <a:prstGeom prst="rect">
            <a:avLst/>
          </a:prstGeom>
        </p:spPr>
        <p:txBody>
          <a:bodyPr wrap="square" lIns="121899" tIns="60949" rIns="121899" bIns="60949">
            <a:spAutoFit/>
          </a:bodyPr>
          <a:lstStyle/>
          <a:p>
            <a:pPr algn="ctr"/>
            <a:r>
              <a:rPr lang="en-US" sz="6000" dirty="0" err="1" smtClean="0"/>
              <a:t>বিসমিল্লাহির</a:t>
            </a:r>
            <a:r>
              <a:rPr lang="en-US" sz="6000" dirty="0" smtClean="0"/>
              <a:t> </a:t>
            </a:r>
            <a:r>
              <a:rPr lang="en-US" sz="6000" dirty="0" err="1" smtClean="0"/>
              <a:t>রাহমানির</a:t>
            </a:r>
            <a:r>
              <a:rPr lang="en-US" sz="6000" dirty="0" smtClean="0"/>
              <a:t> </a:t>
            </a:r>
            <a:r>
              <a:rPr lang="en-US" sz="6000" dirty="0" err="1" smtClean="0"/>
              <a:t>রাহিম</a:t>
            </a:r>
            <a:endParaRPr lang="en-US" sz="6000" dirty="0"/>
          </a:p>
        </p:txBody>
      </p:sp>
      <p:sp>
        <p:nvSpPr>
          <p:cNvPr id="7" name="TextBox 6"/>
          <p:cNvSpPr txBox="1"/>
          <p:nvPr/>
        </p:nvSpPr>
        <p:spPr>
          <a:xfrm>
            <a:off x="1370012" y="1655564"/>
            <a:ext cx="9677400" cy="2154436"/>
          </a:xfrm>
          <a:prstGeom prst="rect">
            <a:avLst/>
          </a:prstGeom>
          <a:noFill/>
        </p:spPr>
        <p:txBody>
          <a:bodyPr wrap="square" rtlCol="0">
            <a:spAutoFit/>
          </a:bodyPr>
          <a:lstStyle/>
          <a:p>
            <a:pPr algn="ctr"/>
            <a:r>
              <a:rPr lang="en-US" sz="5400" b="1" dirty="0" smtClean="0">
                <a:solidFill>
                  <a:schemeClr val="accent2">
                    <a:lumMod val="75000"/>
                  </a:schemeClr>
                </a:solidFill>
                <a:latin typeface="NikoshBAN" pitchFamily="2" charset="0"/>
                <a:cs typeface="NikoshBAN" pitchFamily="2" charset="0"/>
              </a:rPr>
              <a:t>৯ম-১০ম শ্রেণি</a:t>
            </a:r>
          </a:p>
          <a:p>
            <a:pPr algn="ctr"/>
            <a:r>
              <a:rPr lang="en-US" sz="4000" b="1" dirty="0" err="1" smtClean="0">
                <a:solidFill>
                  <a:schemeClr val="accent2">
                    <a:lumMod val="75000"/>
                  </a:schemeClr>
                </a:solidFill>
                <a:latin typeface="NikoshBAN" pitchFamily="2" charset="0"/>
                <a:cs typeface="NikoshBAN" pitchFamily="2" charset="0"/>
              </a:rPr>
              <a:t>বিষয়ঃ</a:t>
            </a:r>
            <a:r>
              <a:rPr lang="en-US" sz="4000" b="1" dirty="0" smtClean="0">
                <a:solidFill>
                  <a:schemeClr val="accent2">
                    <a:lumMod val="75000"/>
                  </a:schemeClr>
                </a:solidFill>
                <a:latin typeface="NikoshBAN" pitchFamily="2" charset="0"/>
                <a:cs typeface="NikoshBAN" pitchFamily="2" charset="0"/>
              </a:rPr>
              <a:t> </a:t>
            </a:r>
            <a:r>
              <a:rPr lang="en-US" sz="4000" b="1" dirty="0" err="1" smtClean="0">
                <a:solidFill>
                  <a:schemeClr val="accent2">
                    <a:lumMod val="75000"/>
                  </a:schemeClr>
                </a:solidFill>
                <a:latin typeface="NikoshBAN" pitchFamily="2" charset="0"/>
                <a:cs typeface="NikoshBAN" pitchFamily="2" charset="0"/>
              </a:rPr>
              <a:t>ফিন্যান্স</a:t>
            </a:r>
            <a:r>
              <a:rPr lang="en-US" sz="4000" b="1" dirty="0" smtClean="0">
                <a:solidFill>
                  <a:schemeClr val="accent2">
                    <a:lumMod val="75000"/>
                  </a:schemeClr>
                </a:solidFill>
                <a:latin typeface="NikoshBAN" pitchFamily="2" charset="0"/>
                <a:cs typeface="NikoshBAN" pitchFamily="2" charset="0"/>
              </a:rPr>
              <a:t> ও ব্যাংকিং</a:t>
            </a:r>
          </a:p>
          <a:p>
            <a:pPr algn="ctr"/>
            <a:r>
              <a:rPr lang="en-US" sz="4000" b="1" dirty="0" err="1" smtClean="0">
                <a:solidFill>
                  <a:schemeClr val="accent2">
                    <a:lumMod val="75000"/>
                  </a:schemeClr>
                </a:solidFill>
                <a:latin typeface="NikoshBAN" pitchFamily="2" charset="0"/>
                <a:cs typeface="NikoshBAN" pitchFamily="2" charset="0"/>
              </a:rPr>
              <a:t>তৃতীয়</a:t>
            </a:r>
            <a:r>
              <a:rPr lang="en-US" sz="4000" b="1" dirty="0" smtClean="0">
                <a:solidFill>
                  <a:schemeClr val="accent2">
                    <a:lumMod val="75000"/>
                  </a:schemeClr>
                </a:solidFill>
                <a:latin typeface="NikoshBAN" pitchFamily="2" charset="0"/>
                <a:cs typeface="NikoshBAN" pitchFamily="2" charset="0"/>
              </a:rPr>
              <a:t> </a:t>
            </a:r>
            <a:r>
              <a:rPr lang="en-US" sz="4000" b="1" dirty="0" err="1" smtClean="0">
                <a:solidFill>
                  <a:schemeClr val="accent2">
                    <a:lumMod val="75000"/>
                  </a:schemeClr>
                </a:solidFill>
                <a:latin typeface="NikoshBAN" pitchFamily="2" charset="0"/>
                <a:cs typeface="NikoshBAN" pitchFamily="2" charset="0"/>
              </a:rPr>
              <a:t>অধ্যায়ঃ</a:t>
            </a:r>
            <a:r>
              <a:rPr lang="en-US" sz="4000" b="1" dirty="0" smtClean="0">
                <a:solidFill>
                  <a:schemeClr val="accent2">
                    <a:lumMod val="75000"/>
                  </a:schemeClr>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অর্থের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সময়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মূল্য</a:t>
            </a:r>
            <a:endParaRPr lang="en-US" sz="4000" b="1" dirty="0" smtClean="0">
              <a:solidFill>
                <a:srgbClr val="002060"/>
              </a:solidFill>
              <a:latin typeface="NikoshBAN" pitchFamily="2" charset="0"/>
              <a:cs typeface="NikoshBAN" pitchFamily="2" charset="0"/>
            </a:endParaRPr>
          </a:p>
        </p:txBody>
      </p:sp>
      <p:pic>
        <p:nvPicPr>
          <p:cNvPr id="8" name="Picture 7" descr="0_1174fc_bee06911_L.png"/>
          <p:cNvPicPr>
            <a:picLocks noChangeAspect="1"/>
          </p:cNvPicPr>
          <p:nvPr/>
        </p:nvPicPr>
        <p:blipFill>
          <a:blip r:embed="rId3" cstate="print"/>
          <a:stretch>
            <a:fillRect/>
          </a:stretch>
        </p:blipFill>
        <p:spPr>
          <a:xfrm rot="7396088" flipH="1" flipV="1">
            <a:off x="1115647" y="2133680"/>
            <a:ext cx="1373322" cy="1226681"/>
          </a:xfrm>
          <a:prstGeom prst="rect">
            <a:avLst/>
          </a:prstGeom>
        </p:spPr>
      </p:pic>
      <p:pic>
        <p:nvPicPr>
          <p:cNvPr id="9" name="Picture 8" descr="0_1174fc_bee06911_L.png"/>
          <p:cNvPicPr>
            <a:picLocks noChangeAspect="1"/>
          </p:cNvPicPr>
          <p:nvPr/>
        </p:nvPicPr>
        <p:blipFill>
          <a:blip r:embed="rId3" cstate="print"/>
          <a:stretch>
            <a:fillRect/>
          </a:stretch>
        </p:blipFill>
        <p:spPr>
          <a:xfrm rot="7396088" flipH="1" flipV="1">
            <a:off x="1115647" y="5097839"/>
            <a:ext cx="1373322" cy="1226681"/>
          </a:xfrm>
          <a:prstGeom prst="rect">
            <a:avLst/>
          </a:prstGeom>
        </p:spPr>
      </p:pic>
      <p:pic>
        <p:nvPicPr>
          <p:cNvPr id="10" name="Picture 9" descr="0_1174fc_bee06911_L.png"/>
          <p:cNvPicPr>
            <a:picLocks noChangeAspect="1"/>
          </p:cNvPicPr>
          <p:nvPr/>
        </p:nvPicPr>
        <p:blipFill>
          <a:blip r:embed="rId3" cstate="print"/>
          <a:stretch>
            <a:fillRect/>
          </a:stretch>
        </p:blipFill>
        <p:spPr>
          <a:xfrm rot="7396088" flipH="1" flipV="1">
            <a:off x="9623655" y="2049839"/>
            <a:ext cx="1373322" cy="1226681"/>
          </a:xfrm>
          <a:prstGeom prst="rect">
            <a:avLst/>
          </a:prstGeom>
        </p:spPr>
      </p:pic>
      <p:pic>
        <p:nvPicPr>
          <p:cNvPr id="11" name="Picture 10" descr="0_1174fc_bee06911_L.png"/>
          <p:cNvPicPr>
            <a:picLocks noChangeAspect="1"/>
          </p:cNvPicPr>
          <p:nvPr/>
        </p:nvPicPr>
        <p:blipFill>
          <a:blip r:embed="rId3" cstate="print"/>
          <a:stretch>
            <a:fillRect/>
          </a:stretch>
        </p:blipFill>
        <p:spPr>
          <a:xfrm rot="7396088" flipH="1" flipV="1">
            <a:off x="10080855" y="5097839"/>
            <a:ext cx="1373322" cy="1226681"/>
          </a:xfrm>
          <a:prstGeom prst="rect">
            <a:avLst/>
          </a:prstGeom>
        </p:spPr>
      </p:pic>
      <p:pic>
        <p:nvPicPr>
          <p:cNvPr id="88065" name="Picture 1"/>
          <p:cNvPicPr>
            <a:picLocks noChangeAspect="1" noChangeArrowheads="1"/>
          </p:cNvPicPr>
          <p:nvPr/>
        </p:nvPicPr>
        <p:blipFill>
          <a:blip r:embed="rId4"/>
          <a:srcRect/>
          <a:stretch>
            <a:fillRect/>
          </a:stretch>
        </p:blipFill>
        <p:spPr bwMode="auto">
          <a:xfrm>
            <a:off x="2436812" y="4419600"/>
            <a:ext cx="73152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par>
                                <p:cTn id="16" presetID="2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2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8065"/>
                                        </p:tgtEl>
                                        <p:attrNameLst>
                                          <p:attrName>style.visibility</p:attrName>
                                        </p:attrNameLst>
                                      </p:cBhvr>
                                      <p:to>
                                        <p:strVal val="visible"/>
                                      </p:to>
                                    </p:set>
                                    <p:animEffect transition="in" filter="checkerboard(across)">
                                      <p:cBhvr>
                                        <p:cTn id="31" dur="500"/>
                                        <p:tgtEl>
                                          <p:spTgt spid="88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06200" cy="6248400"/>
          </a:xfrm>
          <a:prstGeom prst="rect">
            <a:avLst/>
          </a:prstGeom>
          <a:ln w="76200">
            <a:solidFill>
              <a:srgbClr val="0070C0"/>
            </a:solidFill>
          </a:ln>
        </p:spPr>
      </p:pic>
      <p:sp>
        <p:nvSpPr>
          <p:cNvPr id="14" name="Oval 13"/>
          <p:cNvSpPr/>
          <p:nvPr/>
        </p:nvSpPr>
        <p:spPr>
          <a:xfrm>
            <a:off x="9404992" y="3943841"/>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5" name="TextBox 14"/>
          <p:cNvSpPr txBox="1"/>
          <p:nvPr/>
        </p:nvSpPr>
        <p:spPr>
          <a:xfrm>
            <a:off x="2103120" y="642809"/>
            <a:ext cx="7953692" cy="2328991"/>
          </a:xfrm>
          <a:prstGeom prst="rect">
            <a:avLst/>
          </a:prstGeom>
          <a:noFill/>
        </p:spPr>
        <p:txBody>
          <a:bodyPr wrap="square" rtlCol="0">
            <a:prstTxWarp prst="textDeflate">
              <a:avLst/>
            </a:prstTxWarp>
            <a:spAutoFit/>
          </a:bodyPr>
          <a:lstStyle/>
          <a:p>
            <a:pPr algn="ct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স্বা</a:t>
            </a:r>
            <a:r>
              <a:rPr lang="bn-BD" sz="2800" b="1" dirty="0">
                <a:ln w="38100">
                  <a:solidFill>
                    <a:srgbClr val="FF000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গ</a:t>
            </a:r>
            <a:r>
              <a:rPr lang="bn-BD" sz="2800" b="1" dirty="0">
                <a:ln w="38100">
                  <a:solidFill>
                    <a:srgbClr val="7030A0"/>
                  </a:solidFill>
                </a:ln>
                <a:solidFill>
                  <a:srgbClr val="00B0F0"/>
                </a:solidFill>
                <a:effectLst>
                  <a:outerShdw blurRad="50800" dist="38100" dir="2700000" algn="tl" rotWithShape="0">
                    <a:prstClr val="black">
                      <a:alpha val="40000"/>
                    </a:prstClr>
                  </a:outerShdw>
                </a:effectLst>
                <a:latin typeface="NikoshBAN" pitchFamily="2" charset="0"/>
                <a:cs typeface="NikoshBAN" pitchFamily="2" charset="0"/>
              </a:rPr>
              <a:t>ত</a:t>
            </a: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ম</a:t>
            </a:r>
            <a:endParaRPr lang="en-US"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6" name="Oval 15"/>
          <p:cNvSpPr/>
          <p:nvPr/>
        </p:nvSpPr>
        <p:spPr>
          <a:xfrm>
            <a:off x="648338" y="3946208"/>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pic>
        <p:nvPicPr>
          <p:cNvPr id="17" name="Picture 16" descr="0_1174fc_bee06911_L.png"/>
          <p:cNvPicPr>
            <a:picLocks noChangeAspect="1"/>
          </p:cNvPicPr>
          <p:nvPr/>
        </p:nvPicPr>
        <p:blipFill>
          <a:blip r:embed="rId4" cstate="print"/>
          <a:stretch>
            <a:fillRect/>
          </a:stretch>
        </p:blipFill>
        <p:spPr>
          <a:xfrm rot="7396088" flipH="1" flipV="1">
            <a:off x="2912132" y="5110469"/>
            <a:ext cx="1708292" cy="1147972"/>
          </a:xfrm>
          <a:prstGeom prst="rect">
            <a:avLst/>
          </a:prstGeom>
        </p:spPr>
      </p:pic>
      <p:pic>
        <p:nvPicPr>
          <p:cNvPr id="18" name="Picture 17" descr="0_1174fc_bee06911_L.png"/>
          <p:cNvPicPr>
            <a:picLocks noChangeAspect="1"/>
          </p:cNvPicPr>
          <p:nvPr/>
        </p:nvPicPr>
        <p:blipFill>
          <a:blip r:embed="rId4" cstate="print"/>
          <a:stretch>
            <a:fillRect/>
          </a:stretch>
        </p:blipFill>
        <p:spPr>
          <a:xfrm rot="7396088" flipH="1" flipV="1">
            <a:off x="4409817" y="5126236"/>
            <a:ext cx="1708292" cy="1147972"/>
          </a:xfrm>
          <a:prstGeom prst="rect">
            <a:avLst/>
          </a:prstGeom>
        </p:spPr>
      </p:pic>
      <p:pic>
        <p:nvPicPr>
          <p:cNvPr id="19" name="Picture 18" descr="0_1174fc_bee06911_L.png"/>
          <p:cNvPicPr>
            <a:picLocks noChangeAspect="1"/>
          </p:cNvPicPr>
          <p:nvPr/>
        </p:nvPicPr>
        <p:blipFill>
          <a:blip r:embed="rId4" cstate="print"/>
          <a:stretch>
            <a:fillRect/>
          </a:stretch>
        </p:blipFill>
        <p:spPr>
          <a:xfrm rot="7396088" flipH="1" flipV="1">
            <a:off x="5523876" y="5178787"/>
            <a:ext cx="1708292" cy="1147972"/>
          </a:xfrm>
          <a:prstGeom prst="rect">
            <a:avLst/>
          </a:prstGeom>
        </p:spPr>
      </p:pic>
      <p:pic>
        <p:nvPicPr>
          <p:cNvPr id="20" name="Picture 19" descr="0_1174fc_bee06911_L.png"/>
          <p:cNvPicPr>
            <a:picLocks noChangeAspect="1"/>
          </p:cNvPicPr>
          <p:nvPr/>
        </p:nvPicPr>
        <p:blipFill>
          <a:blip r:embed="rId4" cstate="print"/>
          <a:stretch>
            <a:fillRect/>
          </a:stretch>
        </p:blipFill>
        <p:spPr>
          <a:xfrm rot="7396088" flipH="1" flipV="1">
            <a:off x="6790336" y="5163027"/>
            <a:ext cx="1708292" cy="1147972"/>
          </a:xfrm>
          <a:prstGeom prst="rect">
            <a:avLst/>
          </a:prstGeom>
        </p:spPr>
      </p:pic>
      <p:pic>
        <p:nvPicPr>
          <p:cNvPr id="21" name="Picture 20" descr="0_1174fc_bee06911_L.png"/>
          <p:cNvPicPr>
            <a:picLocks noChangeAspect="1"/>
          </p:cNvPicPr>
          <p:nvPr/>
        </p:nvPicPr>
        <p:blipFill>
          <a:blip r:embed="rId4" cstate="print"/>
          <a:stretch>
            <a:fillRect/>
          </a:stretch>
        </p:blipFill>
        <p:spPr>
          <a:xfrm rot="7396088" flipH="1" flipV="1">
            <a:off x="7888636" y="5157777"/>
            <a:ext cx="1708292" cy="1147972"/>
          </a:xfrm>
          <a:prstGeom prst="rect">
            <a:avLst/>
          </a:prstGeom>
        </p:spPr>
      </p:pic>
      <p:pic>
        <p:nvPicPr>
          <p:cNvPr id="22" name="Picture 6" descr="Blue background with welcome text overlay, graphy, welcome free ..."/>
          <p:cNvPicPr>
            <a:picLocks noChangeAspect="1" noChangeArrowheads="1"/>
          </p:cNvPicPr>
          <p:nvPr/>
        </p:nvPicPr>
        <p:blipFill>
          <a:blip r:embed="rId5"/>
          <a:srcRect/>
          <a:stretch>
            <a:fillRect/>
          </a:stretch>
        </p:blipFill>
        <p:spPr bwMode="auto">
          <a:xfrm>
            <a:off x="3551255" y="2819400"/>
            <a:ext cx="5467234" cy="1938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FFC00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04800"/>
            <a:ext cx="11582400" cy="6172200"/>
          </a:xfrm>
          <a:prstGeom prst="rect">
            <a:avLst/>
          </a:prstGeom>
          <a:ln w="76200">
            <a:solidFill>
              <a:srgbClr val="0070C0"/>
            </a:solidFill>
          </a:ln>
        </p:spPr>
      </p:pic>
      <p:sp>
        <p:nvSpPr>
          <p:cNvPr id="5" name="Rectangle 4"/>
          <p:cNvSpPr/>
          <p:nvPr/>
        </p:nvSpPr>
        <p:spPr>
          <a:xfrm rot="16200000">
            <a:off x="-755980" y="2095089"/>
            <a:ext cx="3240690" cy="646331"/>
          </a:xfrm>
          <a:prstGeom prst="rect">
            <a:avLst/>
          </a:prstGeom>
        </p:spPr>
        <p:txBody>
          <a:bodyPr wrap="square">
            <a:spAutoFit/>
          </a:bodyPr>
          <a:lstStyle/>
          <a:p>
            <a:r>
              <a:rPr lang="en-US" sz="3600" b="1" dirty="0" err="1" smtClean="0">
                <a:ln w="11430"/>
                <a:effectLst>
                  <a:outerShdw blurRad="50800" dist="39000" dir="5460000" algn="tl">
                    <a:srgbClr val="000000">
                      <a:alpha val="38000"/>
                    </a:srgbClr>
                  </a:outerShdw>
                </a:effectLst>
                <a:latin typeface="Vrinda" pitchFamily="34" charset="0"/>
                <a:cs typeface="Vrinda" pitchFamily="34" charset="0"/>
              </a:rPr>
              <a:t>শিক্ষক</a:t>
            </a:r>
            <a:r>
              <a:rPr lang="en-US" sz="3600" b="1" dirty="0" smtClean="0">
                <a:ln w="11430"/>
                <a:effectLst>
                  <a:outerShdw blurRad="50800" dist="39000" dir="5460000" algn="tl">
                    <a:srgbClr val="000000">
                      <a:alpha val="38000"/>
                    </a:srgbClr>
                  </a:outerShdw>
                </a:effectLst>
                <a:latin typeface="Vrinda" pitchFamily="34" charset="0"/>
                <a:cs typeface="Vrinda" pitchFamily="34" charset="0"/>
              </a:rPr>
              <a:t> </a:t>
            </a:r>
            <a:r>
              <a:rPr lang="en-US" sz="3600" b="1" dirty="0" err="1" smtClean="0">
                <a:ln w="11430"/>
                <a:effectLst>
                  <a:outerShdw blurRad="50800" dist="39000" dir="5460000" algn="tl">
                    <a:srgbClr val="000000">
                      <a:alpha val="38000"/>
                    </a:srgbClr>
                  </a:outerShdw>
                </a:effectLst>
                <a:latin typeface="Vrinda" pitchFamily="34" charset="0"/>
                <a:cs typeface="Vrinda" pitchFamily="34" charset="0"/>
              </a:rPr>
              <a:t>পরিচিতি</a:t>
            </a:r>
            <a:endParaRPr lang="en-US" sz="3600" dirty="0">
              <a:latin typeface="Vrinda" pitchFamily="34" charset="0"/>
              <a:cs typeface="Vrinda" pitchFamily="34" charset="0"/>
            </a:endParaRPr>
          </a:p>
        </p:txBody>
      </p:sp>
      <p:pic>
        <p:nvPicPr>
          <p:cNvPr id="6" name="Picture 5" descr="29425008_361275250948589_2981521903211978939_n.jpg"/>
          <p:cNvPicPr>
            <a:picLocks noChangeAspect="1"/>
          </p:cNvPicPr>
          <p:nvPr/>
        </p:nvPicPr>
        <p:blipFill>
          <a:blip r:embed="rId3" cstate="print"/>
          <a:stretch>
            <a:fillRect/>
          </a:stretch>
        </p:blipFill>
        <p:spPr>
          <a:xfrm>
            <a:off x="1217612" y="395139"/>
            <a:ext cx="3352800" cy="4024461"/>
          </a:xfrm>
          <a:prstGeom prst="rect">
            <a:avLst/>
          </a:prstGeom>
        </p:spPr>
      </p:pic>
      <p:sp>
        <p:nvSpPr>
          <p:cNvPr id="7" name="Rectangle 6"/>
          <p:cNvSpPr/>
          <p:nvPr/>
        </p:nvSpPr>
        <p:spPr>
          <a:xfrm rot="5400000">
            <a:off x="9623659" y="1957154"/>
            <a:ext cx="2731838" cy="646331"/>
          </a:xfrm>
          <a:prstGeom prst="rect">
            <a:avLst/>
          </a:prstGeom>
        </p:spPr>
        <p:txBody>
          <a:bodyPr wrap="none">
            <a:spAutoFit/>
          </a:bodyPr>
          <a:lstStyle/>
          <a:p>
            <a:pPr lvl="0" algn="ctr">
              <a:spcBef>
                <a:spcPct val="0"/>
              </a:spcBef>
              <a:defRPr/>
            </a:pPr>
            <a:r>
              <a:rPr lang="en-US" sz="3600" b="1" dirty="0" err="1" smtClean="0"/>
              <a:t>পাঠ</a:t>
            </a:r>
            <a:r>
              <a:rPr lang="en-US" sz="3600" b="1" dirty="0" smtClean="0"/>
              <a:t> </a:t>
            </a:r>
            <a:r>
              <a:rPr lang="bn-IN" sz="3600" b="1" dirty="0" smtClean="0"/>
              <a:t>পরিচিতি</a:t>
            </a:r>
            <a:endParaRPr lang="en-US" sz="36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42212" y="420703"/>
            <a:ext cx="3048000" cy="4227497"/>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 xmlns:a16="http://schemas.microsoft.com/office/drawing/2014/main" id="{554B548E-0ED9-4AF0-83BA-8B6B8782D568}"/>
              </a:ext>
            </a:extLst>
          </p:cNvPr>
          <p:cNvSpPr/>
          <p:nvPr/>
        </p:nvSpPr>
        <p:spPr>
          <a:xfrm>
            <a:off x="7390195" y="4724400"/>
            <a:ext cx="4647817" cy="1844737"/>
          </a:xfrm>
          <a:prstGeom prst="rect">
            <a:avLst/>
          </a:prstGeom>
        </p:spPr>
        <p:txBody>
          <a:bodyPr wrap="square" lIns="120015" tIns="60008" rIns="120015" bIns="60008">
            <a:spAutoFit/>
          </a:bodyPr>
          <a:lstStyle/>
          <a:p>
            <a:r>
              <a:rPr lang="as-IN" sz="2800" b="1" dirty="0" smtClean="0">
                <a:latin typeface="NikoshBAN" pitchFamily="2" charset="0"/>
                <a:cs typeface="NikoshBAN" pitchFamily="2" charset="0"/>
              </a:rPr>
              <a:t>বিষয়ঃ ফিন্যান্স ও ব্যাংকিং</a:t>
            </a:r>
            <a:endParaRPr lang="en-US" sz="2800" b="1" dirty="0">
              <a:latin typeface="NikoshBAN" pitchFamily="2" charset="0"/>
              <a:cs typeface="NikoshBAN" pitchFamily="2" charset="0"/>
            </a:endParaRPr>
          </a:p>
          <a:p>
            <a:r>
              <a:rPr lang="en-US" sz="2800" b="1" dirty="0" err="1" smtClean="0">
                <a:latin typeface="NikoshBAN" pitchFamily="2" charset="0"/>
                <a:cs typeface="NikoshBAN" pitchFamily="2" charset="0"/>
              </a:rPr>
              <a:t>শ্রেণি</a:t>
            </a:r>
            <a:r>
              <a:rPr lang="en-US" sz="2800" b="1" dirty="0" smtClean="0">
                <a:latin typeface="NikoshBAN" pitchFamily="2" charset="0"/>
                <a:cs typeface="NikoshBAN" pitchFamily="2" charset="0"/>
              </a:rPr>
              <a:t>: ৯ম - ১০ম </a:t>
            </a:r>
            <a:r>
              <a:rPr lang="en-US" sz="2800" b="1" dirty="0" err="1" smtClean="0">
                <a:latin typeface="NikoshBAN" pitchFamily="2" charset="0"/>
                <a:cs typeface="NikoshBAN" pitchFamily="2" charset="0"/>
              </a:rPr>
              <a:t>শ্রেণি</a:t>
            </a:r>
            <a:endParaRPr lang="en-US" sz="2800" b="1" dirty="0">
              <a:latin typeface="NikoshBAN" pitchFamily="2" charset="0"/>
              <a:cs typeface="NikoshBAN" pitchFamily="2" charset="0"/>
            </a:endParaRPr>
          </a:p>
          <a:p>
            <a:r>
              <a:rPr lang="en-US" sz="2800" b="1" dirty="0" err="1" smtClean="0">
                <a:latin typeface="NikoshBAN" pitchFamily="2" charset="0"/>
                <a:cs typeface="NikoshBAN" pitchFamily="2" charset="0"/>
              </a:rPr>
              <a:t>অধ্যায়</a:t>
            </a:r>
            <a:r>
              <a:rPr lang="en-US" sz="2800" b="1" dirty="0" smtClean="0">
                <a:latin typeface="NikoshBAN" pitchFamily="2" charset="0"/>
                <a:cs typeface="NikoshBAN" pitchFamily="2" charset="0"/>
              </a:rPr>
              <a:t>: ০৩ – </a:t>
            </a:r>
            <a:r>
              <a:rPr lang="en-US" b="1" dirty="0" err="1" smtClean="0">
                <a:latin typeface="NikoshBAN" pitchFamily="2" charset="0"/>
                <a:cs typeface="NikoshBAN" pitchFamily="2" charset="0"/>
              </a:rPr>
              <a:t>অর্থের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মূল্য</a:t>
            </a:r>
            <a:endParaRPr lang="en-US" sz="2800" b="1" dirty="0" smtClean="0">
              <a:solidFill>
                <a:schemeClr val="accent1">
                  <a:lumMod val="50000"/>
                </a:schemeClr>
              </a:solidFill>
              <a:latin typeface="NikoshBAN" panose="02000000000000000000" pitchFamily="2" charset="0"/>
              <a:cs typeface="NikoshBAN" panose="02000000000000000000" pitchFamily="2" charset="0"/>
            </a:endParaRPr>
          </a:p>
          <a:p>
            <a:r>
              <a:rPr lang="en-US" sz="2800" dirty="0" err="1" smtClean="0">
                <a:solidFill>
                  <a:schemeClr val="tx1">
                    <a:lumMod val="95000"/>
                    <a:lumOff val="5000"/>
                  </a:schemeClr>
                </a:solidFill>
                <a:latin typeface="NikoshBAN" pitchFamily="2" charset="0"/>
                <a:cs typeface="NikoshBAN" pitchFamily="2" charset="0"/>
              </a:rPr>
              <a:t>পৃষ্ঠাঃ</a:t>
            </a:r>
            <a:r>
              <a:rPr lang="en-US" sz="2800" dirty="0" smtClean="0">
                <a:solidFill>
                  <a:schemeClr val="tx1">
                    <a:lumMod val="95000"/>
                    <a:lumOff val="5000"/>
                  </a:schemeClr>
                </a:solidFill>
                <a:latin typeface="NikoshBAN" pitchFamily="2" charset="0"/>
                <a:cs typeface="NikoshBAN" pitchFamily="2" charset="0"/>
              </a:rPr>
              <a:t>-</a:t>
            </a:r>
          </a:p>
        </p:txBody>
      </p:sp>
      <p:sp>
        <p:nvSpPr>
          <p:cNvPr id="10" name="Rectangle 9"/>
          <p:cNvSpPr/>
          <p:nvPr/>
        </p:nvSpPr>
        <p:spPr>
          <a:xfrm>
            <a:off x="379412" y="4572000"/>
            <a:ext cx="5715000" cy="1783181"/>
          </a:xfrm>
          <a:prstGeom prst="rect">
            <a:avLst/>
          </a:prstGeom>
        </p:spPr>
        <p:txBody>
          <a:bodyPr wrap="square" lIns="120015" tIns="60008" rIns="120015" bIns="60008">
            <a:spAutoFit/>
          </a:bodyPr>
          <a:lstStyle/>
          <a:p>
            <a:r>
              <a:rPr lang="en-US" sz="2800" b="1" dirty="0" err="1">
                <a:solidFill>
                  <a:srgbClr val="002060"/>
                </a:solidFill>
              </a:rPr>
              <a:t>মনোয়ার</a:t>
            </a:r>
            <a:r>
              <a:rPr lang="en-US" sz="2800" b="1" dirty="0">
                <a:solidFill>
                  <a:srgbClr val="002060"/>
                </a:solidFill>
              </a:rPr>
              <a:t> </a:t>
            </a:r>
            <a:r>
              <a:rPr lang="en-US" sz="2800" b="1" dirty="0" err="1">
                <a:solidFill>
                  <a:srgbClr val="002060"/>
                </a:solidFill>
              </a:rPr>
              <a:t>হোসেন</a:t>
            </a:r>
            <a:r>
              <a:rPr lang="en-US" sz="2800" b="1" dirty="0">
                <a:solidFill>
                  <a:srgbClr val="002060"/>
                </a:solidFill>
              </a:rPr>
              <a:t> </a:t>
            </a:r>
            <a:r>
              <a:rPr lang="en-US" sz="2800" b="1" dirty="0" err="1">
                <a:solidFill>
                  <a:srgbClr val="002060"/>
                </a:solidFill>
              </a:rPr>
              <a:t>চৌধূরী</a:t>
            </a:r>
            <a:r>
              <a:rPr lang="en-US" sz="2800" b="1" dirty="0">
                <a:solidFill>
                  <a:srgbClr val="002060"/>
                </a:solidFill>
              </a:rPr>
              <a:t>।</a:t>
            </a:r>
            <a:r>
              <a:rPr lang="en-US" sz="2000" b="1" dirty="0">
                <a:solidFill>
                  <a:srgbClr val="002060"/>
                </a:solidFill>
              </a:rPr>
              <a:t> </a:t>
            </a:r>
          </a:p>
          <a:p>
            <a:pPr algn="r"/>
            <a:r>
              <a:rPr lang="en-US" sz="2000" b="1" dirty="0">
                <a:solidFill>
                  <a:srgbClr val="002060"/>
                </a:solidFill>
              </a:rPr>
              <a:t>B.Ed (NAEM), M.B.S (Accounting), B.B.S (</a:t>
            </a:r>
            <a:r>
              <a:rPr lang="en-US" sz="2000" b="1" dirty="0" smtClean="0">
                <a:solidFill>
                  <a:srgbClr val="002060"/>
                </a:solidFill>
              </a:rPr>
              <a:t>Honors) </a:t>
            </a:r>
            <a:endParaRPr lang="en-US" sz="2000" b="1" dirty="0">
              <a:solidFill>
                <a:srgbClr val="002060"/>
              </a:solidFill>
            </a:endParaRPr>
          </a:p>
          <a:p>
            <a:r>
              <a:rPr lang="bn-BD" sz="2000" b="1" dirty="0">
                <a:solidFill>
                  <a:srgbClr val="002060"/>
                </a:solidFill>
              </a:rPr>
              <a:t>পদবীঃ সহকারি শিক্ষক (</a:t>
            </a:r>
            <a:r>
              <a:rPr lang="en-US" sz="2000" b="1" dirty="0" err="1">
                <a:solidFill>
                  <a:srgbClr val="002060"/>
                </a:solidFill>
              </a:rPr>
              <a:t>হিসাববিজ্ঞান</a:t>
            </a:r>
            <a:r>
              <a:rPr lang="bn-BD" sz="2000" b="1" dirty="0">
                <a:solidFill>
                  <a:srgbClr val="002060"/>
                </a:solidFill>
              </a:rPr>
              <a:t>) </a:t>
            </a:r>
            <a:endParaRPr lang="en-US" sz="2000" b="1" dirty="0">
              <a:solidFill>
                <a:srgbClr val="002060"/>
              </a:solidFill>
            </a:endParaRPr>
          </a:p>
          <a:p>
            <a:r>
              <a:rPr lang="en-US" sz="2000" b="1" dirty="0" err="1">
                <a:solidFill>
                  <a:srgbClr val="002060"/>
                </a:solidFill>
              </a:rPr>
              <a:t>মহানগর</a:t>
            </a:r>
            <a:r>
              <a:rPr lang="en-US" sz="2000" b="1" dirty="0">
                <a:solidFill>
                  <a:srgbClr val="002060"/>
                </a:solidFill>
              </a:rPr>
              <a:t> </a:t>
            </a:r>
            <a:r>
              <a:rPr lang="en-US" sz="2000" b="1" dirty="0" err="1">
                <a:solidFill>
                  <a:srgbClr val="002060"/>
                </a:solidFill>
              </a:rPr>
              <a:t>আইড়িয়াল</a:t>
            </a:r>
            <a:r>
              <a:rPr lang="en-US" sz="2000" b="1" dirty="0">
                <a:solidFill>
                  <a:srgbClr val="002060"/>
                </a:solidFill>
              </a:rPr>
              <a:t> </a:t>
            </a:r>
            <a:r>
              <a:rPr lang="bn-BD" sz="2000" b="1" dirty="0">
                <a:solidFill>
                  <a:srgbClr val="002060"/>
                </a:solidFill>
              </a:rPr>
              <a:t>স্কুল অ্যান্ড কলেজ</a:t>
            </a:r>
            <a:r>
              <a:rPr lang="en-US" sz="2000" b="1" dirty="0">
                <a:solidFill>
                  <a:srgbClr val="002060"/>
                </a:solidFill>
              </a:rPr>
              <a:t>, </a:t>
            </a:r>
            <a:r>
              <a:rPr lang="en-US" sz="2000" b="1" dirty="0" err="1">
                <a:solidFill>
                  <a:srgbClr val="002060"/>
                </a:solidFill>
              </a:rPr>
              <a:t>মুগদা</a:t>
            </a:r>
            <a:r>
              <a:rPr lang="en-US" sz="2000" b="1" dirty="0">
                <a:solidFill>
                  <a:srgbClr val="002060"/>
                </a:solidFill>
              </a:rPr>
              <a:t>, </a:t>
            </a:r>
            <a:r>
              <a:rPr lang="en-US" sz="2000" b="1" dirty="0" err="1">
                <a:solidFill>
                  <a:srgbClr val="002060"/>
                </a:solidFill>
              </a:rPr>
              <a:t>ঢাকা</a:t>
            </a:r>
            <a:r>
              <a:rPr lang="en-US" sz="2000" b="1" dirty="0">
                <a:solidFill>
                  <a:srgbClr val="002060"/>
                </a:solidFill>
              </a:rPr>
              <a:t>।</a:t>
            </a:r>
            <a:r>
              <a:rPr lang="bn-BD" sz="2000" b="1" dirty="0">
                <a:solidFill>
                  <a:srgbClr val="002060"/>
                </a:solidFill>
              </a:rPr>
              <a:t> </a:t>
            </a:r>
            <a:endParaRPr lang="en-US" sz="2000" b="1" dirty="0">
              <a:solidFill>
                <a:srgbClr val="002060"/>
              </a:solidFill>
            </a:endParaRPr>
          </a:p>
          <a:p>
            <a:r>
              <a:rPr lang="bn-BD" sz="2000" b="1" dirty="0">
                <a:solidFill>
                  <a:srgbClr val="002060"/>
                </a:solidFill>
              </a:rPr>
              <a:t>মোবাইল নং</a:t>
            </a:r>
            <a:r>
              <a:rPr lang="en-US" sz="2000" b="1" dirty="0">
                <a:solidFill>
                  <a:srgbClr val="002060"/>
                </a:solidFill>
              </a:rPr>
              <a:t>-</a:t>
            </a:r>
            <a:r>
              <a:rPr lang="bn-BD" sz="2000" b="1" dirty="0">
                <a:solidFill>
                  <a:srgbClr val="002060"/>
                </a:solidFill>
              </a:rPr>
              <a:t>০১৯</a:t>
            </a:r>
            <a:r>
              <a:rPr lang="en-US" sz="2000" b="1" dirty="0">
                <a:solidFill>
                  <a:srgbClr val="002060"/>
                </a:solidFill>
              </a:rPr>
              <a:t>২০০০৩৬৯১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b="4657"/>
          <a:stretch/>
        </p:blipFill>
        <p:spPr>
          <a:xfrm>
            <a:off x="379412" y="381000"/>
            <a:ext cx="11582400" cy="6146800"/>
          </a:xfrm>
          <a:prstGeom prst="rect">
            <a:avLst/>
          </a:prstGeom>
          <a:ln w="76200">
            <a:solidFill>
              <a:srgbClr val="0070C0"/>
            </a:solidFill>
          </a:ln>
        </p:spPr>
      </p:pic>
      <p:pic>
        <p:nvPicPr>
          <p:cNvPr id="4" name="Picture 3">
            <a:extLst>
              <a:ext uri="{FF2B5EF4-FFF2-40B4-BE49-F238E27FC236}">
                <a16:creationId xmlns:a16="http://schemas.microsoft.com/office/drawing/2014/main" xmlns="" id="{10D3848C-B242-40B7-B603-7DA93CB8BC4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792" y="533400"/>
            <a:ext cx="3654646"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608012" y="5029200"/>
            <a:ext cx="3352800" cy="461665"/>
          </a:xfrm>
          <a:prstGeom prst="rect">
            <a:avLst/>
          </a:prstGeom>
        </p:spPr>
        <p:txBody>
          <a:bodyPr wrap="square">
            <a:spAutoFit/>
          </a:bodyPr>
          <a:lstStyle/>
          <a:p>
            <a:pPr algn="ctr"/>
            <a:r>
              <a:rPr lang="en-US" b="1" dirty="0" err="1" smtClean="0">
                <a:solidFill>
                  <a:srgbClr val="002060"/>
                </a:solidFill>
                <a:latin typeface="NikoshBAN" pitchFamily="2" charset="0"/>
                <a:cs typeface="NikoshBAN" pitchFamily="2" charset="0"/>
              </a:rPr>
              <a:t>ইনি</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a:t>
            </a:r>
            <a:r>
              <a:rPr lang="en-US" b="1" dirty="0" smtClean="0">
                <a:solidFill>
                  <a:srgbClr val="002060"/>
                </a:solidFill>
                <a:latin typeface="NikoshBAN" pitchFamily="2" charset="0"/>
                <a:cs typeface="NikoshBAN" pitchFamily="2" charset="0"/>
              </a:rPr>
              <a:t>? </a:t>
            </a:r>
            <a:endParaRPr lang="en-US" b="1" dirty="0">
              <a:solidFill>
                <a:srgbClr val="002060"/>
              </a:solidFill>
              <a:latin typeface="SutonnyMJ" pitchFamily="2" charset="0"/>
              <a:cs typeface="SutonnyMJ" pitchFamily="2" charset="0"/>
            </a:endParaRPr>
          </a:p>
        </p:txBody>
      </p:sp>
      <p:sp>
        <p:nvSpPr>
          <p:cNvPr id="6" name="Rectangle 5"/>
          <p:cNvSpPr/>
          <p:nvPr/>
        </p:nvSpPr>
        <p:spPr>
          <a:xfrm>
            <a:off x="455612" y="5486400"/>
            <a:ext cx="3505200" cy="646331"/>
          </a:xfrm>
          <a:prstGeom prst="rect">
            <a:avLst/>
          </a:prstGeom>
        </p:spPr>
        <p:txBody>
          <a:bodyPr wrap="square">
            <a:spAutoFit/>
          </a:bodyPr>
          <a:lstStyle/>
          <a:p>
            <a:pPr algn="ctr"/>
            <a:r>
              <a:rPr lang="en-US" sz="3600" b="1" dirty="0" err="1" smtClean="0">
                <a:solidFill>
                  <a:srgbClr val="002060"/>
                </a:solidFill>
                <a:latin typeface="NikoshBAN" pitchFamily="2" charset="0"/>
                <a:cs typeface="NikoshBAN" pitchFamily="2" charset="0"/>
              </a:rPr>
              <a:t>নবাব</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শায়েস্তা</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খাঁ</a:t>
            </a:r>
            <a:endParaRPr lang="en-US" sz="3600" b="1" dirty="0">
              <a:solidFill>
                <a:srgbClr val="002060"/>
              </a:solidFill>
              <a:latin typeface="SutonnyMJ" pitchFamily="2" charset="0"/>
              <a:cs typeface="SutonnyMJ" pitchFamily="2" charset="0"/>
            </a:endParaRPr>
          </a:p>
        </p:txBody>
      </p:sp>
      <p:pic>
        <p:nvPicPr>
          <p:cNvPr id="7" name="Picture 6">
            <a:extLst>
              <a:ext uri="{FF2B5EF4-FFF2-40B4-BE49-F238E27FC236}">
                <a16:creationId xmlns:a16="http://schemas.microsoft.com/office/drawing/2014/main" xmlns="" id="{952F22B4-7D45-46D5-BF47-5ABF650D574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13612" y="457200"/>
            <a:ext cx="4547082"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xmlns="" id="{E9AB845E-9436-4167-B221-A08A1D75575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37412" y="2514600"/>
            <a:ext cx="4681983" cy="2251032"/>
          </a:xfrm>
          <a:prstGeom prst="rect">
            <a:avLst/>
          </a:prstGeom>
        </p:spPr>
      </p:pic>
      <p:sp>
        <p:nvSpPr>
          <p:cNvPr id="9" name="TextBox 8">
            <a:extLst>
              <a:ext uri="{FF2B5EF4-FFF2-40B4-BE49-F238E27FC236}">
                <a16:creationId xmlns:a16="http://schemas.microsoft.com/office/drawing/2014/main" xmlns="" id="{24249606-4884-4496-9239-1156455EE849}"/>
              </a:ext>
            </a:extLst>
          </p:cNvPr>
          <p:cNvSpPr txBox="1"/>
          <p:nvPr/>
        </p:nvSpPr>
        <p:spPr>
          <a:xfrm>
            <a:off x="5180012" y="5030450"/>
            <a:ext cx="6739383"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dirty="0" err="1">
                <a:solidFill>
                  <a:srgbClr val="002060"/>
                </a:solidFill>
                <a:latin typeface="NikoshBAN" pitchFamily="2" charset="0"/>
                <a:cs typeface="NikoshBAN" pitchFamily="2" charset="0"/>
              </a:rPr>
              <a:t>তাঁর</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শাসন</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আমলে</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১ </a:t>
            </a:r>
            <a:r>
              <a:rPr lang="en-US" sz="4400" b="1" dirty="0" err="1">
                <a:solidFill>
                  <a:srgbClr val="002060"/>
                </a:solidFill>
                <a:latin typeface="NikoshBAN" pitchFamily="2" charset="0"/>
                <a:cs typeface="NikoshBAN" pitchFamily="2" charset="0"/>
              </a:rPr>
              <a:t>টাকায়</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৮ </a:t>
            </a:r>
            <a:r>
              <a:rPr lang="en-US" sz="4400" b="1" dirty="0" err="1">
                <a:solidFill>
                  <a:srgbClr val="002060"/>
                </a:solidFill>
                <a:latin typeface="NikoshBAN" pitchFamily="2" charset="0"/>
                <a:cs typeface="NikoshBAN" pitchFamily="2" charset="0"/>
              </a:rPr>
              <a:t>মণ</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চাল</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পাওয়া</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যেত</a:t>
            </a:r>
            <a:r>
              <a:rPr lang="en-US" sz="4400" b="1" dirty="0">
                <a:solidFill>
                  <a:srgbClr val="002060"/>
                </a:solidFill>
                <a:latin typeface="NikoshBAN" pitchFamily="2" charset="0"/>
                <a:cs typeface="NikoshBAN" pitchFamily="2" charset="0"/>
              </a:rPr>
              <a:t>! </a:t>
            </a:r>
            <a:endParaRPr lang="en-US" sz="4400" b="1" dirty="0">
              <a:solidFill>
                <a:srgbClr val="002060"/>
              </a:solidFill>
              <a:latin typeface="SutonnyMJ" pitchFamily="2" charset="0"/>
              <a:cs typeface="SutonnyMJ" pitchFamily="2" charset="0"/>
            </a:endParaRPr>
          </a:p>
        </p:txBody>
      </p:sp>
      <p:sp>
        <p:nvSpPr>
          <p:cNvPr id="10" name="TextBox 9">
            <a:extLst>
              <a:ext uri="{FF2B5EF4-FFF2-40B4-BE49-F238E27FC236}">
                <a16:creationId xmlns:a16="http://schemas.microsoft.com/office/drawing/2014/main" xmlns="" id="{6F2463C9-13F7-45FA-AD64-510838F2A9AC}"/>
              </a:ext>
            </a:extLst>
          </p:cNvPr>
          <p:cNvSpPr txBox="1"/>
          <p:nvPr/>
        </p:nvSpPr>
        <p:spPr>
          <a:xfrm>
            <a:off x="4265611" y="914400"/>
            <a:ext cx="2895601" cy="2800767"/>
          </a:xfrm>
          <a:prstGeom prst="rect">
            <a:avLst/>
          </a:prstGeom>
          <a:solidFill>
            <a:srgbClr val="FFFF00"/>
          </a:solidFill>
        </p:spPr>
        <p:txBody>
          <a:bodyPr wrap="square" rtlCol="0">
            <a:spAutoFit/>
          </a:bodyPr>
          <a:lstStyle/>
          <a:p>
            <a:pPr algn="ctr"/>
            <a:r>
              <a:rPr lang="en-US" sz="4400" b="1" dirty="0" err="1">
                <a:solidFill>
                  <a:srgbClr val="002060"/>
                </a:solidFill>
                <a:latin typeface="NikoshBAN" pitchFamily="2" charset="0"/>
                <a:cs typeface="NikoshBAN" pitchFamily="2" charset="0"/>
              </a:rPr>
              <a:t>বর্তমানে</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১ </a:t>
            </a:r>
            <a:r>
              <a:rPr lang="en-US" sz="4400" b="1" dirty="0" err="1">
                <a:solidFill>
                  <a:srgbClr val="002060"/>
                </a:solidFill>
                <a:latin typeface="NikoshBAN" pitchFamily="2" charset="0"/>
                <a:cs typeface="NikoshBAN" pitchFamily="2" charset="0"/>
              </a:rPr>
              <a:t>কে.জি</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চালের</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দাম</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কত</a:t>
            </a:r>
            <a:r>
              <a:rPr lang="en-US" sz="4400" b="1" dirty="0">
                <a:solidFill>
                  <a:srgbClr val="002060"/>
                </a:solidFill>
                <a:latin typeface="NikoshBAN" pitchFamily="2" charset="0"/>
                <a:cs typeface="NikoshBAN" pitchFamily="2" charset="0"/>
              </a:rPr>
              <a:t>?</a:t>
            </a:r>
            <a:endParaRPr lang="en-US" sz="4400" b="1" dirty="0">
              <a:solidFill>
                <a:srgbClr val="002060"/>
              </a:solidFill>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30" y="159206"/>
            <a:ext cx="11904638" cy="6546395"/>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 xmlns:a14="http://schemas.microsoft.com/office/drawing/2010/main" val="0"/>
              </a:ext>
            </a:extLst>
          </a:blip>
          <a:srcRect b="4657"/>
          <a:stretch/>
        </p:blipFill>
        <p:spPr>
          <a:xfrm>
            <a:off x="348255" y="323849"/>
            <a:ext cx="11497759" cy="6242051"/>
          </a:xfrm>
          <a:prstGeom prst="rect">
            <a:avLst/>
          </a:prstGeom>
          <a:ln w="76200">
            <a:solidFill>
              <a:srgbClr val="0070C0"/>
            </a:solidFill>
          </a:ln>
        </p:spPr>
      </p:pic>
      <p:sp>
        <p:nvSpPr>
          <p:cNvPr id="4" name="Title 3"/>
          <p:cNvSpPr txBox="1">
            <a:spLocks/>
          </p:cNvSpPr>
          <p:nvPr/>
        </p:nvSpPr>
        <p:spPr>
          <a:xfrm>
            <a:off x="467187" y="381000"/>
            <a:ext cx="11274663" cy="1238250"/>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আজকের</a:t>
            </a:r>
            <a:r>
              <a:rPr kumimoji="0" lang="en-US" sz="66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পাঠ</a:t>
            </a:r>
            <a:r>
              <a:rPr kumimoji="0" lang="en-US" sz="66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শিরোনামঃ</a:t>
            </a:r>
            <a:endParaRPr kumimoji="0" lang="en-US" sz="8000" b="0" i="0" u="none" strike="noStrike" kern="1200" cap="none" spc="0" normalizeH="0" baseline="0" noProof="0" dirty="0">
              <a:ln>
                <a:noFill/>
              </a:ln>
              <a:solidFill>
                <a:srgbClr val="FFFF00"/>
              </a:solidFill>
              <a:effectLst/>
              <a:uLnTx/>
              <a:uFillTx/>
              <a:latin typeface="Vrinda" pitchFamily="34" charset="0"/>
              <a:ea typeface="+mn-ea"/>
              <a:cs typeface="Vrinda" pitchFamily="34" charset="0"/>
            </a:endParaRPr>
          </a:p>
        </p:txBody>
      </p:sp>
      <p:sp>
        <p:nvSpPr>
          <p:cNvPr id="5" name="Title 3"/>
          <p:cNvSpPr txBox="1">
            <a:spLocks/>
          </p:cNvSpPr>
          <p:nvPr/>
        </p:nvSpPr>
        <p:spPr>
          <a:xfrm>
            <a:off x="467187" y="1676400"/>
            <a:ext cx="11277600" cy="4800600"/>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lgn="ctr" defTabSz="914400">
              <a:lnSpc>
                <a:spcPct val="90000"/>
              </a:lnSpc>
              <a:spcBef>
                <a:spcPct val="0"/>
              </a:spcBef>
              <a:defRPr/>
            </a:pPr>
            <a:endParaRPr lang="en-US" sz="8800" b="1" dirty="0" smtClean="0">
              <a:solidFill>
                <a:srgbClr val="FFFF00"/>
              </a:solidFill>
            </a:endParaRPr>
          </a:p>
          <a:p>
            <a:pPr lvl="0" algn="ctr" defTabSz="914400">
              <a:lnSpc>
                <a:spcPct val="90000"/>
              </a:lnSpc>
              <a:spcBef>
                <a:spcPct val="0"/>
              </a:spcBef>
              <a:defRPr/>
            </a:pPr>
            <a:r>
              <a:rPr lang="as-IN" sz="11500" b="1" dirty="0" smtClean="0">
                <a:solidFill>
                  <a:srgbClr val="FFFF00"/>
                </a:solidFill>
              </a:rPr>
              <a:t>অর্থের সময়মূল্য</a:t>
            </a:r>
            <a:endParaRPr kumimoji="0" lang="en-US" sz="277800" b="0" i="0" u="none" strike="noStrike" kern="1200" cap="none" spc="0" normalizeH="0" baseline="0" noProof="0" dirty="0">
              <a:ln>
                <a:noFill/>
              </a:ln>
              <a:solidFill>
                <a:srgbClr val="FFFF00"/>
              </a:solidFill>
              <a:effectLst/>
              <a:uLnTx/>
              <a:uFillTx/>
              <a:latin typeface="SutonnyMJ" pitchFamily="2" charset="0"/>
              <a:cs typeface="Vrind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2445</TotalTime>
  <Words>692</Words>
  <Application>Microsoft Office PowerPoint</Application>
  <PresentationFormat>Custom</PresentationFormat>
  <Paragraphs>115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Mahveen</dc:creator>
  <cp:lastModifiedBy>Mahveen</cp:lastModifiedBy>
  <cp:revision>1521</cp:revision>
  <dcterms:created xsi:type="dcterms:W3CDTF">2020-06-23T07:13:48Z</dcterms:created>
  <dcterms:modified xsi:type="dcterms:W3CDTF">2021-04-17T01:01:01Z</dcterms:modified>
</cp:coreProperties>
</file>