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56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0" r:id="rId11"/>
    <p:sldId id="265" r:id="rId12"/>
    <p:sldId id="270" r:id="rId13"/>
    <p:sldId id="271" r:id="rId14"/>
  </p:sldIdLst>
  <p:sldSz cx="12801600" cy="7772400"/>
  <p:notesSz cx="9144000" cy="6858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02" y="-84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4EE6-8908-42B0-B6E3-F8E2E14B9B5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1C97-A308-46BE-B121-611F18B7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2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6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4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3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1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691" indent="0">
              <a:buNone/>
              <a:defRPr sz="3600"/>
            </a:lvl2pPr>
            <a:lvl3pPr marL="1175382" indent="0">
              <a:buNone/>
              <a:defRPr sz="3100"/>
            </a:lvl3pPr>
            <a:lvl4pPr marL="1763075" indent="0">
              <a:buNone/>
              <a:defRPr sz="2600"/>
            </a:lvl4pPr>
            <a:lvl5pPr marL="2350766" indent="0">
              <a:buNone/>
              <a:defRPr sz="2600"/>
            </a:lvl5pPr>
            <a:lvl6pPr marL="2938457" indent="0">
              <a:buNone/>
              <a:defRPr sz="2600"/>
            </a:lvl6pPr>
            <a:lvl7pPr marL="3526148" indent="0">
              <a:buNone/>
              <a:defRPr sz="2600"/>
            </a:lvl7pPr>
            <a:lvl8pPr marL="4113840" indent="0">
              <a:buNone/>
              <a:defRPr sz="2600"/>
            </a:lvl8pPr>
            <a:lvl9pPr marL="470153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39" tIns="58769" rIns="117539" bIns="58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3"/>
            <a:ext cx="11521440" cy="5129425"/>
          </a:xfrm>
          <a:prstGeom prst="rect">
            <a:avLst/>
          </a:prstGeom>
        </p:spPr>
        <p:txBody>
          <a:bodyPr vert="horz" lIns="117539" tIns="58769" rIns="117539" bIns="58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7538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769" indent="-440769" algn="l" defTabSz="117538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999" indent="-367308" algn="l" defTabSz="117538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229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19" indent="-293847" algn="l" defTabSz="117538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612" indent="-293847" algn="l" defTabSz="117538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301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995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768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37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69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382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075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766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457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148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84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153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295" y="13716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আল্লাহ</a:t>
            </a:r>
            <a:r>
              <a:rPr lang="en-US" sz="8000" dirty="0" smtClean="0"/>
              <a:t> </a:t>
            </a:r>
            <a:r>
              <a:rPr lang="en-US" sz="8000" dirty="0" err="1" smtClean="0"/>
              <a:t>নামে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শুরু</a:t>
            </a:r>
            <a:r>
              <a:rPr lang="en-US" sz="8000" dirty="0" smtClean="0"/>
              <a:t> </a:t>
            </a:r>
            <a:r>
              <a:rPr lang="en-US" sz="8000" dirty="0" err="1" smtClean="0"/>
              <a:t>করছি</a:t>
            </a:r>
            <a:r>
              <a:rPr lang="en-US" sz="8000" dirty="0" smtClean="0"/>
              <a:t>।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1249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স্বাগতম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65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438" y="-4855997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44802" y="-3436236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-5334000" y="6002222"/>
            <a:ext cx="5715000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421" y="-5928808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6969635" y="291484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2743200" cy="2714316"/>
            <a:chOff x="229800" y="560613"/>
            <a:chExt cx="2743200" cy="2714316"/>
          </a:xfrm>
        </p:grpSpPr>
        <p:sp>
          <p:nvSpPr>
            <p:cNvPr id="14" name="Freeform 13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74613" y="3970430"/>
            <a:ext cx="2743200" cy="2692117"/>
            <a:chOff x="7581514" y="3671246"/>
            <a:chExt cx="2743200" cy="2692117"/>
          </a:xfrm>
        </p:grpSpPr>
        <p:grpSp>
          <p:nvGrpSpPr>
            <p:cNvPr id="17" name="Group 16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20" name="4-Point Star 19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1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2" name="Oval 41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9" name="Isosceles Triangle 38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nut 17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5229936" y="3228265"/>
            <a:ext cx="1170864" cy="2201740"/>
          </a:xfrm>
          <a:prstGeom prst="rect">
            <a:avLst/>
          </a:prstGeom>
        </p:spPr>
      </p:pic>
      <p:pic>
        <p:nvPicPr>
          <p:cNvPr id="48" name="Picture 47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124200" y="3297551"/>
            <a:ext cx="1108808" cy="2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26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5 0.00714 L 0.47916 -0.00265 " pathEditMode="relative" rAng="0" ptsTypes="AA">
                                          <p:cBhvr>
                                            <p:cTn id="43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33" y="-4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26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5 0.00714 L 0.47916 -0.00265 " pathEditMode="relative" rAng="0" ptsTypes="AA">
                                          <p:cBhvr>
                                            <p:cTn id="43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333" y="-4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1587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29" y="1828800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259080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545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11963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/>
              <a:t>খতিয়ানের</a:t>
            </a:r>
            <a:r>
              <a:rPr lang="en-US" sz="7200" b="1" dirty="0"/>
              <a:t> </a:t>
            </a:r>
            <a:r>
              <a:rPr lang="en-US" sz="7200" b="1" dirty="0" err="1"/>
              <a:t>ডেবিট</a:t>
            </a:r>
            <a:r>
              <a:rPr lang="en-US" sz="7200" b="1" dirty="0"/>
              <a:t> ও </a:t>
            </a:r>
            <a:r>
              <a:rPr lang="en-US" sz="7200" b="1" dirty="0" err="1"/>
              <a:t>ক্রেডিট</a:t>
            </a:r>
            <a:r>
              <a:rPr lang="en-US" sz="7200" b="1" dirty="0"/>
              <a:t>  </a:t>
            </a:r>
            <a:r>
              <a:rPr lang="en-US" sz="7200" b="1" dirty="0" err="1"/>
              <a:t>জেরের</a:t>
            </a:r>
            <a:r>
              <a:rPr lang="en-US" sz="7200" b="1" dirty="0"/>
              <a:t> </a:t>
            </a:r>
            <a:r>
              <a:rPr lang="en-US" sz="7200" b="1" dirty="0" err="1"/>
              <a:t>বিশ্লেষণ</a:t>
            </a:r>
            <a:r>
              <a:rPr lang="en-US" sz="7200" b="1" dirty="0"/>
              <a:t> </a:t>
            </a:r>
            <a:r>
              <a:rPr lang="en-US" sz="7200" b="1" dirty="0" err="1"/>
              <a:t>কর</a:t>
            </a:r>
            <a:r>
              <a:rPr lang="en-US" sz="7200" b="1" dirty="0"/>
              <a:t>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71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79248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9753426" y="4577213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5496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2" y="-533400"/>
            <a:ext cx="12801600" cy="84495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7201849">
            <a:off x="-201222" y="5101710"/>
            <a:ext cx="1514546" cy="1661678"/>
            <a:chOff x="-2714694" y="-35700"/>
            <a:chExt cx="1609502" cy="1813420"/>
          </a:xfrm>
        </p:grpSpPr>
        <p:sp>
          <p:nvSpPr>
            <p:cNvPr id="33" name="Freeform 3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1127809" y="5641409"/>
            <a:ext cx="1806951" cy="169030"/>
            <a:chOff x="1271758" y="120710"/>
            <a:chExt cx="11923992" cy="18446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0" y="1293941"/>
            <a:ext cx="51417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u="sng" dirty="0" err="1">
                <a:solidFill>
                  <a:srgbClr val="0070C0"/>
                </a:solidFill>
              </a:rPr>
              <a:t>শিক্ষক</a:t>
            </a:r>
            <a:r>
              <a:rPr lang="en-US" sz="5100" u="sng" dirty="0">
                <a:solidFill>
                  <a:srgbClr val="0070C0"/>
                </a:solidFill>
              </a:rPr>
              <a:t> </a:t>
            </a:r>
            <a:r>
              <a:rPr lang="en-US" sz="5100" u="sng" dirty="0" err="1">
                <a:solidFill>
                  <a:srgbClr val="0070C0"/>
                </a:solidFill>
              </a:rPr>
              <a:t>পরিচিতি</a:t>
            </a:r>
            <a:endParaRPr lang="en-US" sz="5100" u="sng" dirty="0">
              <a:solidFill>
                <a:srgbClr val="0070C0"/>
              </a:solidFill>
            </a:endParaRPr>
          </a:p>
          <a:p>
            <a:r>
              <a:rPr lang="en-US" sz="5100" dirty="0" err="1">
                <a:solidFill>
                  <a:srgbClr val="0070C0"/>
                </a:solidFill>
              </a:rPr>
              <a:t>মোঃ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আবু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খোকন</a:t>
            </a:r>
            <a:r>
              <a:rPr lang="en-US" sz="5100" dirty="0">
                <a:solidFill>
                  <a:srgbClr val="0070C0"/>
                </a:solidFill>
              </a:rPr>
              <a:t>                    </a:t>
            </a:r>
            <a:r>
              <a:rPr lang="en-US" sz="3100" dirty="0">
                <a:solidFill>
                  <a:srgbClr val="7030A0"/>
                </a:solidFill>
              </a:rPr>
              <a:t>     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সহকারী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শিক্ষক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হিসাব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বিজ্ঞান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bn-IN" sz="3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IN" sz="31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হাসিমপুর মাধ্যমিক বিদ্যালয় ,</a:t>
            </a:r>
          </a:p>
          <a:p>
            <a:r>
              <a:rPr lang="bn-IN" sz="31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</a:t>
            </a:r>
            <a:endParaRPr lang="en-US" sz="31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dirty="0" smtClean="0">
                <a:cs typeface="NikoshBAN" panose="02000000000000000000" pitchFamily="2" charset="0"/>
              </a:rPr>
              <a:t>abukhokon</a:t>
            </a:r>
            <a:r>
              <a:rPr lang="en-US" dirty="0" smtClean="0">
                <a:cs typeface="NikoshBAN" panose="02000000000000000000" pitchFamily="2" charset="0"/>
                <a:hlinkClick r:id="rId3"/>
              </a:rPr>
              <a:t>888@gmail.com</a:t>
            </a:r>
            <a:endParaRPr lang="en-US" dirty="0">
              <a:cs typeface="NikoshBAN" panose="02000000000000000000" pitchFamily="2" charset="0"/>
            </a:endParaRPr>
          </a:p>
          <a:p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০১৭২৪-888428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52145"/>
            <a:ext cx="5725548" cy="6001055"/>
            <a:chOff x="103595" y="228600"/>
            <a:chExt cx="5725548" cy="6001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03595" y="228600"/>
              <a:ext cx="5725548" cy="6001055"/>
              <a:chOff x="103595" y="533400"/>
              <a:chExt cx="5725548" cy="6001055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5410200" y="3851809"/>
                <a:ext cx="418943" cy="430227"/>
              </a:xfrm>
              <a:prstGeom prst="donut">
                <a:avLst>
                  <a:gd name="adj" fmla="val 1179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3595" y="533400"/>
                <a:ext cx="5611405" cy="6001055"/>
                <a:chOff x="-353605" y="762000"/>
                <a:chExt cx="5611405" cy="60010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89878" y="762000"/>
                  <a:ext cx="467722" cy="6001055"/>
                  <a:chOff x="9169269" y="106086"/>
                  <a:chExt cx="510434" cy="6377297"/>
                </a:xfrm>
                <a:gradFill>
                  <a:gsLst>
                    <a:gs pos="38000">
                      <a:srgbClr val="00B0F0"/>
                    </a:gs>
                    <a:gs pos="74000">
                      <a:srgbClr val="6C2E85"/>
                    </a:gs>
                  </a:gsLst>
                  <a:lin ang="5400000" scaled="1"/>
                </a:gradFill>
              </p:grpSpPr>
              <p:sp>
                <p:nvSpPr>
                  <p:cNvPr id="27" name="Freeform 26"/>
                  <p:cNvSpPr/>
                  <p:nvPr/>
                </p:nvSpPr>
                <p:spPr>
                  <a:xfrm rot="18803245" flipV="1">
                    <a:off x="6139398" y="3135957"/>
                    <a:ext cx="6184895" cy="125154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8803245" flipV="1">
                    <a:off x="6495975" y="3261762"/>
                    <a:ext cx="5956494" cy="133329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18803245" flipV="1">
                    <a:off x="6734551" y="3538231"/>
                    <a:ext cx="5744196" cy="146108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-353605" y="1580128"/>
                  <a:ext cx="5611405" cy="4211072"/>
                  <a:chOff x="-87596" y="1787107"/>
                  <a:chExt cx="5611405" cy="421107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3886200" y="1787107"/>
                    <a:ext cx="1637609" cy="1794293"/>
                  </a:xfrm>
                  <a:custGeom>
                    <a:avLst/>
                    <a:gdLst>
                      <a:gd name="connsiteX0" fmla="*/ 781313 w 1787153"/>
                      <a:gd name="connsiteY0" fmla="*/ 0 h 1906788"/>
                      <a:gd name="connsiteX1" fmla="*/ 1787153 w 1787153"/>
                      <a:gd name="connsiteY1" fmla="*/ 1005840 h 1906788"/>
                      <a:gd name="connsiteX2" fmla="*/ 1260756 w 1787153"/>
                      <a:gd name="connsiteY2" fmla="*/ 1890281 h 1906788"/>
                      <a:gd name="connsiteX3" fmla="*/ 1226490 w 1787153"/>
                      <a:gd name="connsiteY3" fmla="*/ 1906788 h 1906788"/>
                      <a:gd name="connsiteX4" fmla="*/ 1222430 w 1787153"/>
                      <a:gd name="connsiteY4" fmla="*/ 1879245 h 1906788"/>
                      <a:gd name="connsiteX5" fmla="*/ 49153 w 1787153"/>
                      <a:gd name="connsiteY5" fmla="*/ 398164 h 1906788"/>
                      <a:gd name="connsiteX6" fmla="*/ 0 w 1787153"/>
                      <a:gd name="connsiteY6" fmla="*/ 379537 h 1906788"/>
                      <a:gd name="connsiteX7" fmla="*/ 70077 w 1787153"/>
                      <a:gd name="connsiteY7" fmla="*/ 294604 h 1906788"/>
                      <a:gd name="connsiteX8" fmla="*/ 781313 w 1787153"/>
                      <a:gd name="connsiteY8" fmla="*/ 0 h 190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7153" h="1906788">
                        <a:moveTo>
                          <a:pt x="781313" y="0"/>
                        </a:moveTo>
                        <a:cubicBezTo>
                          <a:pt x="1336823" y="0"/>
                          <a:pt x="1787153" y="450330"/>
                          <a:pt x="1787153" y="1005840"/>
                        </a:cubicBezTo>
                        <a:cubicBezTo>
                          <a:pt x="1787153" y="1387753"/>
                          <a:pt x="1574302" y="1719952"/>
                          <a:pt x="1260756" y="1890281"/>
                        </a:cubicBezTo>
                        <a:lnTo>
                          <a:pt x="1226490" y="1906788"/>
                        </a:lnTo>
                        <a:lnTo>
                          <a:pt x="1222430" y="1879245"/>
                        </a:lnTo>
                        <a:cubicBezTo>
                          <a:pt x="1090078" y="1209586"/>
                          <a:pt x="643494" y="658439"/>
                          <a:pt x="49153" y="398164"/>
                        </a:cubicBezTo>
                        <a:lnTo>
                          <a:pt x="0" y="379537"/>
                        </a:lnTo>
                        <a:lnTo>
                          <a:pt x="70077" y="294604"/>
                        </a:lnTo>
                        <a:cubicBezTo>
                          <a:pt x="252098" y="112583"/>
                          <a:pt x="503558" y="0"/>
                          <a:pt x="78131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Donut 7"/>
                  <p:cNvSpPr/>
                  <p:nvPr/>
                </p:nvSpPr>
                <p:spPr>
                  <a:xfrm>
                    <a:off x="3033109" y="5395862"/>
                    <a:ext cx="586520" cy="602317"/>
                  </a:xfrm>
                  <a:prstGeom prst="donut">
                    <a:avLst>
                      <a:gd name="adj" fmla="val 11448"/>
                    </a:avLst>
                  </a:prstGeom>
                  <a:solidFill>
                    <a:srgbClr val="6C2E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87596" y="1821428"/>
                    <a:ext cx="5191290" cy="4122172"/>
                    <a:chOff x="742561" y="938356"/>
                    <a:chExt cx="5191290" cy="4122172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3037" y="1337961"/>
                      <a:ext cx="3297599" cy="3527857"/>
                    </a:xfrm>
                    <a:custGeom>
                      <a:avLst/>
                      <a:gdLst>
                        <a:gd name="connsiteX0" fmla="*/ 1874520 w 3749040"/>
                        <a:gd name="connsiteY0" fmla="*/ 0 h 3749040"/>
                        <a:gd name="connsiteX1" fmla="*/ 3749040 w 3749040"/>
                        <a:gd name="connsiteY1" fmla="*/ 1874520 h 3749040"/>
                        <a:gd name="connsiteX2" fmla="*/ 1874520 w 3749040"/>
                        <a:gd name="connsiteY2" fmla="*/ 3749040 h 3749040"/>
                        <a:gd name="connsiteX3" fmla="*/ 0 w 3749040"/>
                        <a:gd name="connsiteY3" fmla="*/ 1874520 h 3749040"/>
                        <a:gd name="connsiteX4" fmla="*/ 1874520 w 3749040"/>
                        <a:gd name="connsiteY4" fmla="*/ 0 h 3749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49040" h="3749040">
                          <a:moveTo>
                            <a:pt x="1874520" y="0"/>
                          </a:moveTo>
                          <a:cubicBezTo>
                            <a:pt x="2909789" y="0"/>
                            <a:pt x="3749040" y="839251"/>
                            <a:pt x="3749040" y="1874520"/>
                          </a:cubicBezTo>
                          <a:cubicBezTo>
                            <a:pt x="3749040" y="2909789"/>
                            <a:pt x="2909789" y="3749040"/>
                            <a:pt x="1874520" y="3749040"/>
                          </a:cubicBezTo>
                          <a:cubicBezTo>
                            <a:pt x="839251" y="3749040"/>
                            <a:pt x="0" y="2909789"/>
                            <a:pt x="0" y="1874520"/>
                          </a:cubicBezTo>
                          <a:cubicBezTo>
                            <a:pt x="0" y="839251"/>
                            <a:pt x="839251" y="0"/>
                            <a:pt x="1874520" y="0"/>
                          </a:cubicBez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" name="Donut 6"/>
                    <p:cNvSpPr/>
                    <p:nvPr/>
                  </p:nvSpPr>
                  <p:spPr>
                    <a:xfrm>
                      <a:off x="1816618" y="1543691"/>
                      <a:ext cx="418943" cy="430227"/>
                    </a:xfrm>
                    <a:prstGeom prst="donut">
                      <a:avLst>
                        <a:gd name="adj" fmla="val 11790"/>
                      </a:avLst>
                    </a:prstGeom>
                    <a:solidFill>
                      <a:srgbClr val="6C2E8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330275" y="3511713"/>
                      <a:ext cx="1508194" cy="1548815"/>
                      <a:chOff x="5885770" y="3756992"/>
                      <a:chExt cx="1645920" cy="1645920"/>
                    </a:xfrm>
                    <a:solidFill>
                      <a:srgbClr val="E75E53"/>
                    </a:solidFill>
                  </p:grpSpPr>
                  <p:sp>
                    <p:nvSpPr>
                      <p:cNvPr id="30" name="Donut 29"/>
                      <p:cNvSpPr/>
                      <p:nvPr/>
                    </p:nvSpPr>
                    <p:spPr>
                      <a:xfrm>
                        <a:off x="5885770" y="3756992"/>
                        <a:ext cx="1645920" cy="1645920"/>
                      </a:xfrm>
                      <a:prstGeom prst="donut">
                        <a:avLst>
                          <a:gd name="adj" fmla="val 3452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033452" y="4970679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209501" y="4066127"/>
                        <a:ext cx="1005840" cy="100584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Freeform 10"/>
                    <p:cNvSpPr/>
                    <p:nvPr/>
                  </p:nvSpPr>
                  <p:spPr>
                    <a:xfrm rot="16678299">
                      <a:off x="1923361" y="883036"/>
                      <a:ext cx="3742283" cy="3852923"/>
                    </a:xfrm>
                    <a:custGeom>
                      <a:avLst/>
                      <a:gdLst>
                        <a:gd name="connsiteX0" fmla="*/ 1775102 w 4198262"/>
                        <a:gd name="connsiteY0" fmla="*/ 0 h 4152899"/>
                        <a:gd name="connsiteX1" fmla="*/ 4198262 w 4198262"/>
                        <a:gd name="connsiteY1" fmla="*/ 2423160 h 4152899"/>
                        <a:gd name="connsiteX2" fmla="*/ 3488535 w 4198262"/>
                        <a:gd name="connsiteY2" fmla="*/ 4136593 h 4152899"/>
                        <a:gd name="connsiteX3" fmla="*/ 3470594 w 4198262"/>
                        <a:gd name="connsiteY3" fmla="*/ 4152899 h 4152899"/>
                        <a:gd name="connsiteX4" fmla="*/ 3565319 w 4198262"/>
                        <a:gd name="connsiteY4" fmla="*/ 4048675 h 4152899"/>
                        <a:gd name="connsiteX5" fmla="*/ 4118651 w 4198262"/>
                        <a:gd name="connsiteY5" fmla="*/ 2507320 h 4152899"/>
                        <a:gd name="connsiteX6" fmla="*/ 1695491 w 4198262"/>
                        <a:gd name="connsiteY6" fmla="*/ 84160 h 4152899"/>
                        <a:gd name="connsiteX7" fmla="*/ 154137 w 4198262"/>
                        <a:gd name="connsiteY7" fmla="*/ 637492 h 4152899"/>
                        <a:gd name="connsiteX8" fmla="*/ 0 w 4198262"/>
                        <a:gd name="connsiteY8" fmla="*/ 777581 h 4152899"/>
                        <a:gd name="connsiteX9" fmla="*/ 61670 w 4198262"/>
                        <a:gd name="connsiteY9" fmla="*/ 709727 h 4152899"/>
                        <a:gd name="connsiteX10" fmla="*/ 1775102 w 4198262"/>
                        <a:gd name="connsiteY10" fmla="*/ 0 h 415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98262" h="4152899">
                          <a:moveTo>
                            <a:pt x="1775102" y="0"/>
                          </a:moveTo>
                          <a:cubicBezTo>
                            <a:pt x="3113376" y="0"/>
                            <a:pt x="4198262" y="1084886"/>
                            <a:pt x="4198262" y="2423160"/>
                          </a:cubicBezTo>
                          <a:cubicBezTo>
                            <a:pt x="4198262" y="3092297"/>
                            <a:pt x="3927040" y="3698087"/>
                            <a:pt x="3488535" y="4136593"/>
                          </a:cubicBezTo>
                          <a:lnTo>
                            <a:pt x="3470594" y="4152899"/>
                          </a:lnTo>
                          <a:lnTo>
                            <a:pt x="3565319" y="4048675"/>
                          </a:lnTo>
                          <a:cubicBezTo>
                            <a:pt x="3910997" y="3629810"/>
                            <a:pt x="4118651" y="3092815"/>
                            <a:pt x="4118651" y="2507320"/>
                          </a:cubicBezTo>
                          <a:cubicBezTo>
                            <a:pt x="4118651" y="1169046"/>
                            <a:pt x="3033765" y="84160"/>
                            <a:pt x="1695491" y="84160"/>
                          </a:cubicBezTo>
                          <a:cubicBezTo>
                            <a:pt x="1109996" y="84160"/>
                            <a:pt x="573002" y="291814"/>
                            <a:pt x="154137" y="637492"/>
                          </a:cubicBezTo>
                          <a:lnTo>
                            <a:pt x="0" y="777581"/>
                          </a:lnTo>
                          <a:lnTo>
                            <a:pt x="61670" y="709727"/>
                          </a:lnTo>
                          <a:cubicBezTo>
                            <a:pt x="500175" y="271222"/>
                            <a:pt x="1105965" y="0"/>
                            <a:pt x="1775102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Donut 13"/>
                    <p:cNvSpPr/>
                    <p:nvPr/>
                  </p:nvSpPr>
                  <p:spPr>
                    <a:xfrm>
                      <a:off x="2163366" y="1146876"/>
                      <a:ext cx="3770485" cy="3872039"/>
                    </a:xfrm>
                    <a:prstGeom prst="donut">
                      <a:avLst>
                        <a:gd name="adj" fmla="val 6614"/>
                      </a:avLst>
                    </a:prstGeom>
                    <a:gradFill>
                      <a:gsLst>
                        <a:gs pos="5000">
                          <a:srgbClr val="FF99FF"/>
                        </a:gs>
                        <a:gs pos="38000">
                          <a:srgbClr val="00B0F0"/>
                        </a:gs>
                        <a:gs pos="74000">
                          <a:srgbClr val="6C2E85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 rot="16200000" flipH="1">
                      <a:off x="-807785" y="2684004"/>
                      <a:ext cx="3269722" cy="169030"/>
                      <a:chOff x="1271758" y="120710"/>
                      <a:chExt cx="11923992" cy="184466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V="1">
                        <a:off x="1271758" y="120710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1487222" y="178514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1702686" y="236318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1918150" y="294122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18" name="Freeform 17"/>
            <p:cNvSpPr/>
            <p:nvPr/>
          </p:nvSpPr>
          <p:spPr>
            <a:xfrm rot="1460204">
              <a:off x="1929696" y="1023250"/>
              <a:ext cx="3846963" cy="3907890"/>
            </a:xfrm>
            <a:custGeom>
              <a:avLst/>
              <a:gdLst>
                <a:gd name="connsiteX0" fmla="*/ 1775102 w 4198262"/>
                <a:gd name="connsiteY0" fmla="*/ 0 h 4152899"/>
                <a:gd name="connsiteX1" fmla="*/ 4198262 w 4198262"/>
                <a:gd name="connsiteY1" fmla="*/ 2423160 h 4152899"/>
                <a:gd name="connsiteX2" fmla="*/ 3488535 w 4198262"/>
                <a:gd name="connsiteY2" fmla="*/ 4136593 h 4152899"/>
                <a:gd name="connsiteX3" fmla="*/ 3470594 w 4198262"/>
                <a:gd name="connsiteY3" fmla="*/ 4152899 h 4152899"/>
                <a:gd name="connsiteX4" fmla="*/ 3565319 w 4198262"/>
                <a:gd name="connsiteY4" fmla="*/ 4048675 h 4152899"/>
                <a:gd name="connsiteX5" fmla="*/ 4118651 w 4198262"/>
                <a:gd name="connsiteY5" fmla="*/ 2507320 h 4152899"/>
                <a:gd name="connsiteX6" fmla="*/ 1695491 w 4198262"/>
                <a:gd name="connsiteY6" fmla="*/ 84160 h 4152899"/>
                <a:gd name="connsiteX7" fmla="*/ 154137 w 4198262"/>
                <a:gd name="connsiteY7" fmla="*/ 637492 h 4152899"/>
                <a:gd name="connsiteX8" fmla="*/ 0 w 4198262"/>
                <a:gd name="connsiteY8" fmla="*/ 777581 h 4152899"/>
                <a:gd name="connsiteX9" fmla="*/ 61670 w 4198262"/>
                <a:gd name="connsiteY9" fmla="*/ 709727 h 4152899"/>
                <a:gd name="connsiteX10" fmla="*/ 1775102 w 4198262"/>
                <a:gd name="connsiteY10" fmla="*/ 0 h 415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262" h="4152899">
                  <a:moveTo>
                    <a:pt x="1775102" y="0"/>
                  </a:moveTo>
                  <a:cubicBezTo>
                    <a:pt x="3113376" y="0"/>
                    <a:pt x="4198262" y="1084886"/>
                    <a:pt x="4198262" y="2423160"/>
                  </a:cubicBezTo>
                  <a:cubicBezTo>
                    <a:pt x="4198262" y="3092297"/>
                    <a:pt x="3927040" y="3698087"/>
                    <a:pt x="3488535" y="4136593"/>
                  </a:cubicBezTo>
                  <a:lnTo>
                    <a:pt x="3470594" y="4152899"/>
                  </a:lnTo>
                  <a:lnTo>
                    <a:pt x="3565319" y="4048675"/>
                  </a:lnTo>
                  <a:cubicBezTo>
                    <a:pt x="3910997" y="3629810"/>
                    <a:pt x="4118651" y="3092815"/>
                    <a:pt x="4118651" y="2507320"/>
                  </a:cubicBezTo>
                  <a:cubicBezTo>
                    <a:pt x="4118651" y="1169046"/>
                    <a:pt x="3033765" y="84160"/>
                    <a:pt x="1695491" y="84160"/>
                  </a:cubicBezTo>
                  <a:cubicBezTo>
                    <a:pt x="1109996" y="84160"/>
                    <a:pt x="573002" y="291814"/>
                    <a:pt x="154137" y="637492"/>
                  </a:cubicBezTo>
                  <a:lnTo>
                    <a:pt x="0" y="777581"/>
                  </a:lnTo>
                  <a:lnTo>
                    <a:pt x="61670" y="709727"/>
                  </a:lnTo>
                  <a:cubicBezTo>
                    <a:pt x="500175" y="271222"/>
                    <a:pt x="1105965" y="0"/>
                    <a:pt x="1775102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7" name="Round Same Side Corner Rectangle 66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 Same Side Corner Rectangle 67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875750" y="1875697"/>
              <a:ext cx="4790977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সপ্তম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        পাঠ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খতিয়ান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চলমান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জের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ছক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খতিয়ান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 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১৭-০৪-২০২১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27313" y="31213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14377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241513" y="38100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1513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83644" y="321512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4441" y="17684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75" y="838942"/>
            <a:ext cx="10058400" cy="65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32E-6 -4.39706E-6 L 0.50273 -4.397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5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5 0.05774 L -1.13095 0.047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95" y="-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8329E-6 L 0.5682 -0.0136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8535E-6 L 0.60503 -0.0038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6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313113" y="228600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381000" y="379318"/>
            <a:ext cx="43434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102693" y="245853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 flipH="1">
            <a:off x="207036" y="263106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678180" y="339306"/>
            <a:ext cx="374904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30193" y="236013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1676400"/>
            <a:ext cx="108356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6 0.01469 L -0.95895 -0.0048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91" y="-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9E-6 -3.07692E-6 L 0.64584 -0.0083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-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184" y="289560"/>
            <a:ext cx="7909560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5" name="Freeform 4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895601"/>
            <a:ext cx="11277600" cy="4572000"/>
            <a:chOff x="1371600" y="2782656"/>
            <a:chExt cx="10194970" cy="3533916"/>
          </a:xfrm>
        </p:grpSpPr>
        <p:sp>
          <p:nvSpPr>
            <p:cNvPr id="2" name="Horizontal Scroll 1"/>
            <p:cNvSpPr/>
            <p:nvPr/>
          </p:nvSpPr>
          <p:spPr>
            <a:xfrm>
              <a:off x="1377733" y="2782656"/>
              <a:ext cx="10158814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T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ছকে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প্রস্তুত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/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1371600" y="3777306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</a:rPr>
                <a:t>চলমান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জের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ছকে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হিসাব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প্রস্তুত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করে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হিসাবের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জের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নির্ণয়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করতে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পারবে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;</a:t>
              </a:r>
              <a:endParaRPr lang="en-US" sz="3200" b="1" dirty="0" smtClean="0">
                <a:solidFill>
                  <a:schemeClr val="tx1"/>
                </a:solidFill>
              </a:endParaRPr>
            </a:p>
            <a:p>
              <a:pPr lvl="0"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371600" y="4785209"/>
              <a:ext cx="10194970" cy="153136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200" b="1" dirty="0" err="1" smtClean="0">
                  <a:solidFill>
                    <a:schemeClr val="tx1"/>
                  </a:solidFill>
                </a:rPr>
                <a:t>খতিয়ানের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ডেবি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ট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ও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ক্রেডিট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জেরের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বিশ্লেষণ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করতে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পারবে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;</a:t>
              </a:r>
              <a:endParaRPr lang="en-US" sz="3200" b="1" dirty="0">
                <a:solidFill>
                  <a:schemeClr val="tx1"/>
                </a:solidFill>
              </a:endParaRPr>
            </a:p>
            <a:p>
              <a:pPr algn="ctr"/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353682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435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28600" y="119722"/>
            <a:ext cx="4176215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17813" y="-718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66"/>
              </p:ext>
            </p:extLst>
          </p:nvPr>
        </p:nvGraphicFramePr>
        <p:xfrm>
          <a:off x="304800" y="891277"/>
          <a:ext cx="11963400" cy="560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63"/>
                <a:gridCol w="3028277"/>
                <a:gridCol w="736560"/>
                <a:gridCol w="1219200"/>
                <a:gridCol w="1524000"/>
                <a:gridCol w="2133600"/>
                <a:gridCol w="2667000"/>
              </a:tblGrid>
              <a:tr h="2309123">
                <a:tc gridSpan="7">
                  <a:txBody>
                    <a:bodyPr/>
                    <a:lstStyle/>
                    <a:p>
                      <a:pPr algn="ctr"/>
                      <a:r>
                        <a:rPr lang="en-US" sz="7200" baseline="0" dirty="0" err="1" smtClean="0"/>
                        <a:t>কোন</a:t>
                      </a:r>
                      <a:r>
                        <a:rPr lang="en-US" sz="7200" baseline="0" dirty="0" smtClean="0"/>
                        <a:t> </a:t>
                      </a:r>
                      <a:r>
                        <a:rPr lang="en-US" sz="7200" baseline="0" dirty="0" err="1" smtClean="0"/>
                        <a:t>জের</a:t>
                      </a:r>
                      <a:r>
                        <a:rPr lang="en-US" sz="7200" baseline="0" dirty="0" smtClean="0"/>
                        <a:t> </a:t>
                      </a:r>
                      <a:r>
                        <a:rPr lang="en-US" sz="7200" baseline="0" dirty="0" err="1" smtClean="0"/>
                        <a:t>ছক</a:t>
                      </a:r>
                      <a:r>
                        <a:rPr lang="en-US" sz="7200" baseline="0" dirty="0" smtClean="0"/>
                        <a:t>?</a:t>
                      </a:r>
                      <a:endParaRPr lang="en-US" sz="7200" baseline="0" dirty="0" smtClean="0"/>
                    </a:p>
                    <a:p>
                      <a:pPr algn="l"/>
                      <a:r>
                        <a:rPr lang="en-US" sz="3600" baseline="0" dirty="0" smtClean="0"/>
                        <a:t>                </a:t>
                      </a:r>
                    </a:p>
                    <a:p>
                      <a:pPr algn="l"/>
                      <a:r>
                        <a:rPr lang="en-US" sz="3600" baseline="0" dirty="0" smtClean="0"/>
                        <a:t>                                   </a:t>
                      </a:r>
                      <a:r>
                        <a:rPr lang="en-US" sz="3600" baseline="0" dirty="0" err="1" smtClean="0"/>
                        <a:t>ব্যাংক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হিসাব</a:t>
                      </a:r>
                      <a:r>
                        <a:rPr lang="en-US" sz="3600" baseline="0" dirty="0" smtClean="0"/>
                        <a:t>              </a:t>
                      </a:r>
                      <a:r>
                        <a:rPr lang="en-US" sz="3600" baseline="0" dirty="0" err="1" smtClean="0"/>
                        <a:t>হিসাবের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কোড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নং</a:t>
                      </a:r>
                      <a:r>
                        <a:rPr lang="en-US" sz="3600" baseline="0" dirty="0" smtClean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911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তাং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বিবরণ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জা:পৃ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টাকা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উদ্বৃত্ত</a:t>
                      </a:r>
                      <a:r>
                        <a:rPr lang="en-US" sz="1800" b="1" baseline="0" dirty="0" smtClean="0"/>
                        <a:t> /</a:t>
                      </a:r>
                      <a:r>
                        <a:rPr lang="en-US" sz="1800" b="1" baseline="0" dirty="0" err="1" smtClean="0"/>
                        <a:t>জের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544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ডেবিট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ক্রেডিট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447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1.51806E-6 L 0.56312 0.0004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V="1"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 flipV="1">
            <a:off x="-287547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V="1">
            <a:off x="-104200" y="-5107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-152400" y="76200"/>
            <a:ext cx="5382160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তিয়ানে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573577" y="-4216"/>
            <a:ext cx="5773947" cy="801350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74753"/>
              </p:ext>
            </p:extLst>
          </p:nvPr>
        </p:nvGraphicFramePr>
        <p:xfrm>
          <a:off x="304800" y="1524000"/>
          <a:ext cx="11963400" cy="560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63"/>
                <a:gridCol w="3028277"/>
                <a:gridCol w="736560"/>
                <a:gridCol w="1219200"/>
                <a:gridCol w="1524000"/>
                <a:gridCol w="2133600"/>
                <a:gridCol w="2667000"/>
              </a:tblGrid>
              <a:tr h="2309123">
                <a:tc gridSpan="7">
                  <a:txBody>
                    <a:bodyPr/>
                    <a:lstStyle/>
                    <a:p>
                      <a:pPr algn="ctr"/>
                      <a:r>
                        <a:rPr lang="en-US" sz="7200" baseline="0" dirty="0" err="1" smtClean="0"/>
                        <a:t>চলমান</a:t>
                      </a:r>
                      <a:r>
                        <a:rPr lang="en-US" sz="7200" baseline="0" dirty="0" smtClean="0"/>
                        <a:t> </a:t>
                      </a:r>
                      <a:r>
                        <a:rPr lang="en-US" sz="7200" baseline="0" dirty="0" err="1" smtClean="0"/>
                        <a:t>জের</a:t>
                      </a:r>
                      <a:r>
                        <a:rPr lang="en-US" sz="7200" baseline="0" dirty="0" smtClean="0"/>
                        <a:t> </a:t>
                      </a:r>
                      <a:r>
                        <a:rPr lang="en-US" sz="7200" baseline="0" dirty="0" err="1" smtClean="0"/>
                        <a:t>ছক</a:t>
                      </a:r>
                      <a:endParaRPr lang="en-US" sz="7200" baseline="0" dirty="0" smtClean="0"/>
                    </a:p>
                    <a:p>
                      <a:pPr algn="l"/>
                      <a:r>
                        <a:rPr lang="en-US" sz="3600" baseline="0" dirty="0" smtClean="0"/>
                        <a:t>                </a:t>
                      </a:r>
                    </a:p>
                    <a:p>
                      <a:pPr algn="l"/>
                      <a:r>
                        <a:rPr lang="en-US" sz="3600" baseline="0" dirty="0" smtClean="0"/>
                        <a:t>                                   </a:t>
                      </a:r>
                      <a:r>
                        <a:rPr lang="en-US" sz="3600" baseline="0" dirty="0" err="1" smtClean="0"/>
                        <a:t>ব্যাংক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হিসাব</a:t>
                      </a:r>
                      <a:r>
                        <a:rPr lang="en-US" sz="3600" baseline="0" dirty="0" smtClean="0"/>
                        <a:t>              </a:t>
                      </a:r>
                      <a:r>
                        <a:rPr lang="en-US" sz="3600" baseline="0" dirty="0" err="1" smtClean="0"/>
                        <a:t>হিসাবের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কোড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নং</a:t>
                      </a:r>
                      <a:r>
                        <a:rPr lang="en-US" sz="3600" baseline="0" dirty="0" smtClean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</a:tr>
              <a:tr h="911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তাং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বিবরণ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জা:পৃ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ডেবিট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টাকা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/>
                        <a:t>ক্রেডিট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উদ্বৃত্ত</a:t>
                      </a:r>
                      <a:r>
                        <a:rPr lang="en-US" sz="1800" b="1" baseline="0" dirty="0" smtClean="0"/>
                        <a:t> /</a:t>
                      </a:r>
                      <a:r>
                        <a:rPr lang="en-US" sz="1800" b="1" baseline="0" dirty="0" err="1" smtClean="0"/>
                        <a:t>জের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544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ডেবিট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ক্রেডিট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447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-1.51806E-6 L 0.56473 -0.009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37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6 0 L 0.53981 -0.009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84" y="-4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1294</TotalTime>
  <Words>240</Words>
  <Application>Microsoft Office PowerPoint</Application>
  <PresentationFormat>Custom</PresentationFormat>
  <Paragraphs>84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209</cp:revision>
  <dcterms:created xsi:type="dcterms:W3CDTF">2006-08-16T00:00:00Z</dcterms:created>
  <dcterms:modified xsi:type="dcterms:W3CDTF">2021-04-18T08:44:27Z</dcterms:modified>
</cp:coreProperties>
</file>