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77" r:id="rId4"/>
    <p:sldId id="278" r:id="rId5"/>
    <p:sldId id="274" r:id="rId6"/>
    <p:sldId id="275" r:id="rId7"/>
    <p:sldId id="283" r:id="rId8"/>
    <p:sldId id="267" r:id="rId9"/>
    <p:sldId id="260" r:id="rId10"/>
    <p:sldId id="261" r:id="rId11"/>
    <p:sldId id="268" r:id="rId12"/>
    <p:sldId id="269" r:id="rId13"/>
    <p:sldId id="270" r:id="rId14"/>
    <p:sldId id="271" r:id="rId15"/>
    <p:sldId id="272" r:id="rId16"/>
    <p:sldId id="282" r:id="rId17"/>
    <p:sldId id="259" r:id="rId18"/>
    <p:sldId id="262" r:id="rId19"/>
    <p:sldId id="273" r:id="rId20"/>
    <p:sldId id="284" r:id="rId21"/>
    <p:sldId id="285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5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5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3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321BAD-8478-4B20-999D-776A0A129A08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28761C-7F77-46C1-A526-E3402B88D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37314"/>
            <a:ext cx="12192000" cy="2220686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</a:rPr>
              <a:t>শুভেচ্ছা</a:t>
            </a:r>
            <a:r>
              <a:rPr lang="en-US" sz="9600" b="1" dirty="0" smtClean="0">
                <a:solidFill>
                  <a:srgbClr val="002060"/>
                </a:solidFill>
              </a:rPr>
              <a:t> ও </a:t>
            </a:r>
            <a:r>
              <a:rPr lang="en-US" sz="9600" b="1" dirty="0" err="1" smtClean="0">
                <a:solidFill>
                  <a:srgbClr val="002060"/>
                </a:solidFill>
              </a:rPr>
              <a:t>স্বাগতম</a:t>
            </a:r>
            <a:r>
              <a:rPr lang="en-US" sz="9600" b="1" dirty="0" smtClean="0">
                <a:solidFill>
                  <a:srgbClr val="002060"/>
                </a:solidFill>
              </a:rPr>
              <a:t> </a:t>
            </a:r>
            <a:endParaRPr lang="en-US" sz="9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283029"/>
            <a:ext cx="11473543" cy="1741714"/>
          </a:xfrm>
        </p:spPr>
        <p:txBody>
          <a:bodyPr>
            <a:noAutofit/>
          </a:bodyPr>
          <a:lstStyle/>
          <a:p>
            <a:r>
              <a:rPr lang="en-US" sz="11500" b="1" dirty="0" err="1">
                <a:solidFill>
                  <a:srgbClr val="7030A0"/>
                </a:solidFill>
              </a:rPr>
              <a:t>কোষের</a:t>
            </a:r>
            <a:r>
              <a:rPr lang="en-US" sz="11500" b="1" dirty="0">
                <a:solidFill>
                  <a:srgbClr val="7030A0"/>
                </a:solidFill>
              </a:rPr>
              <a:t> </a:t>
            </a:r>
            <a:r>
              <a:rPr lang="en-US" sz="11500" b="1" dirty="0" err="1">
                <a:solidFill>
                  <a:srgbClr val="7030A0"/>
                </a:solidFill>
              </a:rPr>
              <a:t>বৈশিষ্ট্য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114" y="2214696"/>
            <a:ext cx="11821886" cy="4643304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পূর্বতন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কোষ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সৃষ্টি</a:t>
            </a:r>
            <a:r>
              <a:rPr lang="en-US" sz="3200" dirty="0"/>
              <a:t> </a:t>
            </a:r>
            <a:r>
              <a:rPr lang="en-US" dirty="0"/>
              <a:t>                                                                                           </a:t>
            </a:r>
            <a:endParaRPr lang="en-US" dirty="0" smtClean="0"/>
          </a:p>
          <a:p>
            <a:r>
              <a:rPr lang="en-US" sz="3200" b="1" dirty="0" err="1" smtClean="0">
                <a:solidFill>
                  <a:srgbClr val="00B0F0"/>
                </a:solidFill>
              </a:rPr>
              <a:t>আত্মপ্রজননশীল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    </a:t>
            </a:r>
            <a:r>
              <a:rPr lang="en-US" dirty="0" smtClean="0"/>
              <a:t>                                                                                                      </a:t>
            </a:r>
          </a:p>
          <a:p>
            <a:r>
              <a:rPr lang="en-US" sz="3200" dirty="0" err="1" smtClean="0"/>
              <a:t>সুনিয়ন্ত্রিতভাবে</a:t>
            </a:r>
            <a:r>
              <a:rPr lang="en-US" sz="3200" dirty="0" smtClean="0"/>
              <a:t> </a:t>
            </a:r>
            <a:r>
              <a:rPr lang="en-US" sz="3200" dirty="0" err="1"/>
              <a:t>বেড়ে</a:t>
            </a:r>
            <a:r>
              <a:rPr lang="en-US" sz="3200" dirty="0"/>
              <a:t> </a:t>
            </a:r>
            <a:r>
              <a:rPr lang="en-US" sz="3200" dirty="0" err="1"/>
              <a:t>উঠে</a:t>
            </a:r>
            <a:r>
              <a:rPr lang="en-US" dirty="0" smtClean="0"/>
              <a:t>                                                                                                                                                           </a:t>
            </a:r>
          </a:p>
          <a:p>
            <a:r>
              <a:rPr lang="en-US" sz="3200" dirty="0" err="1" smtClean="0"/>
              <a:t>কোষের</a:t>
            </a:r>
            <a:r>
              <a:rPr lang="en-US" sz="3200" dirty="0" smtClean="0"/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মুত্যু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/>
              <a:t>ঘটে</a:t>
            </a:r>
            <a:r>
              <a:rPr lang="en-US" sz="3200" dirty="0"/>
              <a:t> (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পুষ্টির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অভাবে</a:t>
            </a:r>
            <a:r>
              <a:rPr lang="en-US" sz="3200" dirty="0" err="1"/>
              <a:t>,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বিষাক্ত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পদার্থের</a:t>
            </a:r>
            <a:r>
              <a:rPr lang="en-US" sz="3200" dirty="0"/>
              <a:t> </a:t>
            </a:r>
            <a:r>
              <a:rPr lang="en-US" sz="3200" dirty="0" err="1"/>
              <a:t>কারণে,</a:t>
            </a:r>
            <a:r>
              <a:rPr lang="en-US" sz="3200" b="1" dirty="0" err="1">
                <a:solidFill>
                  <a:srgbClr val="002060"/>
                </a:solidFill>
              </a:rPr>
              <a:t>জিনগত</a:t>
            </a:r>
            <a:r>
              <a:rPr lang="en-US" sz="3200" dirty="0"/>
              <a:t> </a:t>
            </a:r>
            <a:r>
              <a:rPr lang="en-US" sz="3200" dirty="0" err="1"/>
              <a:t>কারণে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                             </a:t>
            </a:r>
          </a:p>
          <a:p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অভিযোজিত</a:t>
            </a:r>
            <a:r>
              <a:rPr lang="en-US" sz="3000" dirty="0" smtClean="0"/>
              <a:t> </a:t>
            </a:r>
            <a:r>
              <a:rPr lang="en-US" sz="3000" dirty="0"/>
              <a:t>ও </a:t>
            </a:r>
            <a:r>
              <a:rPr lang="en-US" sz="3000" b="1" dirty="0" err="1">
                <a:solidFill>
                  <a:srgbClr val="00B050"/>
                </a:solidFill>
              </a:rPr>
              <a:t>রূপান্তরিত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dirty="0" err="1"/>
              <a:t>হয়</a:t>
            </a:r>
            <a:r>
              <a:rPr lang="en-US" sz="3000" dirty="0"/>
              <a:t> </a:t>
            </a:r>
            <a:r>
              <a:rPr lang="en-US" dirty="0"/>
              <a:t>                                                                                             </a:t>
            </a:r>
            <a:endParaRPr lang="en-US" dirty="0" smtClean="0"/>
          </a:p>
          <a:p>
            <a:r>
              <a:rPr lang="en-US" sz="3000" b="1" dirty="0" err="1" smtClean="0">
                <a:solidFill>
                  <a:srgbClr val="002060"/>
                </a:solidFill>
              </a:rPr>
              <a:t>হোমিওস্ট্যাটিক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dirty="0" err="1"/>
              <a:t>অবস্থা</a:t>
            </a:r>
            <a:r>
              <a:rPr lang="en-US" sz="3000" dirty="0"/>
              <a:t> </a:t>
            </a:r>
            <a:r>
              <a:rPr lang="en-US" sz="3000" dirty="0" err="1"/>
              <a:t>বজায়</a:t>
            </a:r>
            <a:r>
              <a:rPr lang="en-US" sz="3000" dirty="0"/>
              <a:t> </a:t>
            </a:r>
            <a:r>
              <a:rPr lang="en-US" sz="3000" dirty="0" err="1"/>
              <a:t>রাখতে</a:t>
            </a:r>
            <a:r>
              <a:rPr lang="en-US" sz="3000" dirty="0"/>
              <a:t> </a:t>
            </a:r>
            <a:r>
              <a:rPr lang="en-US" sz="3000" dirty="0" err="1"/>
              <a:t>পারে</a:t>
            </a:r>
            <a:r>
              <a:rPr lang="en-US" sz="3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115" y="609600"/>
            <a:ext cx="11451772" cy="5921829"/>
          </a:xfrm>
        </p:spPr>
        <p:txBody>
          <a:bodyPr>
            <a:normAutofit/>
          </a:bodyPr>
          <a:lstStyle/>
          <a:p>
            <a:r>
              <a:rPr lang="en-US" sz="3900" b="1" dirty="0" err="1" smtClean="0">
                <a:solidFill>
                  <a:srgbClr val="7030A0"/>
                </a:solidFill>
              </a:rPr>
              <a:t>বিপাক</a:t>
            </a:r>
            <a:r>
              <a:rPr lang="en-US" sz="3900" b="1" dirty="0" smtClean="0">
                <a:solidFill>
                  <a:srgbClr val="7030A0"/>
                </a:solidFill>
              </a:rPr>
              <a:t>/METABOLISM</a:t>
            </a:r>
            <a:r>
              <a:rPr lang="en-US" sz="3900" dirty="0" smtClean="0"/>
              <a:t> – </a:t>
            </a:r>
            <a:r>
              <a:rPr lang="en-US" sz="3900" dirty="0" err="1" smtClean="0"/>
              <a:t>কোষের</a:t>
            </a:r>
            <a:r>
              <a:rPr lang="en-US" sz="3900" dirty="0" smtClean="0"/>
              <a:t> </a:t>
            </a:r>
            <a:r>
              <a:rPr lang="en-US" sz="3900" dirty="0" err="1" smtClean="0"/>
              <a:t>অভ্যন্তরে</a:t>
            </a:r>
            <a:r>
              <a:rPr lang="en-US" sz="3900" dirty="0" smtClean="0"/>
              <a:t> </a:t>
            </a:r>
            <a:r>
              <a:rPr lang="en-US" sz="3900" dirty="0" err="1" smtClean="0"/>
              <a:t>সংঘটিত</a:t>
            </a:r>
            <a:r>
              <a:rPr lang="en-US" sz="3900" dirty="0" smtClean="0"/>
              <a:t> </a:t>
            </a:r>
            <a:r>
              <a:rPr lang="en-US" sz="3900" dirty="0" err="1" smtClean="0"/>
              <a:t>রাসায়নিক</a:t>
            </a:r>
            <a:r>
              <a:rPr lang="en-US" sz="3900" dirty="0" smtClean="0"/>
              <a:t> </a:t>
            </a:r>
            <a:r>
              <a:rPr lang="en-US" sz="3900" dirty="0" err="1" smtClean="0"/>
              <a:t>বিক্রিয়া</a:t>
            </a:r>
            <a:r>
              <a:rPr lang="en-US" sz="3900" dirty="0" smtClean="0"/>
              <a:t> </a:t>
            </a:r>
            <a:r>
              <a:rPr lang="en-US" sz="3900" dirty="0" err="1" smtClean="0"/>
              <a:t>যা</a:t>
            </a:r>
            <a:r>
              <a:rPr lang="en-US" sz="3900" dirty="0" smtClean="0"/>
              <a:t> </a:t>
            </a:r>
            <a:r>
              <a:rPr lang="en-US" sz="3900" dirty="0" err="1" smtClean="0"/>
              <a:t>দেহকে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কর্মক্ষম</a:t>
            </a:r>
            <a:r>
              <a:rPr lang="en-US" sz="3900" dirty="0" smtClean="0"/>
              <a:t> </a:t>
            </a:r>
            <a:r>
              <a:rPr lang="en-US" sz="3900" dirty="0" err="1" smtClean="0"/>
              <a:t>রাখে</a:t>
            </a:r>
            <a:r>
              <a:rPr lang="en-US" sz="3900" dirty="0" smtClean="0"/>
              <a:t> ,</a:t>
            </a:r>
            <a:r>
              <a:rPr lang="en-US" sz="3900" dirty="0" err="1" smtClean="0"/>
              <a:t>বিক্রিয়াগুলোকে</a:t>
            </a:r>
            <a:r>
              <a:rPr lang="en-US" sz="3900" dirty="0" smtClean="0"/>
              <a:t> </a:t>
            </a:r>
            <a:r>
              <a:rPr lang="en-US" sz="3900" dirty="0" err="1" smtClean="0"/>
              <a:t>সম্মিলিতভাবে</a:t>
            </a:r>
            <a:r>
              <a:rPr lang="en-US" sz="3900" dirty="0" smtClean="0"/>
              <a:t> </a:t>
            </a:r>
            <a:r>
              <a:rPr lang="en-US" sz="3900" b="1" dirty="0" err="1" smtClean="0">
                <a:solidFill>
                  <a:srgbClr val="0070C0"/>
                </a:solidFill>
              </a:rPr>
              <a:t>বিপাক</a:t>
            </a:r>
            <a:r>
              <a:rPr lang="en-US" sz="3900" b="1" dirty="0" smtClean="0">
                <a:solidFill>
                  <a:srgbClr val="0070C0"/>
                </a:solidFill>
              </a:rPr>
              <a:t>/METABOLISM </a:t>
            </a:r>
            <a:r>
              <a:rPr lang="en-US" sz="3900" b="1" dirty="0" err="1" smtClean="0">
                <a:solidFill>
                  <a:srgbClr val="0070C0"/>
                </a:solidFill>
              </a:rPr>
              <a:t>বলে</a:t>
            </a:r>
            <a:r>
              <a:rPr lang="en-US" sz="3900" b="1" dirty="0" smtClean="0">
                <a:solidFill>
                  <a:srgbClr val="0070C0"/>
                </a:solidFill>
              </a:rPr>
              <a:t>।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</a:t>
            </a:r>
          </a:p>
          <a:p>
            <a:r>
              <a:rPr lang="en-US" sz="3900" b="1" dirty="0" err="1" smtClean="0">
                <a:solidFill>
                  <a:srgbClr val="002060"/>
                </a:solidFill>
              </a:rPr>
              <a:t>হোমিওস্ট্যাসিস</a:t>
            </a:r>
            <a:r>
              <a:rPr lang="en-US" sz="4800" dirty="0" err="1" smtClean="0"/>
              <a:t>-</a:t>
            </a:r>
            <a:r>
              <a:rPr lang="en-US" sz="3900" dirty="0" err="1" smtClean="0"/>
              <a:t>পরিবেশের</a:t>
            </a:r>
            <a:r>
              <a:rPr lang="en-US" sz="3900" dirty="0" smtClean="0"/>
              <a:t> </a:t>
            </a:r>
            <a:r>
              <a:rPr lang="en-US" sz="3900" dirty="0" err="1" smtClean="0"/>
              <a:t>অবস্থার</a:t>
            </a:r>
            <a:r>
              <a:rPr lang="en-US" sz="3900" dirty="0" smtClean="0"/>
              <a:t> </a:t>
            </a:r>
            <a:r>
              <a:rPr lang="en-US" sz="3900" dirty="0" err="1" smtClean="0"/>
              <a:t>তারতম্যের</a:t>
            </a:r>
            <a:r>
              <a:rPr lang="en-US" sz="3900" dirty="0" smtClean="0"/>
              <a:t> </a:t>
            </a:r>
            <a:r>
              <a:rPr lang="en-US" sz="3900" dirty="0" err="1" smtClean="0"/>
              <a:t>মাঝে</a:t>
            </a:r>
            <a:r>
              <a:rPr lang="en-US" sz="3900" dirty="0" smtClean="0"/>
              <a:t> ও </a:t>
            </a:r>
            <a:r>
              <a:rPr lang="en-US" sz="3900" dirty="0" err="1" smtClean="0"/>
              <a:t>কোষ</a:t>
            </a:r>
            <a:r>
              <a:rPr lang="en-US" sz="3900" dirty="0" smtClean="0"/>
              <a:t> </a:t>
            </a:r>
            <a:r>
              <a:rPr lang="en-US" sz="3900" dirty="0" err="1" smtClean="0"/>
              <a:t>যে</a:t>
            </a:r>
            <a:r>
              <a:rPr lang="en-US" sz="3900" dirty="0" smtClean="0"/>
              <a:t> </a:t>
            </a:r>
            <a:r>
              <a:rPr lang="en-US" sz="3900" dirty="0" err="1" smtClean="0"/>
              <a:t>প্রক্রিয়ায়</a:t>
            </a:r>
            <a:r>
              <a:rPr lang="en-US" sz="3900" dirty="0" smtClean="0"/>
              <a:t> </a:t>
            </a:r>
            <a:r>
              <a:rPr lang="en-US" sz="3900" dirty="0" err="1" smtClean="0"/>
              <a:t>অভ্যন্তরীণ</a:t>
            </a:r>
            <a:r>
              <a:rPr lang="en-US" sz="3900" dirty="0" smtClean="0"/>
              <a:t> </a:t>
            </a:r>
            <a:r>
              <a:rPr lang="en-US" sz="3900" dirty="0" err="1" smtClean="0"/>
              <a:t>স্থিতিঅবস্থা</a:t>
            </a:r>
            <a:r>
              <a:rPr lang="en-US" sz="3900" dirty="0" smtClean="0"/>
              <a:t> </a:t>
            </a:r>
            <a:r>
              <a:rPr lang="en-US" sz="3900" dirty="0" err="1" smtClean="0"/>
              <a:t>বজায়</a:t>
            </a:r>
            <a:r>
              <a:rPr lang="en-US" sz="3900" dirty="0" smtClean="0"/>
              <a:t> </a:t>
            </a:r>
            <a:r>
              <a:rPr lang="en-US" sz="3900" dirty="0" err="1" smtClean="0"/>
              <a:t>রাখে</a:t>
            </a:r>
            <a:r>
              <a:rPr lang="en-US" sz="3900" dirty="0" smtClean="0"/>
              <a:t> </a:t>
            </a:r>
            <a:r>
              <a:rPr lang="en-US" sz="3900" dirty="0" err="1" smtClean="0"/>
              <a:t>তাকে</a:t>
            </a:r>
            <a:r>
              <a:rPr lang="en-US" sz="3900" dirty="0" smtClean="0"/>
              <a:t> </a:t>
            </a:r>
            <a:r>
              <a:rPr lang="en-US" sz="3900" b="1" dirty="0" err="1" smtClean="0">
                <a:solidFill>
                  <a:schemeClr val="accent5">
                    <a:lumMod val="50000"/>
                  </a:schemeClr>
                </a:solidFill>
              </a:rPr>
              <a:t>হোমিওস্ট্যাসিস</a:t>
            </a:r>
            <a:r>
              <a:rPr lang="en-US" sz="3900" dirty="0" smtClean="0"/>
              <a:t> </a:t>
            </a:r>
            <a:r>
              <a:rPr lang="en-US" sz="3900" dirty="0" err="1" smtClean="0"/>
              <a:t>বলে</a:t>
            </a:r>
            <a:r>
              <a:rPr lang="en-US" sz="3900" dirty="0" smtClean="0"/>
              <a:t> । 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3490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69775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95943"/>
            <a:ext cx="10364451" cy="1719944"/>
          </a:xfrm>
        </p:spPr>
        <p:txBody>
          <a:bodyPr>
            <a:norm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</a:rPr>
              <a:t>আদি</a:t>
            </a:r>
            <a:r>
              <a:rPr lang="en-US" sz="11500" b="1" dirty="0" smtClean="0">
                <a:solidFill>
                  <a:srgbClr val="00B050"/>
                </a:solidFill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</a:rPr>
              <a:t>কোষ</a:t>
            </a:r>
            <a:r>
              <a:rPr lang="en-US" sz="11500" b="1" dirty="0" smtClean="0">
                <a:solidFill>
                  <a:srgbClr val="00B050"/>
                </a:solidFill>
              </a:rPr>
              <a:t> 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056" y="2133601"/>
            <a:ext cx="6814457" cy="45937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B0F0"/>
                </a:solidFill>
              </a:rPr>
              <a:t>আবরণীবেষ্টিত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সুগঠিত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নিউক্লিয়াস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 </a:t>
            </a:r>
            <a:r>
              <a:rPr lang="en-US" dirty="0" smtClean="0"/>
              <a:t>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আদিক্রোমোসোম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(</a:t>
            </a:r>
            <a:r>
              <a:rPr lang="en-US" sz="2800" dirty="0" err="1" smtClean="0"/>
              <a:t>শুধুমাত্র</a:t>
            </a:r>
            <a:r>
              <a:rPr lang="en-US" sz="2800" dirty="0" smtClean="0"/>
              <a:t> DNA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)</a:t>
            </a:r>
            <a:r>
              <a:rPr lang="en-US" dirty="0" smtClean="0"/>
              <a:t>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70s </a:t>
            </a:r>
            <a:r>
              <a:rPr lang="en-US" sz="2800" b="1" dirty="0" err="1" smtClean="0">
                <a:solidFill>
                  <a:srgbClr val="002060"/>
                </a:solidFill>
              </a:rPr>
              <a:t>রাইবোসোম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dirty="0" smtClean="0"/>
              <a:t>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b="1" dirty="0" err="1" smtClean="0">
                <a:solidFill>
                  <a:srgbClr val="7030A0"/>
                </a:solidFill>
              </a:rPr>
              <a:t>অবাত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শ্বসন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dirty="0" err="1" smtClean="0"/>
              <a:t>ঘটে</a:t>
            </a:r>
            <a:r>
              <a:rPr lang="en-US" dirty="0" smtClean="0"/>
              <a:t>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কোষ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বিভাজন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অ্যামাইটোসিস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/>
              <a:t>প্রক্রিয়ায়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উদাঃ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মনেরা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/>
              <a:t>রাজ্যের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3" y="2133599"/>
            <a:ext cx="4615543" cy="45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5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195943"/>
            <a:ext cx="10689772" cy="1844579"/>
          </a:xfrm>
        </p:spPr>
        <p:txBody>
          <a:bodyPr>
            <a:norm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</a:rPr>
              <a:t>প্রকৃতকোষ</a:t>
            </a:r>
            <a:r>
              <a:rPr lang="en-US" sz="11500" b="1" dirty="0" smtClean="0">
                <a:solidFill>
                  <a:srgbClr val="00B050"/>
                </a:solidFill>
              </a:rPr>
              <a:t> 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258" y="2214693"/>
            <a:ext cx="6966856" cy="46433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 err="1">
                <a:solidFill>
                  <a:srgbClr val="7030A0"/>
                </a:solidFill>
              </a:rPr>
              <a:t>আবরণীবেষ্টিত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err="1">
                <a:solidFill>
                  <a:srgbClr val="7030A0"/>
                </a:solidFill>
              </a:rPr>
              <a:t>সুগঠিত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err="1">
                <a:solidFill>
                  <a:srgbClr val="7030A0"/>
                </a:solidFill>
              </a:rPr>
              <a:t>নিউক্লিয়াস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dirty="0" err="1"/>
              <a:t>থাকে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1900" dirty="0" smtClean="0"/>
              <a:t>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ক্রোমোসোম</a:t>
            </a:r>
            <a:r>
              <a:rPr lang="en-US" sz="3200" dirty="0" smtClean="0"/>
              <a:t> </a:t>
            </a:r>
            <a:r>
              <a:rPr lang="en-US" sz="3200" dirty="0" err="1"/>
              <a:t>থাকে</a:t>
            </a:r>
            <a:r>
              <a:rPr lang="en-US" sz="3600" dirty="0"/>
              <a:t> </a:t>
            </a:r>
            <a:r>
              <a:rPr lang="en-US" sz="2400" dirty="0" smtClean="0"/>
              <a:t> </a:t>
            </a:r>
            <a:r>
              <a:rPr lang="en-US" dirty="0" smtClean="0"/>
              <a:t>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</a:rPr>
              <a:t>70s ও 80S </a:t>
            </a:r>
            <a:r>
              <a:rPr lang="en-US" sz="3200" b="1" dirty="0" err="1" smtClean="0">
                <a:solidFill>
                  <a:srgbClr val="7030A0"/>
                </a:solidFill>
              </a:rPr>
              <a:t>রাইবোসোম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  </a:t>
            </a:r>
            <a:r>
              <a:rPr lang="en-US" dirty="0"/>
              <a:t>                                                                                                                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/>
              <a:t>কোষ</a:t>
            </a:r>
            <a:r>
              <a:rPr lang="en-US" sz="3200" dirty="0" smtClean="0"/>
              <a:t> </a:t>
            </a:r>
            <a:r>
              <a:rPr lang="en-US" sz="3200" dirty="0" err="1"/>
              <a:t>বিভাজন</a:t>
            </a:r>
            <a:r>
              <a:rPr lang="en-US" sz="3200" dirty="0"/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মাইটোসিস</a:t>
            </a:r>
            <a:r>
              <a:rPr lang="en-US" sz="3200" dirty="0" smtClean="0"/>
              <a:t> ও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মিয়োসিস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/>
              <a:t>প্রক্রিয়ায়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</a:t>
            </a:r>
            <a:r>
              <a:rPr lang="en-US" sz="3200" dirty="0" smtClean="0"/>
              <a:t>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</a:rPr>
              <a:t>সবাত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শ্বসন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/>
              <a:t>ঘটে</a:t>
            </a:r>
            <a:r>
              <a:rPr lang="en-US" dirty="0" smtClean="0"/>
              <a:t>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 smtClean="0"/>
              <a:t>উদাঃ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উদ্ভিদকোষ</a:t>
            </a:r>
            <a:r>
              <a:rPr lang="en-US" sz="3200" dirty="0" smtClean="0"/>
              <a:t>  ও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প্রাণিকোষ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3" y="2214693"/>
            <a:ext cx="4789715" cy="44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3"/>
            <a:ext cx="12191999" cy="1866351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</a:rPr>
              <a:t>দেহকোষ</a:t>
            </a:r>
            <a:r>
              <a:rPr lang="en-US" sz="8800" b="1" dirty="0" smtClean="0">
                <a:solidFill>
                  <a:srgbClr val="002060"/>
                </a:solidFill>
              </a:rPr>
              <a:t> ও </a:t>
            </a:r>
            <a:r>
              <a:rPr lang="en-US" sz="8800" b="1" dirty="0" err="1" smtClean="0">
                <a:solidFill>
                  <a:srgbClr val="002060"/>
                </a:solidFill>
              </a:rPr>
              <a:t>জননকোষ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971" y="2367092"/>
            <a:ext cx="11451772" cy="44909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7030A0"/>
                </a:solidFill>
              </a:rPr>
              <a:t>দেহকোষঃ</a:t>
            </a:r>
            <a:r>
              <a:rPr lang="en-US" sz="3200" dirty="0" smtClean="0"/>
              <a:t> </a:t>
            </a:r>
            <a:r>
              <a:rPr lang="en-US" dirty="0" smtClean="0"/>
              <a:t>                                                                                                                              </a:t>
            </a:r>
            <a:r>
              <a:rPr lang="en-US" sz="2800" dirty="0" err="1" smtClean="0"/>
              <a:t>জীবদেহের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অঙ্গ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তন্ত্র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গঠনকারী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/>
              <a:t>কোষ</a:t>
            </a:r>
            <a:r>
              <a:rPr lang="en-US" sz="2800" dirty="0" smtClean="0"/>
              <a:t> ।</a:t>
            </a:r>
            <a:r>
              <a:rPr lang="en-US" dirty="0" smtClean="0"/>
              <a:t>                                                                                    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ডিপ্লয়েড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প্রকৃতির</a:t>
            </a:r>
            <a:r>
              <a:rPr lang="en-US" sz="2800" dirty="0" smtClean="0"/>
              <a:t> </a:t>
            </a:r>
            <a:r>
              <a:rPr lang="en-US" dirty="0" smtClean="0"/>
              <a:t>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জননকোষঃ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   </a:t>
            </a:r>
            <a:r>
              <a:rPr lang="en-US" dirty="0" smtClean="0"/>
              <a:t>                                                                                                                                    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প্রজননে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অংশগ্রহণকারী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 smtClean="0"/>
              <a:t>কোষ</a:t>
            </a:r>
            <a:r>
              <a:rPr lang="en-US" sz="2800" dirty="0" smtClean="0"/>
              <a:t> ।</a:t>
            </a:r>
            <a:r>
              <a:rPr lang="en-US" dirty="0" smtClean="0"/>
              <a:t>                                                                                              </a:t>
            </a:r>
            <a:r>
              <a:rPr lang="en-US" sz="2800" b="1" dirty="0" err="1" smtClean="0">
                <a:solidFill>
                  <a:srgbClr val="002060"/>
                </a:solidFill>
              </a:rPr>
              <a:t>হ্যাপ্লয়েড</a:t>
            </a:r>
            <a:r>
              <a:rPr lang="en-US" sz="2800" dirty="0" smtClean="0"/>
              <a:t> </a:t>
            </a:r>
            <a:r>
              <a:rPr lang="en-US" sz="2800" dirty="0" err="1"/>
              <a:t>প্রকৃতির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5273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7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750440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95944"/>
            <a:ext cx="10364451" cy="1524000"/>
          </a:xfrm>
        </p:spPr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</a:rPr>
              <a:t>কোষ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</a:rPr>
              <a:t>অঙ্গানু</a:t>
            </a:r>
            <a:r>
              <a:rPr lang="en-US" sz="9600" b="1" dirty="0" smtClean="0">
                <a:solidFill>
                  <a:srgbClr val="7030A0"/>
                </a:solidFill>
              </a:rPr>
              <a:t> </a:t>
            </a:r>
            <a:endParaRPr lang="en-US" sz="9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8343" y="2046514"/>
            <a:ext cx="11429999" cy="4811486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ঝিল্লীবিহীন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অঙ্গানুঃ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সেরা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মামা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পাই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2800" dirty="0" smtClean="0"/>
              <a:t>সেন্ট্রিওল,রাইবোসোম,মাইক্রোফিলামেন্ট,মাইক্রোটিউবিউলস,প্রোটিওসোম,ইন্টারমিডিয়েট </a:t>
            </a:r>
            <a:r>
              <a:rPr lang="en-US" sz="2800" dirty="0" err="1" smtClean="0"/>
              <a:t>ফিলামন্ট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00B0F0"/>
                </a:solidFill>
              </a:rPr>
              <a:t>ঝিল্লীবদ্ধ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</a:rPr>
              <a:t>অঙ্গানুঃ</a:t>
            </a:r>
            <a:r>
              <a:rPr lang="en-US" sz="2800" b="1" dirty="0" smtClean="0"/>
              <a:t>(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ভভে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এর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পাগল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) </a:t>
            </a:r>
            <a:r>
              <a:rPr lang="en-US" dirty="0" smtClean="0"/>
              <a:t>                                                                                                     </a:t>
            </a:r>
            <a:r>
              <a:rPr lang="en-US" sz="2800" dirty="0" err="1" smtClean="0"/>
              <a:t>ভ্যাকুউল,ভেসিকল,মাইটোকন্ড্রিয়া</a:t>
            </a:r>
            <a:r>
              <a:rPr lang="en-US" sz="2800" dirty="0" smtClean="0"/>
              <a:t>, </a:t>
            </a:r>
            <a:r>
              <a:rPr lang="en-US" sz="2800" dirty="0" err="1" smtClean="0"/>
              <a:t>এন্ডোপ্লাজমিক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রেটিকুলাম,পারঅক্সিসোম,গলগি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বডি</a:t>
            </a:r>
            <a:r>
              <a:rPr lang="en-US" sz="2800" dirty="0" smtClean="0"/>
              <a:t>, </a:t>
            </a:r>
            <a:r>
              <a:rPr lang="en-US" sz="2800" dirty="0" err="1" smtClean="0"/>
              <a:t>লাইসোসোম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মাইক্রোবডিজঃ</a:t>
            </a:r>
            <a:r>
              <a:rPr lang="en-US" sz="2800" dirty="0" err="1" smtClean="0"/>
              <a:t>পারঅক্সিসোম+গ্লাইঅক্সিসোম+স্ফোরোসোম</a:t>
            </a:r>
            <a:r>
              <a:rPr lang="en-US" sz="2800" dirty="0" smtClean="0"/>
              <a:t> </a:t>
            </a:r>
            <a:r>
              <a:rPr lang="en-US" dirty="0" smtClean="0"/>
              <a:t>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সাইটোস্কেলিটনঃ</a:t>
            </a:r>
            <a:r>
              <a:rPr lang="en-US" sz="2800" dirty="0" err="1" smtClean="0"/>
              <a:t>মাইক্রোফিলামেন্ট+মাইক্রোটিউবিউলস+ইন্টারমিডিয়েট</a:t>
            </a:r>
            <a:r>
              <a:rPr lang="en-US" sz="2800" dirty="0" smtClean="0"/>
              <a:t> </a:t>
            </a:r>
            <a:r>
              <a:rPr lang="en-US" sz="2800" dirty="0" err="1"/>
              <a:t>ফিলামন্ট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4724399" cy="28520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7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2852057"/>
            <a:ext cx="4724398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     </a:t>
            </a:r>
            <a:r>
              <a:rPr lang="en-US" sz="11500" b="1" dirty="0" err="1" smtClean="0">
                <a:solidFill>
                  <a:srgbClr val="7030A0"/>
                </a:solidFill>
              </a:rPr>
              <a:t>মূল্যায়ন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53143" y="2939143"/>
            <a:ext cx="11190513" cy="3505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70C0"/>
                </a:solidFill>
              </a:rPr>
              <a:t>আদিকোষ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?</a:t>
            </a:r>
            <a:r>
              <a:rPr lang="en-US" dirty="0" smtClean="0"/>
              <a:t>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/>
              <a:t>কোষের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২টি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বৈশিষ্ট্য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 </a:t>
            </a:r>
            <a:r>
              <a:rPr lang="en-US" dirty="0" smtClean="0"/>
              <a:t>।                 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</a:rPr>
              <a:t>উদ্ভিদকোষ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ও </a:t>
            </a:r>
            <a:r>
              <a:rPr lang="en-US" sz="4000" b="1" dirty="0" err="1">
                <a:solidFill>
                  <a:srgbClr val="00B050"/>
                </a:solidFill>
              </a:rPr>
              <a:t>প্রাণিকোষের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dirty="0" smtClean="0"/>
              <a:t>২টি </a:t>
            </a:r>
            <a:r>
              <a:rPr lang="en-US" sz="4000" b="1" dirty="0" err="1" smtClean="0">
                <a:solidFill>
                  <a:srgbClr val="002060"/>
                </a:solidFill>
              </a:rPr>
              <a:t>পার্থক্য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বল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435429"/>
            <a:ext cx="3570513" cy="17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668625" cy="1596177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      </a:t>
            </a:r>
            <a:r>
              <a:rPr lang="en-US" sz="11500" b="1" dirty="0" err="1" smtClean="0">
                <a:solidFill>
                  <a:srgbClr val="7030A0"/>
                </a:solidFill>
              </a:rPr>
              <a:t>বাড়ির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 smtClean="0">
                <a:solidFill>
                  <a:srgbClr val="7030A0"/>
                </a:solidFill>
              </a:rPr>
              <a:t>কাজ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668626" cy="4316737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00B050"/>
                </a:solidFill>
              </a:rPr>
              <a:t>উদ্ভিদকোষ</a:t>
            </a:r>
            <a:r>
              <a:rPr lang="en-US" sz="8000" b="1" dirty="0">
                <a:solidFill>
                  <a:srgbClr val="00B050"/>
                </a:solidFill>
              </a:rPr>
              <a:t> </a:t>
            </a:r>
            <a:r>
              <a:rPr lang="en-US" sz="8000" b="1" dirty="0" smtClean="0">
                <a:solidFill>
                  <a:srgbClr val="002060"/>
                </a:solidFill>
              </a:rPr>
              <a:t>ও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</a:rPr>
              <a:t>প্রাণিকোষের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চিহ্নিত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</a:rPr>
              <a:t>চিত্র</a:t>
            </a:r>
            <a:r>
              <a:rPr lang="en-US" sz="8000" b="1" dirty="0" smtClean="0">
                <a:solidFill>
                  <a:srgbClr val="0070C0"/>
                </a:solidFill>
              </a:rPr>
              <a:t> </a:t>
            </a:r>
            <a:r>
              <a:rPr lang="en-US" sz="8000" b="1" dirty="0" err="1" smtClean="0">
                <a:solidFill>
                  <a:schemeClr val="accent4">
                    <a:lumMod val="50000"/>
                  </a:schemeClr>
                </a:solidFill>
              </a:rPr>
              <a:t>অংকন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কর</a:t>
            </a:r>
            <a:r>
              <a:rPr lang="en-US" sz="8000" b="1" dirty="0" smtClean="0">
                <a:solidFill>
                  <a:srgbClr val="002060"/>
                </a:solidFill>
              </a:rPr>
              <a:t> ।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43943" cy="22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4915" y="1110343"/>
            <a:ext cx="11059886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900" b="1" dirty="0" err="1" smtClean="0">
                <a:solidFill>
                  <a:srgbClr val="0070C0"/>
                </a:solidFill>
              </a:rPr>
              <a:t>ধন্যবাদ</a:t>
            </a:r>
            <a:endParaRPr lang="en-US" sz="23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10000"/>
            <a:ext cx="12191999" cy="304800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00B050"/>
                </a:solidFill>
              </a:rPr>
              <a:t>উদ্ভিদবিদ্যা</a:t>
            </a:r>
            <a:r>
              <a:rPr lang="en-US" sz="11500" b="1" dirty="0" smtClean="0">
                <a:solidFill>
                  <a:srgbClr val="00B050"/>
                </a:solidFill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</a:rPr>
              <a:t>বিভাগ</a:t>
            </a:r>
            <a:r>
              <a:rPr lang="en-US" sz="11500" b="1" dirty="0" smtClean="0">
                <a:solidFill>
                  <a:srgbClr val="00B050"/>
                </a:solidFill>
              </a:rPr>
              <a:t> 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3418114"/>
          </a:xfrm>
        </p:spPr>
      </p:pic>
    </p:spTree>
    <p:extLst>
      <p:ext uri="{BB962C8B-B14F-4D97-AF65-F5344CB8AC3E}">
        <p14:creationId xmlns:p14="http://schemas.microsoft.com/office/powerpoint/2010/main" val="34762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2024742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মোঃ </a:t>
            </a:r>
            <a:r>
              <a:rPr lang="bn-IN" sz="80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মহিউদদী্ন মাহমুদ 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2" y="2024743"/>
            <a:ext cx="12191998" cy="4879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en-US" sz="6000" b="1" dirty="0" err="1" smtClean="0">
                <a:solidFill>
                  <a:srgbClr val="00B050"/>
                </a:solidFill>
              </a:rPr>
              <a:t>প্রভাষক</a:t>
            </a:r>
            <a:r>
              <a:rPr lang="en-US" sz="6000" dirty="0" smtClean="0">
                <a:solidFill>
                  <a:srgbClr val="00B050"/>
                </a:solidFill>
              </a:rPr>
              <a:t>,</a:t>
            </a:r>
            <a:r>
              <a:rPr lang="en-US" sz="6000" dirty="0" smtClean="0"/>
              <a:t> </a:t>
            </a:r>
            <a:r>
              <a:rPr lang="en-US" sz="6000" b="1" i="1" dirty="0" err="1" smtClean="0">
                <a:solidFill>
                  <a:schemeClr val="accent3">
                    <a:lumMod val="50000"/>
                  </a:schemeClr>
                </a:solidFill>
              </a:rPr>
              <a:t>উদ্ভিদবিদ্যা</a:t>
            </a:r>
            <a:r>
              <a:rPr lang="en-US" sz="6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i="1" dirty="0" err="1" smtClean="0">
                <a:solidFill>
                  <a:schemeClr val="accent3">
                    <a:lumMod val="50000"/>
                  </a:schemeClr>
                </a:solidFill>
              </a:rPr>
              <a:t>বিভাগ</a:t>
            </a:r>
            <a:r>
              <a:rPr lang="en-US" sz="6000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বি</a:t>
            </a:r>
            <a:r>
              <a:rPr lang="en-US" sz="5400" b="1" dirty="0" smtClean="0">
                <a:solidFill>
                  <a:srgbClr val="FF0000"/>
                </a:solidFill>
              </a:rPr>
              <a:t> এ </a:t>
            </a:r>
            <a:r>
              <a:rPr lang="en-US" sz="5400" b="1" dirty="0" err="1" smtClean="0">
                <a:solidFill>
                  <a:srgbClr val="FF0000"/>
                </a:solidFill>
              </a:rPr>
              <a:t>এফ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শাহীন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কলেজ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,</a:t>
            </a:r>
            <a:r>
              <a:rPr lang="en-US" sz="5400" b="1" dirty="0" err="1" smtClean="0">
                <a:solidFill>
                  <a:srgbClr val="FF0000"/>
                </a:solidFill>
              </a:rPr>
              <a:t>ঢাকা</a:t>
            </a:r>
            <a:r>
              <a:rPr lang="en-US" sz="5400" dirty="0" smtClean="0">
                <a:solidFill>
                  <a:srgbClr val="FF0000"/>
                </a:solidFill>
              </a:rPr>
              <a:t> ।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4800" dirty="0" smtClean="0">
                <a:solidFill>
                  <a:srgbClr val="00B050"/>
                </a:solidFill>
              </a:rPr>
              <a:t>Email:</a:t>
            </a:r>
            <a:r>
              <a:rPr lang="en-US" sz="4800" i="1" dirty="0" smtClean="0">
                <a:solidFill>
                  <a:srgbClr val="00B050"/>
                </a:solidFill>
              </a:rPr>
              <a:t>mahmudfhdu352@gmail.com       </a:t>
            </a:r>
            <a:r>
              <a:rPr lang="en-US" sz="2400" i="1" dirty="0" smtClean="0">
                <a:solidFill>
                  <a:srgbClr val="00B050"/>
                </a:solidFill>
              </a:rPr>
              <a:t>                                                                             </a:t>
            </a:r>
            <a:r>
              <a:rPr lang="en-US" sz="5400" i="1" dirty="0" smtClean="0">
                <a:solidFill>
                  <a:srgbClr val="00B0F0"/>
                </a:solidFill>
              </a:rPr>
              <a:t>Mobile No</a:t>
            </a:r>
            <a:r>
              <a:rPr lang="en-US" sz="5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01728395657</a:t>
            </a:r>
            <a:endParaRPr lang="en-US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4" y="4807526"/>
            <a:ext cx="1939636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3029"/>
            <a:ext cx="10364451" cy="1763485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পাঠ </a:t>
            </a:r>
            <a:r>
              <a:rPr lang="en-US" sz="11500" b="1" dirty="0" err="1" smtClean="0">
                <a:solidFill>
                  <a:srgbClr val="7030A0"/>
                </a:solidFill>
              </a:rPr>
              <a:t>পরিচিতি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1372" y="2046514"/>
            <a:ext cx="6422572" cy="48114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5200" b="1" dirty="0" err="1" smtClean="0">
                <a:solidFill>
                  <a:srgbClr val="0070C0"/>
                </a:solidFill>
              </a:rPr>
              <a:t>অধ্যায়</a:t>
            </a:r>
            <a:r>
              <a:rPr lang="en-US" sz="35200" b="1" dirty="0" smtClean="0">
                <a:solidFill>
                  <a:srgbClr val="0070C0"/>
                </a:solidFill>
              </a:rPr>
              <a:t> </a:t>
            </a:r>
            <a:r>
              <a:rPr lang="en-US" sz="20300" b="1" dirty="0" smtClean="0">
                <a:solidFill>
                  <a:srgbClr val="0070C0"/>
                </a:solidFill>
              </a:rPr>
              <a:t>– </a:t>
            </a:r>
            <a:r>
              <a:rPr lang="en-US" sz="38400" b="1" dirty="0" smtClean="0">
                <a:solidFill>
                  <a:srgbClr val="FF0000"/>
                </a:solidFill>
              </a:rPr>
              <a:t>১</a:t>
            </a:r>
            <a:r>
              <a:rPr lang="en-US" sz="9600" b="1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/>
              <a:t>        </a:t>
            </a:r>
            <a:r>
              <a:rPr lang="en-US" dirty="0" smtClean="0"/>
              <a:t>                                                                                                                       </a:t>
            </a:r>
            <a:r>
              <a:rPr lang="en-US" sz="46000" b="1" dirty="0" err="1" smtClean="0">
                <a:solidFill>
                  <a:srgbClr val="00B050"/>
                </a:solidFill>
              </a:rPr>
              <a:t>কোষ</a:t>
            </a:r>
            <a:r>
              <a:rPr lang="en-US" sz="46000" b="1" dirty="0" smtClean="0">
                <a:solidFill>
                  <a:srgbClr val="00B050"/>
                </a:solidFill>
              </a:rPr>
              <a:t> ও </a:t>
            </a:r>
            <a:r>
              <a:rPr lang="en-US" sz="46000" b="1" dirty="0" err="1" smtClean="0">
                <a:solidFill>
                  <a:srgbClr val="00B050"/>
                </a:solidFill>
              </a:rPr>
              <a:t>এর</a:t>
            </a:r>
            <a:r>
              <a:rPr lang="en-US" sz="46000" b="1" dirty="0" smtClean="0">
                <a:solidFill>
                  <a:srgbClr val="00B050"/>
                </a:solidFill>
              </a:rPr>
              <a:t> </a:t>
            </a:r>
            <a:r>
              <a:rPr lang="en-US" sz="46000" b="1" dirty="0" err="1" smtClean="0">
                <a:solidFill>
                  <a:srgbClr val="00B050"/>
                </a:solidFill>
              </a:rPr>
              <a:t>গঠন</a:t>
            </a:r>
            <a:r>
              <a:rPr lang="en-US" sz="46000" b="1" dirty="0" smtClean="0">
                <a:solidFill>
                  <a:srgbClr val="00B050"/>
                </a:solidFill>
              </a:rPr>
              <a:t> </a:t>
            </a:r>
            <a:endParaRPr lang="en-US" sz="17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4" y="2373086"/>
            <a:ext cx="5138055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83029"/>
            <a:ext cx="11793894" cy="165462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পাঠ </a:t>
            </a:r>
            <a:r>
              <a:rPr lang="en-US" sz="11500" b="1" dirty="0" err="1" smtClean="0">
                <a:solidFill>
                  <a:srgbClr val="7030A0"/>
                </a:solidFill>
              </a:rPr>
              <a:t>শিরোনাম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4514" y="1937657"/>
            <a:ext cx="9390574" cy="2068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err="1" smtClean="0">
                <a:solidFill>
                  <a:srgbClr val="FF0000"/>
                </a:solidFill>
              </a:rPr>
              <a:t>কোষ</a:t>
            </a:r>
            <a:r>
              <a:rPr lang="en-US" sz="13800" b="1" dirty="0" smtClean="0">
                <a:solidFill>
                  <a:srgbClr val="FF0000"/>
                </a:solidFill>
              </a:rPr>
              <a:t>/Cell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5" y="4245429"/>
            <a:ext cx="8686799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6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7714"/>
            <a:ext cx="10364451" cy="1894116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7030A0"/>
                </a:solidFill>
              </a:rPr>
              <a:t>শিখনফল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73086"/>
            <a:ext cx="10363826" cy="448491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কোষের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                                                </a:t>
            </a:r>
          </a:p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কোষের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মতবাদ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                                           </a:t>
            </a:r>
          </a:p>
          <a:p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কোষের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বৈশিষ্ট্য</a:t>
            </a:r>
            <a:r>
              <a:rPr lang="en-US" sz="4000" b="1" dirty="0" smtClean="0">
                <a:solidFill>
                  <a:srgbClr val="7030A0"/>
                </a:solidFill>
              </a:rPr>
              <a:t>                                       </a:t>
            </a:r>
          </a:p>
          <a:p>
            <a:r>
              <a:rPr lang="en-US" sz="4000" b="1" dirty="0" err="1" smtClean="0">
                <a:solidFill>
                  <a:srgbClr val="0070C0"/>
                </a:solidFill>
              </a:rPr>
              <a:t>কোষের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প্রকারভেদ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                                    </a:t>
            </a: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উদ্ভিদকোষ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ওপ্রাণিকোষ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পরিচিতি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smtClean="0">
                <a:solidFill>
                  <a:srgbClr val="7030A0"/>
                </a:solidFill>
              </a:rPr>
              <a:t>  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0039323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95944"/>
            <a:ext cx="11146973" cy="1915886"/>
          </a:xfrm>
        </p:spPr>
        <p:txBody>
          <a:bodyPr>
            <a:noAutofit/>
          </a:bodyPr>
          <a:lstStyle/>
          <a:p>
            <a:r>
              <a:rPr lang="en-US" sz="11500" b="1" dirty="0" err="1">
                <a:solidFill>
                  <a:srgbClr val="7030A0"/>
                </a:solidFill>
              </a:rPr>
              <a:t>কোষ</a:t>
            </a:r>
            <a:r>
              <a:rPr lang="en-US" sz="11500" b="1" dirty="0">
                <a:solidFill>
                  <a:srgbClr val="7030A0"/>
                </a:solidFill>
              </a:rPr>
              <a:t> </a:t>
            </a:r>
            <a:r>
              <a:rPr lang="en-US" sz="11500" b="1" dirty="0" err="1">
                <a:solidFill>
                  <a:srgbClr val="7030A0"/>
                </a:solidFill>
              </a:rPr>
              <a:t>পরিচিতি</a:t>
            </a:r>
            <a:r>
              <a:rPr lang="en-US" sz="11500" b="1" dirty="0">
                <a:solidFill>
                  <a:srgbClr val="7030A0"/>
                </a:solidFill>
              </a:rPr>
              <a:t>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058" y="2111829"/>
            <a:ext cx="11146972" cy="3505200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জীবদেহের</a:t>
            </a:r>
            <a:r>
              <a:rPr lang="en-US" sz="3200" dirty="0" smtClean="0"/>
              <a:t>  </a:t>
            </a:r>
            <a:r>
              <a:rPr lang="en-US" sz="3200" b="1" dirty="0" err="1" smtClean="0">
                <a:solidFill>
                  <a:srgbClr val="00B0F0"/>
                </a:solidFill>
              </a:rPr>
              <a:t>গঠন</a:t>
            </a:r>
            <a:r>
              <a:rPr lang="en-US" sz="3200" b="1" dirty="0" smtClean="0">
                <a:solidFill>
                  <a:srgbClr val="00B0F0"/>
                </a:solidFill>
              </a:rPr>
              <a:t> ও </a:t>
            </a:r>
            <a:r>
              <a:rPr lang="en-US" sz="3200" b="1" dirty="0" err="1" smtClean="0">
                <a:solidFill>
                  <a:srgbClr val="00B0F0"/>
                </a:solidFill>
              </a:rPr>
              <a:t>কাজের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একক</a:t>
            </a:r>
            <a:r>
              <a:rPr lang="en-US" sz="3200" dirty="0" smtClean="0"/>
              <a:t>                                                                                        </a:t>
            </a: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স্বনির্ভর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                                                                                                                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আত্মপ্রজননশীল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                                                                                                                         </a:t>
            </a: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বৈষম্যভেদ্য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ঝিল্লী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পরিবেষ্টিত</a:t>
            </a:r>
            <a:r>
              <a:rPr lang="en-US" sz="3200" dirty="0" smtClean="0"/>
              <a:t>                                                                                                       </a:t>
            </a:r>
          </a:p>
          <a:p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প্রোটোপ্লাজম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গঠিত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66057" y="5617029"/>
            <a:ext cx="11146973" cy="124097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কোষবিদ্যা</a:t>
            </a:r>
            <a:r>
              <a:rPr lang="en-US" sz="3200" b="1" dirty="0" smtClean="0">
                <a:solidFill>
                  <a:srgbClr val="0070C0"/>
                </a:solidFill>
              </a:rPr>
              <a:t>/</a:t>
            </a:r>
            <a:r>
              <a:rPr lang="en-US" sz="3200" b="1" dirty="0" err="1" smtClean="0">
                <a:solidFill>
                  <a:srgbClr val="0070C0"/>
                </a:solidFill>
              </a:rPr>
              <a:t>সাইটোলজি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জনক</a:t>
            </a:r>
            <a:r>
              <a:rPr lang="en-US" sz="3200" dirty="0" smtClean="0">
                <a:solidFill>
                  <a:srgbClr val="0070C0"/>
                </a:solidFill>
              </a:rPr>
              <a:t>- </a:t>
            </a:r>
            <a:r>
              <a:rPr lang="en-US" sz="4000" dirty="0" smtClean="0">
                <a:solidFill>
                  <a:srgbClr val="00B050"/>
                </a:solidFill>
              </a:rPr>
              <a:t>Robert Hooke </a:t>
            </a:r>
            <a:r>
              <a:rPr lang="en-US" sz="4000" dirty="0" smtClean="0"/>
              <a:t>.</a:t>
            </a:r>
            <a:r>
              <a:rPr lang="en-US" sz="3200" dirty="0" smtClean="0"/>
              <a:t>  </a:t>
            </a:r>
            <a:r>
              <a:rPr lang="en-US" dirty="0" smtClean="0"/>
              <a:t>                                                                                   </a:t>
            </a:r>
            <a:r>
              <a:rPr lang="en-US" sz="3200" dirty="0" err="1" smtClean="0">
                <a:solidFill>
                  <a:srgbClr val="002060"/>
                </a:solidFill>
              </a:rPr>
              <a:t>আধুনিক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কোষবিদ্যা</a:t>
            </a:r>
            <a:r>
              <a:rPr lang="en-US" sz="3200" b="1" dirty="0">
                <a:solidFill>
                  <a:srgbClr val="002060"/>
                </a:solidFill>
              </a:rPr>
              <a:t>/</a:t>
            </a:r>
            <a:r>
              <a:rPr lang="en-US" sz="3200" b="1" dirty="0" err="1">
                <a:solidFill>
                  <a:srgbClr val="002060"/>
                </a:solidFill>
              </a:rPr>
              <a:t>সাইটোলজি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জনক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Carl Swanson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39486"/>
            <a:ext cx="10364451" cy="1975208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7030A0"/>
                </a:solidFill>
              </a:rPr>
              <a:t>কোষ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11500" b="1" dirty="0" err="1">
                <a:solidFill>
                  <a:srgbClr val="7030A0"/>
                </a:solidFill>
              </a:rPr>
              <a:t>ম</a:t>
            </a:r>
            <a:r>
              <a:rPr lang="en-US" sz="11500" b="1" dirty="0" err="1" smtClean="0">
                <a:solidFill>
                  <a:srgbClr val="7030A0"/>
                </a:solidFill>
              </a:rPr>
              <a:t>তবাদ</a:t>
            </a:r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057" y="2214694"/>
            <a:ext cx="11408229" cy="433850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জীবনের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ক্ষুদ্রতম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একক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/>
              <a:t>হল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কোষ</a:t>
            </a:r>
            <a:r>
              <a:rPr lang="en-US" sz="4000" dirty="0" smtClean="0"/>
              <a:t> 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r>
              <a:rPr lang="en-US" sz="3600" dirty="0" err="1" smtClean="0"/>
              <a:t>জীবের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গুনাবলীর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/>
              <a:t>প্রকাশ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ঘটে</a:t>
            </a:r>
            <a:r>
              <a:rPr lang="en-US" sz="3600" dirty="0" smtClean="0"/>
              <a:t> </a:t>
            </a:r>
            <a:r>
              <a:rPr lang="en-US" dirty="0" smtClean="0"/>
              <a:t>                                                                                       </a:t>
            </a:r>
          </a:p>
          <a:p>
            <a:r>
              <a:rPr lang="en-US" sz="3600" dirty="0" err="1" smtClean="0"/>
              <a:t>কোষের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অভ্যন্তরে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বিপাকীয়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কার্যাবলী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/>
              <a:t>সংঘটন</a:t>
            </a:r>
            <a:r>
              <a:rPr lang="en-US" sz="3600" dirty="0" smtClean="0"/>
              <a:t>  </a:t>
            </a:r>
            <a:r>
              <a:rPr lang="en-US" dirty="0" smtClean="0"/>
              <a:t>                                                                       </a:t>
            </a:r>
          </a:p>
          <a:p>
            <a:r>
              <a:rPr lang="en-US" sz="3600" dirty="0" err="1" smtClean="0"/>
              <a:t>জীবের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বংশগতীয়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dirty="0" err="1" smtClean="0"/>
              <a:t>ধারন</a:t>
            </a:r>
            <a:r>
              <a:rPr lang="en-US" dirty="0" smtClean="0"/>
              <a:t>                                                                                                     </a:t>
            </a:r>
          </a:p>
          <a:p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জৈবনিক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ক্রিয়াবলী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/>
              <a:t>কোষসমূহের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আন্তঃক্রিয়ালাপের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সমষ্টি</a:t>
            </a:r>
            <a:r>
              <a:rPr lang="en-US" sz="3600" dirty="0" smtClean="0"/>
              <a:t>    </a:t>
            </a:r>
            <a:r>
              <a:rPr lang="en-US" dirty="0" smtClean="0"/>
              <a:t>                                                           </a:t>
            </a:r>
          </a:p>
          <a:p>
            <a:r>
              <a:rPr lang="en-US" sz="3500" b="1" dirty="0" err="1" smtClean="0">
                <a:solidFill>
                  <a:srgbClr val="00B050"/>
                </a:solidFill>
              </a:rPr>
              <a:t>পূর্বতন</a:t>
            </a:r>
            <a:r>
              <a:rPr lang="en-US" sz="3500" b="1" dirty="0" smtClean="0">
                <a:solidFill>
                  <a:srgbClr val="00B050"/>
                </a:solidFill>
              </a:rPr>
              <a:t> </a:t>
            </a:r>
            <a:r>
              <a:rPr lang="en-US" sz="3500" b="1" dirty="0" err="1">
                <a:solidFill>
                  <a:srgbClr val="00B050"/>
                </a:solidFill>
              </a:rPr>
              <a:t>কোষ</a:t>
            </a:r>
            <a:r>
              <a:rPr lang="en-US" sz="3500" b="1" dirty="0">
                <a:solidFill>
                  <a:srgbClr val="00B050"/>
                </a:solidFill>
              </a:rPr>
              <a:t> </a:t>
            </a:r>
            <a:r>
              <a:rPr lang="en-US" sz="3500" dirty="0" err="1"/>
              <a:t>থেকে</a:t>
            </a:r>
            <a:r>
              <a:rPr lang="en-US" sz="3500" dirty="0"/>
              <a:t> </a:t>
            </a:r>
            <a:r>
              <a:rPr lang="en-US" sz="3500" dirty="0" err="1"/>
              <a:t>সৃষ্টি</a:t>
            </a:r>
            <a:r>
              <a:rPr lang="en-US" sz="3500" dirty="0" smtClean="0"/>
              <a:t>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83966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344</TotalTime>
  <Words>302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SutonnyMJ</vt:lpstr>
      <vt:lpstr>Tw Cen MT</vt:lpstr>
      <vt:lpstr>Wingdings</vt:lpstr>
      <vt:lpstr>Wingdings 3</vt:lpstr>
      <vt:lpstr>Droplet</vt:lpstr>
      <vt:lpstr>PowerPoint Presentation</vt:lpstr>
      <vt:lpstr>PowerPoint Presentation</vt:lpstr>
      <vt:lpstr>উদ্ভিদবিদ্যা বিভাগ </vt:lpstr>
      <vt:lpstr>মোঃ মহিউদদী্ন মাহমুদ </vt:lpstr>
      <vt:lpstr>পাঠ পরিচিতি </vt:lpstr>
      <vt:lpstr>পাঠ শিরোনাম </vt:lpstr>
      <vt:lpstr>শিখনফল</vt:lpstr>
      <vt:lpstr>কোষ পরিচিতি </vt:lpstr>
      <vt:lpstr>কোষ মতবাদ </vt:lpstr>
      <vt:lpstr>কোষের বৈশিষ্ট্য</vt:lpstr>
      <vt:lpstr>PowerPoint Presentation</vt:lpstr>
      <vt:lpstr>PowerPoint Presentation</vt:lpstr>
      <vt:lpstr>আদি কোষ </vt:lpstr>
      <vt:lpstr>প্রকৃতকোষ </vt:lpstr>
      <vt:lpstr>দেহকোষ ও জননকোষ</vt:lpstr>
      <vt:lpstr>PowerPoint Presentation</vt:lpstr>
      <vt:lpstr>PowerPoint Presentation</vt:lpstr>
      <vt:lpstr>PowerPoint Presentation</vt:lpstr>
      <vt:lpstr>কোষ অঙ্গানু </vt:lpstr>
      <vt:lpstr>     মূল্যায়ন</vt:lpstr>
      <vt:lpstr>      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135</cp:revision>
  <dcterms:created xsi:type="dcterms:W3CDTF">2020-10-01T09:13:04Z</dcterms:created>
  <dcterms:modified xsi:type="dcterms:W3CDTF">2021-04-17T07:04:36Z</dcterms:modified>
</cp:coreProperties>
</file>