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74" r:id="rId10"/>
    <p:sldId id="268" r:id="rId11"/>
    <p:sldId id="269" r:id="rId12"/>
    <p:sldId id="271" r:id="rId13"/>
    <p:sldId id="275" r:id="rId14"/>
    <p:sldId id="272" r:id="rId15"/>
    <p:sldId id="276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EFE37-0C37-4A88-B8FE-7AF7E7BA93D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69B7A-0ADF-4156-9875-06F85D8AE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8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69B7A-0ADF-4156-9875-06F85D8AEF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2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0A29-E98B-4508-B5E2-8C3FF4A6DE0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4229-1309-47AC-B356-73EDA4242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0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0A29-E98B-4508-B5E2-8C3FF4A6DE0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4229-1309-47AC-B356-73EDA4242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9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0A29-E98B-4508-B5E2-8C3FF4A6DE0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4229-1309-47AC-B356-73EDA4242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6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0A29-E98B-4508-B5E2-8C3FF4A6DE0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4229-1309-47AC-B356-73EDA4242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5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0A29-E98B-4508-B5E2-8C3FF4A6DE0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4229-1309-47AC-B356-73EDA4242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8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0A29-E98B-4508-B5E2-8C3FF4A6DE0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4229-1309-47AC-B356-73EDA4242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5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0A29-E98B-4508-B5E2-8C3FF4A6DE0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4229-1309-47AC-B356-73EDA4242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3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0A29-E98B-4508-B5E2-8C3FF4A6DE0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4229-1309-47AC-B356-73EDA4242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0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0A29-E98B-4508-B5E2-8C3FF4A6DE0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4229-1309-47AC-B356-73EDA4242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4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0A29-E98B-4508-B5E2-8C3FF4A6DE0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4229-1309-47AC-B356-73EDA4242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2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0A29-E98B-4508-B5E2-8C3FF4A6DE0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4229-1309-47AC-B356-73EDA4242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00A29-E98B-4508-B5E2-8C3FF4A6DE02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4229-1309-47AC-B356-73EDA4242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379220" y="143496"/>
            <a:ext cx="9433559" cy="1436915"/>
          </a:xfrm>
          <a:prstGeom prst="horizontalScroll">
            <a:avLst/>
          </a:prstGeom>
          <a:solidFill>
            <a:schemeClr val="bg2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1580411"/>
            <a:ext cx="9250679" cy="4504872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82951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829994" y="2144486"/>
            <a:ext cx="10649243" cy="3831771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জোড় দিয়ে গঠিত সংখ্যাগুলোকে </a:t>
            </a:r>
            <a:r>
              <a:rPr lang="bn-BD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 সংখা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 ।</a:t>
            </a:r>
          </a:p>
          <a:p>
            <a:pPr algn="ctr"/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 সংখ্যাগুলোকে </a:t>
            </a:r>
            <a:r>
              <a:rPr lang="bn-BD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বিজোড় সংখ্যা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 ।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7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834683" y="1812471"/>
            <a:ext cx="10522634" cy="3233057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২, ৪,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৬, 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………..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জোড় সংখ্যা।</a:t>
            </a:r>
          </a:p>
          <a:p>
            <a:pPr algn="ctr"/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১, ৩,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৫,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………..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বিজোড় সংখ্যা ।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46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0" y="2532185"/>
            <a:ext cx="12191999" cy="4325815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৪,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৭,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৬,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২, ৩।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বিজোড়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বি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৫,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৬,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৯,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৩, ৪।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Wave 4"/>
          <p:cNvSpPr/>
          <p:nvPr/>
        </p:nvSpPr>
        <p:spPr>
          <a:xfrm>
            <a:off x="2560320" y="0"/>
            <a:ext cx="5416061" cy="2039815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4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D4090C1E-035B-4B69-972C-85998A2BFD9F}"/>
              </a:ext>
            </a:extLst>
          </p:cNvPr>
          <p:cNvSpPr/>
          <p:nvPr/>
        </p:nvSpPr>
        <p:spPr>
          <a:xfrm>
            <a:off x="1458686" y="2461846"/>
            <a:ext cx="9133114" cy="3092043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 ও বিজোড় সংখ্যাগুলো  আলাদা করে লেখ-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৪,৩,৬,৮,৫,৭ ।    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B3989F4-16C8-4A82-BA4D-4F18A93CF776}"/>
              </a:ext>
            </a:extLst>
          </p:cNvPr>
          <p:cNvSpPr/>
          <p:nvPr/>
        </p:nvSpPr>
        <p:spPr>
          <a:xfrm>
            <a:off x="2954215" y="-1"/>
            <a:ext cx="5401993" cy="223676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16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812869" y="1680515"/>
            <a:ext cx="6625044" cy="1814036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জোড় স</a:t>
            </a:r>
            <a:r>
              <a:rPr lang="bn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খ্যাটিতে গোল দাগ দাও। 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2869" y="4071415"/>
            <a:ext cx="6625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 , ৫  , ৭  , ৮ , ৯ , ৬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65535" y="4234375"/>
            <a:ext cx="735793" cy="617014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61955" y="4234375"/>
            <a:ext cx="735793" cy="617014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729359" y="4234376"/>
            <a:ext cx="735793" cy="617013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2869" y="204519"/>
            <a:ext cx="6625044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মূল্যায়ণ 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50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A035732-7C16-4F83-8CBC-FE01D2A4DA43}"/>
              </a:ext>
            </a:extLst>
          </p:cNvPr>
          <p:cNvGrpSpPr/>
          <p:nvPr/>
        </p:nvGrpSpPr>
        <p:grpSpPr>
          <a:xfrm>
            <a:off x="6410729" y="0"/>
            <a:ext cx="5640230" cy="2956560"/>
            <a:chOff x="1083129" y="2362200"/>
            <a:chExt cx="3178628" cy="3973286"/>
          </a:xfrm>
        </p:grpSpPr>
        <p:sp>
          <p:nvSpPr>
            <p:cNvPr id="3" name="Flowchart: Process 2">
              <a:extLst>
                <a:ext uri="{FF2B5EF4-FFF2-40B4-BE49-F238E27FC236}">
                  <a16:creationId xmlns:a16="http://schemas.microsoft.com/office/drawing/2014/main" id="{F7A71B8E-F07E-4754-A88E-BCD9A97D11A0}"/>
                </a:ext>
              </a:extLst>
            </p:cNvPr>
            <p:cNvSpPr/>
            <p:nvPr/>
          </p:nvSpPr>
          <p:spPr>
            <a:xfrm>
              <a:off x="1556657" y="3897086"/>
              <a:ext cx="2231572" cy="2438400"/>
            </a:xfrm>
            <a:prstGeom prst="flowChartProcess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D364368F-4457-4102-B5DB-4A1E23307C9A}"/>
                </a:ext>
              </a:extLst>
            </p:cNvPr>
            <p:cNvSpPr/>
            <p:nvPr/>
          </p:nvSpPr>
          <p:spPr>
            <a:xfrm>
              <a:off x="1083129" y="2362200"/>
              <a:ext cx="3178628" cy="1534886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Process 4">
              <a:extLst>
                <a:ext uri="{FF2B5EF4-FFF2-40B4-BE49-F238E27FC236}">
                  <a16:creationId xmlns:a16="http://schemas.microsoft.com/office/drawing/2014/main" id="{AA3A1F53-A940-49F6-A937-A6DDE132D294}"/>
                </a:ext>
              </a:extLst>
            </p:cNvPr>
            <p:cNvSpPr/>
            <p:nvPr/>
          </p:nvSpPr>
          <p:spPr>
            <a:xfrm>
              <a:off x="2547257" y="5116286"/>
              <a:ext cx="381000" cy="1219200"/>
            </a:xfrm>
            <a:prstGeom prst="flowChartProcess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>
              <a:extLst>
                <a:ext uri="{FF2B5EF4-FFF2-40B4-BE49-F238E27FC236}">
                  <a16:creationId xmlns:a16="http://schemas.microsoft.com/office/drawing/2014/main" id="{562AA005-042D-47A8-B616-08B853C25711}"/>
                </a:ext>
              </a:extLst>
            </p:cNvPr>
            <p:cNvSpPr/>
            <p:nvPr/>
          </p:nvSpPr>
          <p:spPr>
            <a:xfrm>
              <a:off x="3320143" y="5257800"/>
              <a:ext cx="261257" cy="326571"/>
            </a:xfrm>
            <a:prstGeom prst="flowChartProcess">
              <a:avLst/>
            </a:prstGeom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own Arrow 6">
            <a:extLst>
              <a:ext uri="{FF2B5EF4-FFF2-40B4-BE49-F238E27FC236}">
                <a16:creationId xmlns:a16="http://schemas.microsoft.com/office/drawing/2014/main" id="{05FFB5D9-A6B1-4B5B-9C12-54A84DF365A3}"/>
              </a:ext>
            </a:extLst>
          </p:cNvPr>
          <p:cNvSpPr/>
          <p:nvPr/>
        </p:nvSpPr>
        <p:spPr>
          <a:xfrm>
            <a:off x="0" y="82755"/>
            <a:ext cx="5974080" cy="275003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GB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A4F69F-E525-4663-8B4C-58DD04EBD3B1}"/>
              </a:ext>
            </a:extLst>
          </p:cNvPr>
          <p:cNvSpPr/>
          <p:nvPr/>
        </p:nvSpPr>
        <p:spPr>
          <a:xfrm>
            <a:off x="0" y="2956560"/>
            <a:ext cx="12192000" cy="37854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ংখ্যাগুলো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েখঃ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৪, ৩, ৬, ১০, ৯।  </a:t>
            </a:r>
          </a:p>
        </p:txBody>
      </p:sp>
    </p:spTree>
    <p:extLst>
      <p:ext uri="{BB962C8B-B14F-4D97-AF65-F5344CB8AC3E}">
        <p14:creationId xmlns:p14="http://schemas.microsoft.com/office/powerpoint/2010/main" val="5777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941716" y="0"/>
            <a:ext cx="4354286" cy="1774371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ধন্যবাদ 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1584961"/>
            <a:ext cx="8762999" cy="527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9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308860" y="0"/>
            <a:ext cx="7574279" cy="1426028"/>
          </a:xfrm>
          <a:prstGeom prst="flowChartPunchedTape">
            <a:avLst/>
          </a:prstGeom>
          <a:solidFill>
            <a:schemeClr val="bg2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0" y="1426029"/>
            <a:ext cx="12192000" cy="543197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রেয়াজুল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BD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আরাজী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নিয়ামত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 </a:t>
            </a:r>
          </a:p>
          <a:p>
            <a:pPr algn="ctr"/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গংগাচড়া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রংপুর ।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Email:reajatgps1992@gmail.com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6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968283" y="0"/>
            <a:ext cx="5587889" cy="1732671"/>
          </a:xfrm>
          <a:prstGeom prst="wedgeRoundRectCallou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পাঠ পরিচিতি</a:t>
            </a:r>
            <a:endParaRPr lang="en-U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0" y="1732672"/>
            <a:ext cx="12191999" cy="512532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শ্রেণিঃ </a:t>
            </a:r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দ্বিতী</a:t>
            </a:r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গণিত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 পাঠঃ জোড় ও বিজোড় সংখ্যা</a:t>
            </a:r>
          </a:p>
          <a:p>
            <a:pPr algn="ctr"/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সময়ঃ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  <a:p>
            <a:pPr algn="ctr"/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০</a:t>
            </a:r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৮-০১-২০২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90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772530" y="620487"/>
            <a:ext cx="9169790" cy="1404257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শিখনফল</a:t>
            </a:r>
            <a:endParaRPr lang="en-U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9760" y="2286000"/>
            <a:ext cx="9052560" cy="303711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৫-জোড় ও বিজোড় সংখ্যা সনাক্ত </a:t>
            </a:r>
          </a:p>
          <a:p>
            <a:pPr algn="ctr"/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 ।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39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506437" y="269472"/>
            <a:ext cx="10982075" cy="1197429"/>
          </a:xfrm>
          <a:prstGeom prst="wedgeRectCallou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চ</a:t>
            </a:r>
            <a:r>
              <a:rPr lang="bn-IN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</a:t>
            </a:r>
            <a:r>
              <a:rPr lang="bn-BD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একটি ছবি দেখি</a:t>
            </a:r>
            <a:r>
              <a:rPr lang="bn-IN" sz="8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6437" y="2073672"/>
            <a:ext cx="10982075" cy="4313059"/>
            <a:chOff x="2355397" y="2454674"/>
            <a:chExt cx="9383486" cy="379911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" name="Rectangle 2"/>
            <p:cNvSpPr/>
            <p:nvPr/>
          </p:nvSpPr>
          <p:spPr>
            <a:xfrm>
              <a:off x="2355397" y="2454674"/>
              <a:ext cx="9383486" cy="3799114"/>
            </a:xfrm>
            <a:prstGeom prst="rect">
              <a:avLst/>
            </a:prstGeom>
            <a:grp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8875" y="2688365"/>
              <a:ext cx="1223282" cy="1067482"/>
            </a:xfrm>
            <a:prstGeom prst="rect">
              <a:avLst/>
            </a:prstGeom>
            <a:grpFill/>
            <a:ln w="38100">
              <a:solidFill>
                <a:srgbClr val="0070C0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2157" y="2688365"/>
              <a:ext cx="1161818" cy="1067482"/>
            </a:xfrm>
            <a:prstGeom prst="rect">
              <a:avLst/>
            </a:prstGeom>
            <a:grpFill/>
            <a:ln w="38100">
              <a:solidFill>
                <a:srgbClr val="0070C0"/>
              </a:solidFill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7994" y="2688365"/>
              <a:ext cx="1161818" cy="1067482"/>
            </a:xfrm>
            <a:prstGeom prst="rect">
              <a:avLst/>
            </a:prstGeom>
            <a:grpFill/>
            <a:ln w="38100">
              <a:solidFill>
                <a:srgbClr val="0070C0"/>
              </a:solidFill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9812" y="2674246"/>
              <a:ext cx="1161818" cy="1067482"/>
            </a:xfrm>
            <a:prstGeom prst="rect">
              <a:avLst/>
            </a:prstGeom>
            <a:grpFill/>
            <a:ln w="38100">
              <a:solidFill>
                <a:srgbClr val="0070C0"/>
              </a:solidFill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2213" y="4328513"/>
              <a:ext cx="1328057" cy="1220223"/>
            </a:xfrm>
            <a:prstGeom prst="rect">
              <a:avLst/>
            </a:prstGeom>
            <a:grpFill/>
            <a:ln w="38100">
              <a:solidFill>
                <a:srgbClr val="0070C0"/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1817" y="4328513"/>
              <a:ext cx="1328057" cy="1220223"/>
            </a:xfrm>
            <a:prstGeom prst="rect">
              <a:avLst/>
            </a:prstGeom>
            <a:grpFill/>
            <a:ln w="38100">
              <a:solidFill>
                <a:srgbClr val="0070C0"/>
              </a:solidFill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6614" y="4328513"/>
              <a:ext cx="1228160" cy="1128437"/>
            </a:xfrm>
            <a:prstGeom prst="rect">
              <a:avLst/>
            </a:prstGeom>
            <a:grpFill/>
            <a:ln w="38100">
              <a:solidFill>
                <a:srgbClr val="0070C0"/>
              </a:solidFill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8390" y="2688365"/>
              <a:ext cx="1228160" cy="1128437"/>
            </a:xfrm>
            <a:prstGeom prst="rect">
              <a:avLst/>
            </a:prstGeom>
            <a:grpFill/>
            <a:ln w="38100">
              <a:solidFill>
                <a:srgbClr val="0070C0"/>
              </a:solidFill>
            </a:ln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8038" y="4240356"/>
              <a:ext cx="1228160" cy="1128437"/>
            </a:xfrm>
            <a:prstGeom prst="rect">
              <a:avLst/>
            </a:prstGeom>
            <a:grpFill/>
            <a:ln w="38100">
              <a:solidFill>
                <a:srgbClr val="0070C0"/>
              </a:solidFill>
            </a:ln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69878" y="4240356"/>
              <a:ext cx="1228160" cy="1128437"/>
            </a:xfrm>
            <a:prstGeom prst="rect">
              <a:avLst/>
            </a:prstGeom>
            <a:grpFill/>
            <a:ln w="38100">
              <a:solidFill>
                <a:srgbClr val="0070C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02287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743199" y="1219201"/>
            <a:ext cx="7948247" cy="3940628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জোড় ও বিজোড় সংখ্যা</a:t>
            </a:r>
            <a:endParaRPr lang="en-U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37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448972" y="161778"/>
            <a:ext cx="9175486" cy="1663840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বাস্তবে মার্বেল দেখিয়ে জোড় ও বিজোড় সখ্যার ধারণা দেব 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004A96-C1DC-4F14-8688-4D8D48641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972" y="1825619"/>
            <a:ext cx="9175486" cy="487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23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850557" y="217312"/>
            <a:ext cx="10744200" cy="554082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24808" y="468233"/>
            <a:ext cx="10302375" cy="2356721"/>
            <a:chOff x="924808" y="468233"/>
            <a:chExt cx="10302375" cy="235672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808" y="468233"/>
              <a:ext cx="2524602" cy="231421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9410" y="468233"/>
              <a:ext cx="2527692" cy="23170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906" y="471065"/>
              <a:ext cx="2436390" cy="23443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0331" y="471065"/>
              <a:ext cx="2446852" cy="235388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</p:pic>
      </p:grpSp>
      <p:grpSp>
        <p:nvGrpSpPr>
          <p:cNvPr id="5" name="Group 4"/>
          <p:cNvGrpSpPr/>
          <p:nvPr/>
        </p:nvGrpSpPr>
        <p:grpSpPr>
          <a:xfrm>
            <a:off x="1259318" y="3937293"/>
            <a:ext cx="8634212" cy="1680561"/>
            <a:chOff x="1259318" y="3937293"/>
            <a:chExt cx="8634212" cy="1680561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9318" y="3937293"/>
              <a:ext cx="1754663" cy="16084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3981" y="3937293"/>
              <a:ext cx="1754663" cy="16084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8331" y="3937293"/>
              <a:ext cx="1822320" cy="16704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0651" y="3946882"/>
              <a:ext cx="1822879" cy="167097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B0F0"/>
              </a:solidFill>
            </a:ln>
          </p:spPr>
        </p:pic>
      </p:grpSp>
      <p:sp>
        <p:nvSpPr>
          <p:cNvPr id="19" name="Flowchart: Process 18"/>
          <p:cNvSpPr/>
          <p:nvPr/>
        </p:nvSpPr>
        <p:spPr>
          <a:xfrm>
            <a:off x="703385" y="6117360"/>
            <a:ext cx="10891372" cy="772297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 টি 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ড়া করলে দুই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</a:t>
            </a:r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ড়া হয়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2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288552"/>
            <a:ext cx="12192000" cy="121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তিনটি জোড়া করলে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১টি </a:t>
            </a:r>
            <a:r>
              <a:rPr lang="en-US" sz="6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62493" y="356947"/>
            <a:ext cx="10469671" cy="2236391"/>
            <a:chOff x="662493" y="356947"/>
            <a:chExt cx="10469671" cy="223639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7078" y="446314"/>
              <a:ext cx="2431938" cy="2147024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8956" y="356947"/>
              <a:ext cx="2513208" cy="221877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493" y="538971"/>
              <a:ext cx="2326984" cy="2054367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856025" y="2749459"/>
            <a:ext cx="10386332" cy="2292804"/>
            <a:chOff x="353105" y="4176712"/>
            <a:chExt cx="10386332" cy="229280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105" y="4459741"/>
              <a:ext cx="2276475" cy="200977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0603" y="4459740"/>
              <a:ext cx="2276475" cy="200977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62962" y="4176712"/>
              <a:ext cx="2276475" cy="2009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178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273</Words>
  <Application>Microsoft Office PowerPoint</Application>
  <PresentationFormat>Widescreen</PresentationFormat>
  <Paragraphs>37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T I</dc:creator>
  <cp:lastModifiedBy>Reajul</cp:lastModifiedBy>
  <cp:revision>130</cp:revision>
  <dcterms:created xsi:type="dcterms:W3CDTF">2020-01-08T09:32:19Z</dcterms:created>
  <dcterms:modified xsi:type="dcterms:W3CDTF">2021-04-17T09:16:06Z</dcterms:modified>
</cp:coreProperties>
</file>