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59" r:id="rId3"/>
    <p:sldId id="278" r:id="rId4"/>
    <p:sldId id="285" r:id="rId5"/>
    <p:sldId id="272" r:id="rId6"/>
    <p:sldId id="292" r:id="rId7"/>
    <p:sldId id="289" r:id="rId8"/>
    <p:sldId id="287" r:id="rId9"/>
    <p:sldId id="290" r:id="rId10"/>
    <p:sldId id="293" r:id="rId11"/>
    <p:sldId id="295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E7044-AE67-476F-9556-E843C34B7540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CD0CA-39A7-489A-931C-2991C167B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482" y="0"/>
            <a:ext cx="9148482" cy="6858000"/>
            <a:chOff x="-4482" y="0"/>
            <a:chExt cx="9148482" cy="6858000"/>
          </a:xfrm>
        </p:grpSpPr>
        <p:sp>
          <p:nvSpPr>
            <p:cNvPr id="3" name="Rectangle 2"/>
            <p:cNvSpPr/>
            <p:nvPr/>
          </p:nvSpPr>
          <p:spPr>
            <a:xfrm rot="2118414">
              <a:off x="1260805" y="2119695"/>
              <a:ext cx="662238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500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WELCOME</a:t>
              </a:r>
              <a:endParaRPr lang="en-US" sz="115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  <p:pic>
          <p:nvPicPr>
            <p:cNvPr id="4" name="Picture 3" descr="C:\Users\Public\Pictures\ooooo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8" t="19054" r="9262"/>
            <a:stretch/>
          </p:blipFill>
          <p:spPr bwMode="auto">
            <a:xfrm>
              <a:off x="-4482" y="3482788"/>
              <a:ext cx="2998695" cy="33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Public\Pictures\ooooo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8" t="20036" r="9252"/>
            <a:stretch/>
          </p:blipFill>
          <p:spPr bwMode="auto">
            <a:xfrm rot="10800000">
              <a:off x="5298141" y="0"/>
              <a:ext cx="3845859" cy="2774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70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গড় নির্ণয়ের সূত্র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4800" y="1979194"/>
                <a:ext cx="7924800" cy="129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000" dirty="0" smtClean="0">
                    <a:latin typeface="Nikosh" pitchFamily="2" charset="0"/>
                    <a:cs typeface="Nikosh" pitchFamily="2" charset="0"/>
                  </a:rPr>
                  <a:t>গড়</a:t>
                </a:r>
                <a:r>
                  <a:rPr lang="bn-BD" sz="6000" dirty="0">
                    <a:latin typeface="Nikosh" pitchFamily="2" charset="0"/>
                    <a:cs typeface="Nikosh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5400" i="1">
                            <a:latin typeface="Cambria Math"/>
                            <a:cs typeface="Nikosh" pitchFamily="2" charset="0"/>
                          </a:rPr>
                        </m:ctrlPr>
                      </m:fPr>
                      <m:num>
                        <m:r>
                          <a:rPr lang="bn-BD" sz="5400" i="1">
                            <a:latin typeface="Cambria Math"/>
                            <a:ea typeface="Cambria Math"/>
                            <a:cs typeface="Nikosh" pitchFamily="2" charset="0"/>
                          </a:rPr>
                          <m:t>𝜀</m:t>
                        </m:r>
                        <m:r>
                          <a:rPr lang="en-US" sz="5400" i="1">
                            <a:latin typeface="Cambria Math"/>
                            <a:ea typeface="Cambria Math"/>
                            <a:cs typeface="Nikosh" pitchFamily="2" charset="0"/>
                          </a:rPr>
                          <m:t>𝑓</m:t>
                        </m:r>
                        <m:r>
                          <a:rPr lang="en-US" sz="5400" i="1" baseline="-25000">
                            <a:latin typeface="Cambria Math"/>
                            <a:ea typeface="Cambria Math"/>
                            <a:cs typeface="Nikosh" pitchFamily="2" charset="0"/>
                          </a:rPr>
                          <m:t>𝑖</m:t>
                        </m:r>
                        <m:r>
                          <a:rPr lang="en-US" sz="5400" i="1">
                            <a:latin typeface="Cambria Math"/>
                            <a:ea typeface="Cambria Math"/>
                            <a:cs typeface="Nikosh" pitchFamily="2" charset="0"/>
                          </a:rPr>
                          <m:t>𝑥</m:t>
                        </m:r>
                        <m:r>
                          <a:rPr lang="en-US" sz="5400" i="1" baseline="-25000">
                            <a:latin typeface="Cambria Math"/>
                            <a:ea typeface="Cambria Math"/>
                            <a:cs typeface="Nikosh" pitchFamily="2" charset="0"/>
                          </a:rPr>
                          <m:t>𝑖</m:t>
                        </m:r>
                      </m:num>
                      <m:den>
                        <m:r>
                          <a:rPr lang="en-US" sz="5400" i="1">
                            <a:latin typeface="Cambria Math"/>
                            <a:cs typeface="Nikosh" pitchFamily="2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79194"/>
                <a:ext cx="7924800" cy="1297406"/>
              </a:xfrm>
              <a:prstGeom prst="rect">
                <a:avLst/>
              </a:prstGeom>
              <a:blipFill rotWithShape="1">
                <a:blip r:embed="rId2"/>
                <a:stretch>
                  <a:fillRect l="-4615" t="-1408" b="-2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32861"/>
              </p:ext>
            </p:extLst>
          </p:nvPr>
        </p:nvGraphicFramePr>
        <p:xfrm>
          <a:off x="2819400" y="27432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শ্রেণি</a:t>
                      </a: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ব্যবধান </a:t>
                      </a:r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শ্রেণি</a:t>
                      </a: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 মধ্যবিন্দু </a:t>
                      </a:r>
                      <a:r>
                        <a:rPr lang="en-US" baseline="0" dirty="0" smtClean="0">
                          <a:latin typeface="Nikosh" pitchFamily="2" charset="0"/>
                          <a:cs typeface="Nikosh" pitchFamily="2" charset="0"/>
                        </a:rPr>
                        <a:t> (xi)</a:t>
                      </a:r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গণ</a:t>
                      </a: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সংখ্যা </a:t>
                      </a:r>
                      <a:r>
                        <a:rPr lang="en-US" baseline="0" dirty="0" smtClean="0">
                          <a:latin typeface="Nikosh" pitchFamily="2" charset="0"/>
                          <a:cs typeface="Nikosh" pitchFamily="2" charset="0"/>
                        </a:rPr>
                        <a:t>(fi)</a:t>
                      </a:r>
                      <a:endParaRPr lang="bn-BD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fixi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22-27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28-33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34-39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40-45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46-51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n=  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£</a:t>
                      </a:r>
                      <a:r>
                        <a:rPr lang="en-US" baseline="0" dirty="0" smtClean="0"/>
                        <a:t> =</a:t>
                      </a:r>
                      <a:r>
                        <a:rPr lang="en-US" dirty="0" smtClean="0"/>
                        <a:t>1137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74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7200" y="457200"/>
                <a:ext cx="7467600" cy="481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400" dirty="0" smtClean="0">
                    <a:solidFill>
                      <a:srgbClr val="FF0000"/>
                    </a:solidFill>
                    <a:latin typeface="Nikosh" pitchFamily="2" charset="0"/>
                    <a:cs typeface="Nikosh" pitchFamily="2" charset="0"/>
                  </a:rPr>
                  <a:t>আমরা জানি </a:t>
                </a:r>
                <a:endParaRPr lang="en-US" sz="4400" dirty="0" smtClean="0">
                  <a:solidFill>
                    <a:srgbClr val="FF0000"/>
                  </a:solidFill>
                  <a:latin typeface="Nikosh" pitchFamily="2" charset="0"/>
                  <a:cs typeface="Nikosh" pitchFamily="2" charset="0"/>
                </a:endParaRPr>
              </a:p>
              <a:p>
                <a:r>
                  <a:rPr lang="bn-BD" sz="4400" dirty="0" smtClean="0">
                    <a:latin typeface="Nikosh" pitchFamily="2" charset="0"/>
                    <a:cs typeface="Nikosh" pitchFamily="2" charset="0"/>
                  </a:rPr>
                  <a:t>             </a:t>
                </a:r>
                <a:r>
                  <a:rPr lang="bn-BD" sz="4400" dirty="0" smtClean="0">
                    <a:solidFill>
                      <a:srgbClr val="92D050"/>
                    </a:solidFill>
                    <a:latin typeface="Nikosh" pitchFamily="2" charset="0"/>
                    <a:cs typeface="Nikosh" pitchFamily="2" charset="0"/>
                  </a:rPr>
                  <a:t>গড়</a:t>
                </a:r>
                <a:r>
                  <a:rPr lang="bn-BD" sz="4400" dirty="0">
                    <a:solidFill>
                      <a:srgbClr val="92D050"/>
                    </a:solidFill>
                    <a:latin typeface="Nikosh" pitchFamily="2" charset="0"/>
                    <a:cs typeface="Nikosh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>
                            <a:solidFill>
                              <a:srgbClr val="92D050"/>
                            </a:solidFill>
                            <a:latin typeface="Cambria Math"/>
                            <a:cs typeface="Nikosh" pitchFamily="2" charset="0"/>
                          </a:rPr>
                        </m:ctrlPr>
                      </m:fPr>
                      <m:num>
                        <m:r>
                          <a:rPr lang="bn-BD" sz="4000" i="1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  <m:t>𝜀</m:t>
                        </m:r>
                        <m:r>
                          <a:rPr lang="en-US" sz="4000" b="0" i="1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  <m:t>𝑓</m:t>
                        </m:r>
                        <m:r>
                          <a:rPr lang="en-US" sz="4000" b="0" i="1" baseline="-25000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  <m:t>𝑖</m:t>
                        </m:r>
                        <m:r>
                          <a:rPr lang="en-US" sz="4000" b="0" i="1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  <m:t>𝑥</m:t>
                        </m:r>
                        <m:r>
                          <a:rPr lang="en-US" sz="4000" b="0" i="1" baseline="-25000" smtClean="0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  <a:cs typeface="Nikosh" pitchFamily="2" charset="0"/>
                          </a:rPr>
                          <m:t>𝑖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92D050"/>
                            </a:solidFill>
                            <a:latin typeface="Cambria Math"/>
                            <a:cs typeface="Nikosh" pitchFamily="2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4400" dirty="0" smtClean="0"/>
              </a:p>
              <a:p>
                <a:endParaRPr lang="bn-BD" sz="4400" dirty="0" smtClean="0"/>
              </a:p>
              <a:p>
                <a:r>
                  <a:rPr lang="bn-BD" sz="4400" dirty="0"/>
                  <a:t> </a:t>
                </a:r>
                <a:r>
                  <a:rPr lang="bn-BD" sz="4400" dirty="0" smtClean="0"/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4400" b="0" i="1" smtClean="0">
                            <a:latin typeface="Cambria Math"/>
                          </a:rPr>
                          <m:t>১১৩৭</m:t>
                        </m:r>
                        <m:r>
                          <a:rPr lang="bn-BD" sz="4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bn-BD" sz="4400" b="0" i="1" smtClean="0">
                            <a:latin typeface="Cambria Math"/>
                          </a:rPr>
                          <m:t>৩০</m:t>
                        </m:r>
                      </m:den>
                    </m:f>
                  </m:oMath>
                </a14:m>
                <a:endParaRPr lang="en-US" sz="4400" dirty="0" smtClean="0"/>
              </a:p>
              <a:p>
                <a:r>
                  <a:rPr lang="bn-BD" sz="4400" dirty="0" smtClean="0"/>
                  <a:t> </a:t>
                </a:r>
              </a:p>
              <a:p>
                <a:r>
                  <a:rPr lang="bn-BD" sz="4400" dirty="0"/>
                  <a:t> </a:t>
                </a:r>
                <a:r>
                  <a:rPr lang="bn-BD" sz="4400" dirty="0" smtClean="0"/>
                  <a:t>           =৩৭</a:t>
                </a:r>
                <a:r>
                  <a:rPr lang="en-US" sz="4400" dirty="0" smtClean="0"/>
                  <a:t>.</a:t>
                </a:r>
                <a:r>
                  <a:rPr lang="bn-BD" sz="4400" dirty="0" smtClean="0"/>
                  <a:t>৯ </a:t>
                </a:r>
                <a:endParaRPr lang="en-US" sz="4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7200"/>
                <a:ext cx="7467600" cy="4818883"/>
              </a:xfrm>
              <a:prstGeom prst="rect">
                <a:avLst/>
              </a:prstGeom>
              <a:blipFill rotWithShape="1">
                <a:blip r:embed="rId2"/>
                <a:stretch>
                  <a:fillRect l="-3265" t="-2532" b="-5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541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858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</a:rPr>
              <a:t>দলীয় কাজ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83793"/>
              </p:ext>
            </p:extLst>
          </p:nvPr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শ্রেনি</a:t>
                      </a: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 ব্যাপ্তি </a:t>
                      </a:r>
                      <a:endParaRPr lang="bn-BD" dirty="0" smtClean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" pitchFamily="2" charset="0"/>
                          <a:cs typeface="Nikosh" pitchFamily="2" charset="0"/>
                        </a:rPr>
                        <a:t>গনসংখ্যা</a:t>
                      </a:r>
                      <a:r>
                        <a:rPr lang="bn-BD" baseline="0" dirty="0" smtClean="0">
                          <a:latin typeface="Nikosh" pitchFamily="2" charset="0"/>
                          <a:cs typeface="Nikosh" pitchFamily="2" charset="0"/>
                        </a:rPr>
                        <a:t> </a:t>
                      </a:r>
                      <a:endParaRPr lang="en-US" dirty="0">
                        <a:latin typeface="Nikosh" pitchFamily="2" charset="0"/>
                        <a:cs typeface="Nikosh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" pitchFamily="2" charset="0"/>
                          <a:cs typeface="+mn-cs"/>
                        </a:rPr>
                        <a:t>২১-২৫</a:t>
                      </a:r>
                      <a:endParaRPr lang="en-US" dirty="0">
                        <a:latin typeface="Nikosh" pitchFamily="2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৭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/>
                        <a:t>২৬-৩০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/>
                        <a:t>৩১-৩৫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১৩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/>
                        <a:t>৩৬-৪০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৬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/>
                        <a:t>৪১-৪৫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৫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dirty="0" smtClean="0"/>
                        <a:t>৪৬-৫০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৪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495800"/>
            <a:ext cx="701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latin typeface="Nikosh" pitchFamily="2" charset="0"/>
                <a:cs typeface="Nikosh" pitchFamily="2" charset="0"/>
              </a:rPr>
              <a:t>ক্রমযোজিত গণসংখ্যা নির্ণয় কর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latin typeface="Nikosh" pitchFamily="2" charset="0"/>
                <a:cs typeface="Nikosh" pitchFamily="2" charset="0"/>
              </a:rPr>
              <a:t>মধ্যক </a:t>
            </a:r>
            <a:r>
              <a:rPr lang="bn-BD" sz="4400" dirty="0">
                <a:latin typeface="Nikosh" pitchFamily="2" charset="0"/>
                <a:cs typeface="Nikosh" pitchFamily="2" charset="0"/>
              </a:rPr>
              <a:t>নির্ণয় কর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4400" dirty="0" smtClean="0">
                <a:latin typeface="Nikosh" pitchFamily="2" charset="0"/>
                <a:cs typeface="Nikosh" pitchFamily="2" charset="0"/>
              </a:rPr>
              <a:t>গড় </a:t>
            </a:r>
            <a:r>
              <a:rPr lang="bn-BD" sz="4400" dirty="0">
                <a:latin typeface="Nikosh" pitchFamily="2" charset="0"/>
                <a:cs typeface="Nikosh" pitchFamily="2" charset="0"/>
              </a:rPr>
              <a:t>নির্ণয় কর ।</a:t>
            </a:r>
          </a:p>
          <a:p>
            <a:pPr marL="342900" indent="-342900">
              <a:buFont typeface="+mj-lt"/>
              <a:buAutoNum type="arabicPeriod"/>
            </a:pPr>
            <a:endParaRPr lang="bn-BD" sz="4400" dirty="0" smtClean="0">
              <a:latin typeface="Nikosh" pitchFamily="2" charset="0"/>
              <a:cs typeface="Nikosh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61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solidFill>
                  <a:srgbClr val="FF0000"/>
                </a:solidFill>
              </a:rPr>
              <a:t>বাড়ির কাজ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648200"/>
            <a:ext cx="7848600" cy="160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ক্রমযোজিত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গনসংখ্যা নির্ণয় কর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মধ্যক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নির্ণয় কর।</a:t>
            </a:r>
          </a:p>
          <a:p>
            <a:pPr>
              <a:buFont typeface="Wingdings" pitchFamily="2" charset="2"/>
              <a:buChar char="Ø"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গড় নির্ণয়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17607"/>
              </p:ext>
            </p:extLst>
          </p:nvPr>
        </p:nvGraphicFramePr>
        <p:xfrm>
          <a:off x="1371600" y="1371602"/>
          <a:ext cx="6629400" cy="2819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352800"/>
              </a:tblGrid>
              <a:tr h="529428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শ্রেনি</a:t>
                      </a:r>
                      <a:r>
                        <a:rPr lang="bn-BD" baseline="0" dirty="0" smtClean="0"/>
                        <a:t> ব্যাপ্তি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গনসংখ্যা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57994">
                <a:tc>
                  <a:txBody>
                    <a:bodyPr/>
                    <a:lstStyle/>
                    <a:p>
                      <a:r>
                        <a:rPr lang="bn-BD" dirty="0" smtClean="0"/>
                        <a:t>৩০-৩৪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৫</a:t>
                      </a:r>
                      <a:endParaRPr lang="en-US" dirty="0"/>
                    </a:p>
                  </a:txBody>
                  <a:tcPr/>
                </a:tc>
              </a:tr>
              <a:tr h="457994">
                <a:tc>
                  <a:txBody>
                    <a:bodyPr/>
                    <a:lstStyle/>
                    <a:p>
                      <a:r>
                        <a:rPr lang="bn-BD" dirty="0" smtClean="0"/>
                        <a:t>৩৫-৩৯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৪</a:t>
                      </a:r>
                      <a:endParaRPr lang="en-US" dirty="0"/>
                    </a:p>
                  </a:txBody>
                  <a:tcPr/>
                </a:tc>
              </a:tr>
              <a:tr h="457994">
                <a:tc>
                  <a:txBody>
                    <a:bodyPr/>
                    <a:lstStyle/>
                    <a:p>
                      <a:r>
                        <a:rPr lang="bn-BD" dirty="0" smtClean="0"/>
                        <a:t>৪০-৪৪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৯</a:t>
                      </a:r>
                      <a:endParaRPr lang="en-US" dirty="0"/>
                    </a:p>
                  </a:txBody>
                  <a:tcPr/>
                </a:tc>
              </a:tr>
              <a:tr h="457994">
                <a:tc>
                  <a:txBody>
                    <a:bodyPr/>
                    <a:lstStyle/>
                    <a:p>
                      <a:r>
                        <a:rPr lang="bn-BD" dirty="0" smtClean="0"/>
                        <a:t>৪৫-৪৯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৭</a:t>
                      </a:r>
                      <a:endParaRPr lang="en-US" dirty="0"/>
                    </a:p>
                  </a:txBody>
                  <a:tcPr/>
                </a:tc>
              </a:tr>
              <a:tr h="457994">
                <a:tc>
                  <a:txBody>
                    <a:bodyPr/>
                    <a:lstStyle/>
                    <a:p>
                      <a:r>
                        <a:rPr lang="bn-BD" dirty="0" smtClean="0"/>
                        <a:t>৫০-৫৪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৫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09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482" y="0"/>
            <a:ext cx="9148482" cy="6858000"/>
            <a:chOff x="-4482" y="0"/>
            <a:chExt cx="9148482" cy="6858000"/>
          </a:xfrm>
        </p:grpSpPr>
        <p:sp>
          <p:nvSpPr>
            <p:cNvPr id="2" name="Rectangle 1"/>
            <p:cNvSpPr/>
            <p:nvPr/>
          </p:nvSpPr>
          <p:spPr>
            <a:xfrm rot="2118414">
              <a:off x="856657" y="1727281"/>
              <a:ext cx="7430689" cy="2646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600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THANKS</a:t>
              </a:r>
              <a:endParaRPr lang="en-US" sz="1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  <p:pic>
          <p:nvPicPr>
            <p:cNvPr id="3" name="Picture 2" descr="C:\Users\Public\Pictures\ooooo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8" t="19054" r="9262"/>
            <a:stretch/>
          </p:blipFill>
          <p:spPr bwMode="auto">
            <a:xfrm>
              <a:off x="-4482" y="3482788"/>
              <a:ext cx="2998695" cy="33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Public\Pictures\ooooo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8" t="20036" r="9252"/>
            <a:stretch/>
          </p:blipFill>
          <p:spPr bwMode="auto">
            <a:xfrm rot="10800000">
              <a:off x="5298141" y="0"/>
              <a:ext cx="3845859" cy="2774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78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1928842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dirty="0">
                <a:solidFill>
                  <a:srgbClr val="002060"/>
                </a:solidFill>
              </a:rPr>
              <a:t>সাইফুল হক</a:t>
            </a:r>
            <a:r>
              <a:rPr lang="en-US" sz="4800" b="1" dirty="0">
                <a:solidFill>
                  <a:srgbClr val="002060"/>
                </a:solidFill>
              </a:rPr>
              <a:t>       </a:t>
            </a:r>
            <a:r>
              <a:rPr lang="bn-BD" sz="4800" b="1" dirty="0">
                <a:solidFill>
                  <a:srgbClr val="002060"/>
                </a:solidFill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</a:rPr>
              <a:t>          </a:t>
            </a:r>
            <a:r>
              <a:rPr lang="bn-BD" sz="4800" b="1" dirty="0">
                <a:solidFill>
                  <a:srgbClr val="002060"/>
                </a:solidFill>
              </a:rPr>
              <a:t>সহকারী </a:t>
            </a:r>
            <a:r>
              <a:rPr lang="bn-BD" sz="4800" b="1" dirty="0" smtClean="0">
                <a:solidFill>
                  <a:srgbClr val="002060"/>
                </a:solidFill>
              </a:rPr>
              <a:t>শিক্ষক বিজ্ঞান</a:t>
            </a:r>
            <a:endParaRPr lang="bn-BD" sz="4800" b="1" dirty="0">
              <a:solidFill>
                <a:srgbClr val="002060"/>
              </a:solidFill>
            </a:endParaRPr>
          </a:p>
          <a:p>
            <a:r>
              <a:rPr lang="bn-BD" sz="4800" b="1" dirty="0">
                <a:solidFill>
                  <a:srgbClr val="002060"/>
                </a:solidFill>
              </a:rPr>
              <a:t>সোনারগাঁও উচ্চ বিদ্যালয়</a:t>
            </a:r>
          </a:p>
          <a:p>
            <a:r>
              <a:rPr lang="bn-BD" sz="4800" b="1" dirty="0">
                <a:solidFill>
                  <a:srgbClr val="002060"/>
                </a:solidFill>
              </a:rPr>
              <a:t>রাঙ্গুনিয়া ,চট্টগ্রাম</a:t>
            </a:r>
          </a:p>
          <a:p>
            <a:r>
              <a:rPr lang="bn-BD" sz="4800" b="1" dirty="0">
                <a:solidFill>
                  <a:srgbClr val="002060"/>
                </a:solidFill>
              </a:rPr>
              <a:t>মোবাইল </a:t>
            </a:r>
            <a:r>
              <a:rPr lang="bn-BD" sz="4800" b="1" dirty="0" smtClean="0">
                <a:solidFill>
                  <a:srgbClr val="002060"/>
                </a:solidFill>
              </a:rPr>
              <a:t>০১৮৪০৫২৩২৫</a:t>
            </a:r>
            <a:r>
              <a:rPr lang="en-US" sz="4800" b="1" dirty="0">
                <a:solidFill>
                  <a:srgbClr val="002060"/>
                </a:solidFill>
              </a:rPr>
              <a:t>2   </a:t>
            </a:r>
          </a:p>
          <a:p>
            <a:r>
              <a:rPr lang="bn-BD" sz="4800" b="1" dirty="0">
                <a:solidFill>
                  <a:srgbClr val="002060"/>
                </a:solidFill>
              </a:rPr>
              <a:t>ই মেইল</a:t>
            </a:r>
            <a:r>
              <a:rPr lang="en-US" sz="4000" b="1" dirty="0">
                <a:solidFill>
                  <a:srgbClr val="002060"/>
                </a:solidFill>
              </a:rPr>
              <a:t>Shaqueac252@gmail.com</a:t>
            </a:r>
            <a:endParaRPr lang="bn-BD" sz="4000" b="1" dirty="0">
              <a:solidFill>
                <a:srgbClr val="00206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495300" y="404842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3447"/>
            <a:ext cx="952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563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0000"/>
                </a:solidFill>
              </a:rPr>
              <a:t>গণিত</a:t>
            </a:r>
            <a:r>
              <a:rPr lang="bn-BD" sz="6600" dirty="0" smtClean="0"/>
              <a:t> </a:t>
            </a:r>
          </a:p>
          <a:p>
            <a:pPr algn="ctr"/>
            <a:r>
              <a:rPr lang="bn-BD" sz="6600" dirty="0" smtClean="0"/>
              <a:t>৮ম শ্রেণি </a:t>
            </a:r>
          </a:p>
          <a:p>
            <a:pPr algn="ctr"/>
            <a:r>
              <a:rPr lang="bn-BD" sz="6600" dirty="0" smtClean="0"/>
              <a:t>তথ্য ও উপাত্ত</a:t>
            </a:r>
          </a:p>
          <a:p>
            <a:pPr algn="ctr"/>
            <a:r>
              <a:rPr lang="bn-BD" sz="6600" dirty="0" smtClean="0"/>
              <a:t>(পরিসংখ্যান)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622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90978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</a:t>
            </a:r>
            <a:endParaRPr lang="bn-BD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১। ক্রমযোজিত গনসংখ্যা নির্ণয় করতে পারবে।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 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মধ্যক নির্ণয় করতে পারবে।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 । গড় নির্ণয় করতে পারবে 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4440" y="19378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2419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86148"/>
              </p:ext>
            </p:extLst>
          </p:nvPr>
        </p:nvGraphicFramePr>
        <p:xfrm>
          <a:off x="1143000" y="761998"/>
          <a:ext cx="6629400" cy="4495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352800"/>
              </a:tblGrid>
              <a:tr h="844224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শ্রেনি</a:t>
                      </a:r>
                      <a:r>
                        <a:rPr lang="bn-BD" baseline="0" dirty="0" smtClean="0"/>
                        <a:t> ব্যাপ্তি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গনসংখ্যা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30316">
                <a:tc>
                  <a:txBody>
                    <a:bodyPr/>
                    <a:lstStyle/>
                    <a:p>
                      <a:r>
                        <a:rPr lang="bn-BD" dirty="0" smtClean="0"/>
                        <a:t>৩০-৩৪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৫</a:t>
                      </a:r>
                      <a:endParaRPr lang="en-US" dirty="0"/>
                    </a:p>
                  </a:txBody>
                  <a:tcPr/>
                </a:tc>
              </a:tr>
              <a:tr h="730316">
                <a:tc>
                  <a:txBody>
                    <a:bodyPr/>
                    <a:lstStyle/>
                    <a:p>
                      <a:r>
                        <a:rPr lang="bn-BD" dirty="0" smtClean="0"/>
                        <a:t>৩৫-৩৯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৪</a:t>
                      </a:r>
                      <a:endParaRPr lang="en-US" dirty="0"/>
                    </a:p>
                  </a:txBody>
                  <a:tcPr/>
                </a:tc>
              </a:tr>
              <a:tr h="730316">
                <a:tc>
                  <a:txBody>
                    <a:bodyPr/>
                    <a:lstStyle/>
                    <a:p>
                      <a:r>
                        <a:rPr lang="bn-BD" dirty="0" smtClean="0"/>
                        <a:t>৪০-৪৪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৯</a:t>
                      </a:r>
                      <a:endParaRPr lang="en-US" dirty="0"/>
                    </a:p>
                  </a:txBody>
                  <a:tcPr/>
                </a:tc>
              </a:tr>
              <a:tr h="730316">
                <a:tc>
                  <a:txBody>
                    <a:bodyPr/>
                    <a:lstStyle/>
                    <a:p>
                      <a:r>
                        <a:rPr lang="bn-BD" dirty="0" smtClean="0"/>
                        <a:t>৪৫-৪৯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৭</a:t>
                      </a:r>
                      <a:endParaRPr lang="en-US" dirty="0"/>
                    </a:p>
                  </a:txBody>
                  <a:tcPr/>
                </a:tc>
              </a:tr>
              <a:tr h="730316">
                <a:tc>
                  <a:txBody>
                    <a:bodyPr/>
                    <a:lstStyle/>
                    <a:p>
                      <a:r>
                        <a:rPr lang="bn-BD" dirty="0" smtClean="0"/>
                        <a:t>৫০-৫৪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৫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440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86919"/>
              </p:ext>
            </p:extLst>
          </p:nvPr>
        </p:nvGraphicFramePr>
        <p:xfrm>
          <a:off x="990600" y="1295399"/>
          <a:ext cx="7315200" cy="367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762001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শ্রেনি</a:t>
                      </a:r>
                      <a:r>
                        <a:rPr lang="bn-BD" baseline="0" dirty="0" smtClean="0"/>
                        <a:t> ব্যাপ্তি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গনসংখ্যা</a:t>
                      </a:r>
                      <a:r>
                        <a:rPr lang="bn-B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/>
                        <a:t>ক্রমযোজিত</a:t>
                      </a:r>
                      <a:r>
                        <a:rPr lang="bn-BD" sz="2000" baseline="0" dirty="0" smtClean="0"/>
                        <a:t> </a:t>
                      </a:r>
                      <a:r>
                        <a:rPr lang="bn-BD" sz="2000" dirty="0" smtClean="0"/>
                        <a:t>গনসংখ্যা</a:t>
                      </a:r>
                      <a:r>
                        <a:rPr lang="bn-BD" sz="2000" baseline="0" dirty="0" smtClean="0"/>
                        <a:t> 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581777">
                <a:tc>
                  <a:txBody>
                    <a:bodyPr/>
                    <a:lstStyle/>
                    <a:p>
                      <a:r>
                        <a:rPr lang="bn-BD" dirty="0" smtClean="0"/>
                        <a:t>৩০-৩৪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৫ </a:t>
                      </a:r>
                      <a:endParaRPr lang="en-US" dirty="0"/>
                    </a:p>
                  </a:txBody>
                  <a:tcPr/>
                </a:tc>
              </a:tr>
              <a:tr h="581777">
                <a:tc>
                  <a:txBody>
                    <a:bodyPr/>
                    <a:lstStyle/>
                    <a:p>
                      <a:r>
                        <a:rPr lang="bn-BD" dirty="0" smtClean="0"/>
                        <a:t>৩৫-৩৯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৯ </a:t>
                      </a:r>
                      <a:endParaRPr lang="en-US" dirty="0"/>
                    </a:p>
                  </a:txBody>
                  <a:tcPr/>
                </a:tc>
              </a:tr>
              <a:tr h="581777">
                <a:tc>
                  <a:txBody>
                    <a:bodyPr/>
                    <a:lstStyle/>
                    <a:p>
                      <a:r>
                        <a:rPr lang="bn-BD" dirty="0" smtClean="0"/>
                        <a:t>৪০-৪৪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১৮</a:t>
                      </a:r>
                      <a:r>
                        <a:rPr lang="bn-BD" baseline="0" dirty="0" smtClean="0"/>
                        <a:t> </a:t>
                      </a:r>
                      <a:endParaRPr lang="bn-BD" dirty="0" smtClean="0"/>
                    </a:p>
                  </a:txBody>
                  <a:tcPr/>
                </a:tc>
              </a:tr>
              <a:tr h="581777">
                <a:tc>
                  <a:txBody>
                    <a:bodyPr/>
                    <a:lstStyle/>
                    <a:p>
                      <a:r>
                        <a:rPr lang="bn-BD" dirty="0" smtClean="0"/>
                        <a:t>৪৫-৪৯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২৫ </a:t>
                      </a:r>
                      <a:endParaRPr lang="en-US" dirty="0"/>
                    </a:p>
                  </a:txBody>
                  <a:tcPr/>
                </a:tc>
              </a:tr>
              <a:tr h="581777">
                <a:tc>
                  <a:txBody>
                    <a:bodyPr/>
                    <a:lstStyle/>
                    <a:p>
                      <a:r>
                        <a:rPr lang="bn-BD" dirty="0" smtClean="0"/>
                        <a:t>৫০-৫৪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৩০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4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304800"/>
                <a:ext cx="8534400" cy="4583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7200" b="1" u="sng" dirty="0" smtClean="0">
                    <a:solidFill>
                      <a:srgbClr val="00B050"/>
                    </a:solidFill>
                  </a:rPr>
                  <a:t>মধ্যক নির্ণয় এর সুত্র </a:t>
                </a:r>
              </a:p>
              <a:p>
                <a:endParaRPr lang="bn-BD" dirty="0"/>
              </a:p>
              <a:p>
                <a:endParaRPr lang="bn-BD" dirty="0" smtClean="0"/>
              </a:p>
              <a:p>
                <a:r>
                  <a:rPr lang="bn-BD" sz="7200" dirty="0" smtClean="0"/>
                  <a:t>মধ্যক=</a:t>
                </a:r>
                <a:r>
                  <a:rPr lang="en-US" sz="7200" dirty="0" smtClean="0"/>
                  <a:t>L+(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7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7200" dirty="0" smtClean="0"/>
                  <a:t> </a:t>
                </a:r>
                <a:r>
                  <a:rPr lang="en-US" sz="7200" dirty="0" smtClean="0"/>
                  <a:t>- Fc)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7200" b="0" i="1" smtClean="0">
                            <a:latin typeface="Cambria Math"/>
                          </a:rPr>
                          <m:t>𝑓</m:t>
                        </m:r>
                        <m:r>
                          <a:rPr lang="en-US" sz="7200" b="0" i="1" baseline="-25000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bn-BD" sz="7200" dirty="0" smtClean="0"/>
              </a:p>
              <a:p>
                <a:endParaRPr lang="bn-BD" dirty="0"/>
              </a:p>
              <a:p>
                <a:endParaRPr lang="bn-BD" dirty="0" smtClean="0"/>
              </a:p>
              <a:p>
                <a:endParaRPr lang="bn-BD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4800"/>
                <a:ext cx="8534400" cy="4583178"/>
              </a:xfrm>
              <a:prstGeom prst="rect">
                <a:avLst/>
              </a:prstGeom>
              <a:blipFill rotWithShape="1">
                <a:blip r:embed="rId2"/>
                <a:stretch>
                  <a:fillRect l="-5357" t="-5053" r="-10429" b="-1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56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2200" y="762000"/>
            <a:ext cx="259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এখানে </a:t>
            </a:r>
          </a:p>
          <a:p>
            <a:r>
              <a:rPr lang="bn-BD" sz="3600" dirty="0" smtClean="0"/>
              <a:t>       </a:t>
            </a:r>
            <a:r>
              <a:rPr lang="en-US" sz="3600" dirty="0" smtClean="0"/>
              <a:t>L=</a:t>
            </a:r>
            <a:r>
              <a:rPr lang="bn-BD" sz="3600" dirty="0" smtClean="0"/>
              <a:t>৪০</a:t>
            </a: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 n=</a:t>
            </a:r>
            <a:r>
              <a:rPr lang="bn-BD" sz="3600" dirty="0" smtClean="0"/>
              <a:t>৩০</a:t>
            </a: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 F</a:t>
            </a:r>
            <a:r>
              <a:rPr lang="en-US" sz="3600" baseline="-25000" dirty="0" smtClean="0"/>
              <a:t>c</a:t>
            </a:r>
            <a:r>
              <a:rPr lang="en-US" sz="3600" dirty="0" smtClean="0"/>
              <a:t>=</a:t>
            </a:r>
            <a:r>
              <a:rPr lang="bn-BD" sz="3600" dirty="0" smtClean="0"/>
              <a:t>৯</a:t>
            </a:r>
            <a:endParaRPr lang="en-US" sz="3600" dirty="0" smtClean="0"/>
          </a:p>
          <a:p>
            <a:r>
              <a:rPr lang="en-US" sz="3600" dirty="0" smtClean="0"/>
              <a:t>           h=</a:t>
            </a:r>
            <a:r>
              <a:rPr lang="bn-BD" sz="3600" dirty="0" smtClean="0"/>
              <a:t>৫</a:t>
            </a: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 </a:t>
            </a:r>
            <a:r>
              <a:rPr lang="en-US" sz="3600" dirty="0" err="1" smtClean="0"/>
              <a:t>f</a:t>
            </a:r>
            <a:r>
              <a:rPr lang="en-US" sz="3600" baseline="-25000" dirty="0" err="1" smtClean="0"/>
              <a:t>m</a:t>
            </a:r>
            <a:r>
              <a:rPr lang="en-US" sz="3600" dirty="0"/>
              <a:t>=</a:t>
            </a:r>
            <a:r>
              <a:rPr lang="bn-BD" sz="3600" dirty="0" smtClean="0"/>
              <a:t>৯ 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         </a:t>
            </a:r>
            <a:endParaRPr lang="bn-BD" sz="3600" dirty="0" smtClean="0"/>
          </a:p>
          <a:p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9600" y="914400"/>
                <a:ext cx="5562600" cy="4611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92D050"/>
                    </a:solidFill>
                  </a:rPr>
                  <a:t>আমরা জানি</a:t>
                </a:r>
              </a:p>
              <a:p>
                <a:r>
                  <a:rPr lang="bn-BD" dirty="0"/>
                  <a:t> </a:t>
                </a:r>
                <a:r>
                  <a:rPr lang="bn-BD" dirty="0" smtClean="0"/>
                  <a:t>           </a:t>
                </a:r>
                <a:r>
                  <a:rPr lang="bn-BD" sz="3200" dirty="0" smtClean="0">
                    <a:solidFill>
                      <a:srgbClr val="FF0000"/>
                    </a:solidFill>
                  </a:rPr>
                  <a:t>মধ্যক=</a:t>
                </a:r>
                <a:r>
                  <a:rPr lang="en-US" sz="3200" dirty="0">
                    <a:solidFill>
                      <a:srgbClr val="FF0000"/>
                    </a:solidFill>
                  </a:rPr>
                  <a:t>L+(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</a:rPr>
                  <a:t>- Fc)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3200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bn-BD" dirty="0" smtClean="0"/>
              </a:p>
              <a:p>
                <a:r>
                  <a:rPr lang="bn-BD" sz="2800" dirty="0"/>
                  <a:t> </a:t>
                </a:r>
                <a:r>
                  <a:rPr lang="bn-BD" sz="2800" dirty="0" smtClean="0"/>
                  <a:t>              </a:t>
                </a:r>
                <a:r>
                  <a:rPr lang="bn-BD" sz="2400" dirty="0" smtClean="0"/>
                  <a:t>=৪০+(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</a:rPr>
                          <m:t>৩০</m:t>
                        </m:r>
                        <m:r>
                          <a:rPr lang="bn-BD" sz="2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</a:rPr>
                          <m:t>২</m:t>
                        </m:r>
                        <m:r>
                          <a:rPr lang="bn-BD" sz="24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400" dirty="0" smtClean="0"/>
                  <a:t>-৯) </a:t>
                </a:r>
                <a:r>
                  <a:rPr lang="en-US" sz="2400" dirty="0" smtClean="0"/>
                  <a:t>X</a:t>
                </a:r>
                <a:r>
                  <a:rPr lang="bn-BD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</a:rPr>
                          <m:t>৫</m:t>
                        </m:r>
                        <m:r>
                          <a:rPr lang="bn-BD" sz="2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</a:rPr>
                          <m:t>৯</m:t>
                        </m:r>
                        <m:r>
                          <a:rPr lang="bn-BD" sz="24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bn-BD" sz="2400" dirty="0"/>
              </a:p>
              <a:p>
                <a:r>
                  <a:rPr lang="bn-BD" sz="2400" dirty="0" smtClean="0"/>
                  <a:t>                  = ৪০ +(১৫-৯)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X</a:t>
                </a:r>
                <a:r>
                  <a:rPr lang="bn-BD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400" i="1">
                            <a:latin typeface="Cambria Math"/>
                          </a:rPr>
                          <m:t>৫</m:t>
                        </m:r>
                        <m:r>
                          <a:rPr lang="bn-BD" sz="24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bn-BD" sz="2400" i="1">
                            <a:latin typeface="Cambria Math"/>
                          </a:rPr>
                          <m:t>৯</m:t>
                        </m:r>
                        <m:r>
                          <a:rPr lang="bn-BD" sz="24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bn-BD" sz="2400" dirty="0" smtClean="0"/>
              </a:p>
              <a:p>
                <a:r>
                  <a:rPr lang="bn-BD" sz="2400" dirty="0"/>
                  <a:t> </a:t>
                </a:r>
                <a:r>
                  <a:rPr lang="bn-BD" sz="2400" dirty="0" smtClean="0"/>
                  <a:t>                  = ৪০+৬</a:t>
                </a:r>
                <a:r>
                  <a:rPr lang="en-US" sz="2400" dirty="0"/>
                  <a:t> X</a:t>
                </a:r>
                <a:r>
                  <a:rPr lang="bn-BD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400" i="1">
                            <a:latin typeface="Cambria Math"/>
                          </a:rPr>
                          <m:t>৫</m:t>
                        </m:r>
                        <m:r>
                          <a:rPr lang="bn-BD" sz="24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bn-BD" sz="2400" i="1">
                            <a:latin typeface="Cambria Math"/>
                          </a:rPr>
                          <m:t>৯</m:t>
                        </m:r>
                        <m:r>
                          <a:rPr lang="bn-BD" sz="24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bn-BD" sz="2400" dirty="0" smtClean="0"/>
              </a:p>
              <a:p>
                <a:r>
                  <a:rPr lang="bn-BD" sz="2400" dirty="0"/>
                  <a:t> </a:t>
                </a:r>
                <a:r>
                  <a:rPr lang="bn-BD" sz="2400" dirty="0" smtClean="0"/>
                  <a:t>                  = ৪০+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</a:rPr>
                          <m:t>৩০</m:t>
                        </m:r>
                        <m:r>
                          <a:rPr lang="bn-BD" sz="2400" b="0" i="1" smtClean="0">
                            <a:latin typeface="Cambria Math"/>
                          </a:rPr>
                          <m:t> </m:t>
                        </m:r>
                        <m:r>
                          <a:rPr lang="bn-BD" sz="2400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bn-BD" sz="2400" i="1">
                            <a:latin typeface="Cambria Math"/>
                          </a:rPr>
                          <m:t>৯</m:t>
                        </m:r>
                        <m:r>
                          <a:rPr lang="bn-BD" sz="24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400" dirty="0" smtClean="0"/>
                  <a:t> </a:t>
                </a:r>
              </a:p>
              <a:p>
                <a:r>
                  <a:rPr lang="bn-BD" sz="2400" dirty="0"/>
                  <a:t> </a:t>
                </a:r>
                <a:r>
                  <a:rPr lang="bn-BD" sz="2400" dirty="0" smtClean="0"/>
                  <a:t>                  =৪০+৩</a:t>
                </a:r>
                <a:r>
                  <a:rPr lang="en-US" sz="2400" dirty="0" smtClean="0"/>
                  <a:t>.</a:t>
                </a:r>
                <a:r>
                  <a:rPr lang="bn-BD" sz="2400" dirty="0" smtClean="0"/>
                  <a:t>৩৩ </a:t>
                </a:r>
              </a:p>
              <a:p>
                <a:r>
                  <a:rPr lang="bn-BD" sz="2400" dirty="0"/>
                  <a:t> </a:t>
                </a:r>
                <a:r>
                  <a:rPr lang="bn-BD" sz="2400" dirty="0" smtClean="0"/>
                  <a:t>                   =৪৩</a:t>
                </a:r>
                <a:r>
                  <a:rPr lang="en-US" sz="2400" dirty="0" smtClean="0"/>
                  <a:t>.</a:t>
                </a:r>
                <a:r>
                  <a:rPr lang="bn-BD" sz="2400" dirty="0" smtClean="0"/>
                  <a:t>৩৩ </a:t>
                </a:r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14400"/>
                <a:ext cx="5562600" cy="4611199"/>
              </a:xfrm>
              <a:prstGeom prst="rect">
                <a:avLst/>
              </a:prstGeom>
              <a:blipFill rotWithShape="1">
                <a:blip r:embed="rId2"/>
                <a:stretch>
                  <a:fillRect l="-2738" t="-1720" b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52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347</Words>
  <Application>Microsoft Office PowerPoint</Application>
  <PresentationFormat>On-screen Show (4:3)</PresentationFormat>
  <Paragraphs>138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গড় নির্ণয়ের সূত্র 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ShAiFuL HaQuE</dc:creator>
  <cp:lastModifiedBy>My</cp:lastModifiedBy>
  <cp:revision>73</cp:revision>
  <dcterms:created xsi:type="dcterms:W3CDTF">2006-08-16T00:00:00Z</dcterms:created>
  <dcterms:modified xsi:type="dcterms:W3CDTF">2021-04-17T14:18:47Z</dcterms:modified>
</cp:coreProperties>
</file>