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3"/>
  </p:notesMasterIdLst>
  <p:sldIdLst>
    <p:sldId id="256" r:id="rId2"/>
    <p:sldId id="268" r:id="rId3"/>
    <p:sldId id="272" r:id="rId4"/>
    <p:sldId id="271" r:id="rId5"/>
    <p:sldId id="258" r:id="rId6"/>
    <p:sldId id="259" r:id="rId7"/>
    <p:sldId id="284" r:id="rId8"/>
    <p:sldId id="274" r:id="rId9"/>
    <p:sldId id="283" r:id="rId10"/>
    <p:sldId id="278" r:id="rId11"/>
    <p:sldId id="291" r:id="rId12"/>
    <p:sldId id="287" r:id="rId13"/>
    <p:sldId id="289" r:id="rId14"/>
    <p:sldId id="288" r:id="rId15"/>
    <p:sldId id="292" r:id="rId16"/>
    <p:sldId id="293" r:id="rId17"/>
    <p:sldId id="279" r:id="rId18"/>
    <p:sldId id="261" r:id="rId19"/>
    <p:sldId id="276" r:id="rId20"/>
    <p:sldId id="277" r:id="rId21"/>
    <p:sldId id="26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F8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89" autoAdjust="0"/>
    <p:restoredTop sz="74545" autoAdjust="0"/>
  </p:normalViewPr>
  <p:slideViewPr>
    <p:cSldViewPr snapToGrid="0">
      <p:cViewPr>
        <p:scale>
          <a:sx n="59" d="100"/>
          <a:sy n="59" d="100"/>
        </p:scale>
        <p:origin x="1517" y="72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1A88FC-8308-4D35-8C29-176026DDCCE5}" type="doc">
      <dgm:prSet loTypeId="urn:microsoft.com/office/officeart/2005/8/layout/radial5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062E227-A4C3-4C73-9884-96415ED1A96C}">
      <dgm:prSet phldrT="[Text]" custT="1"/>
      <dgm:spPr/>
      <dgm:t>
        <a:bodyPr/>
        <a:lstStyle/>
        <a:p>
          <a:r>
            <a:rPr lang="en-US" sz="32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ব্যবসায়</a:t>
          </a:r>
          <a:r>
            <a:rPr lang="en-US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32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পরিবেশের</a:t>
          </a:r>
          <a:r>
            <a:rPr lang="en-US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32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উপাদান</a:t>
          </a:r>
          <a:endParaRPr lang="en-US" sz="3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23BA05-8CB0-4830-B482-86CAC273D6AD}" type="parTrans" cxnId="{54B88E90-345B-419F-8F66-A3F2D0383E03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03D3AD-1FF0-475C-92BF-31B94E5AF3AF}" type="sibTrans" cxnId="{54B88E90-345B-419F-8F66-A3F2D0383E03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5E902B-8856-46F7-8389-76D65248474A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প্রাকৃতিক</a:t>
          </a:r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পরিবেশ</a:t>
          </a:r>
          <a:endParaRPr 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30C4EA-15EE-4FEB-A5B0-61923772EB45}" type="parTrans" cxnId="{DE25B0A2-F8B6-4F1B-AE1C-516C7D93C2D7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B3D2A0-CBE9-4D86-8304-F30E0C448DBA}" type="sibTrans" cxnId="{DE25B0A2-F8B6-4F1B-AE1C-516C7D93C2D7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BD12C3-5871-4AAF-95FF-F045DC7E6763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অর্থনৈতিক</a:t>
          </a:r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পরিবেশ</a:t>
          </a:r>
          <a:endParaRPr 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D0C01E-ED54-4140-A737-220BCE6F2568}" type="parTrans" cxnId="{54969377-89DF-4060-A3D4-4DCF28345C05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061BA2-D632-40C4-BD54-787EB48FEA8D}" type="sibTrans" cxnId="{54969377-89DF-4060-A3D4-4DCF28345C05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92A8C4-11D6-4B49-8D7A-0748FD46D166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রাজনৈতিক</a:t>
          </a:r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পরিবেশ</a:t>
          </a:r>
          <a:endParaRPr 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0431CE-EE0C-42C2-88E3-877C2D1EB2EC}" type="parTrans" cxnId="{78F306ED-1A7F-4116-9A4A-559C533474C9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0236D2-181E-49D2-BE59-BE85A3EA3C64}" type="sibTrans" cxnId="{78F306ED-1A7F-4116-9A4A-559C533474C9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B4DA6B-6D47-4C70-88B7-67263E74124C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আইনগত</a:t>
          </a:r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পরিবেশ</a:t>
          </a:r>
          <a:endParaRPr 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A932FE-EF33-4304-B507-D8ABF5923A57}" type="parTrans" cxnId="{C8E51BEF-B5FA-4B19-BF91-C99FF99DAE54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84F229-A5D1-42D4-BF88-D1893865C901}" type="sibTrans" cxnId="{C8E51BEF-B5FA-4B19-BF91-C99FF99DAE54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01C140-5035-4FE0-B454-9FA1BF9D5A7E}">
      <dgm:prSet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সামাজিক</a:t>
          </a:r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পরিবেশ</a:t>
          </a:r>
          <a:endParaRPr 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98DFFA-F012-44BC-AF18-6D5D40F7CC66}" type="parTrans" cxnId="{5FAFFE33-9D89-480D-BB5D-E632D8587A38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F0E8C7-CD86-45CE-B253-182C02E99E56}" type="sibTrans" cxnId="{5FAFFE33-9D89-480D-BB5D-E632D8587A38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4D4495-020C-4FD4-963E-700256DE290A}">
      <dgm:prSet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প্রযুক্তিগত</a:t>
          </a:r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পরিবেশ</a:t>
          </a:r>
          <a:endParaRPr 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0A6D84-B9B5-4DF6-899E-FD5C42490B80}" type="parTrans" cxnId="{833C5CC5-CFF0-4D45-8CCD-2160F6E3C9FD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47A484-95C8-481F-84C5-FC118563F4CB}" type="sibTrans" cxnId="{833C5CC5-CFF0-4D45-8CCD-2160F6E3C9FD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360743-6C8D-4152-8728-B51A5ADDDCF8}" type="pres">
      <dgm:prSet presAssocID="{7B1A88FC-8308-4D35-8C29-176026DDCCE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42C2A8-319D-4052-A393-1A9FF60F01F1}" type="pres">
      <dgm:prSet presAssocID="{7062E227-A4C3-4C73-9884-96415ED1A96C}" presName="centerShape" presStyleLbl="node0" presStyleIdx="0" presStyleCnt="1" custScaleX="233697"/>
      <dgm:spPr/>
      <dgm:t>
        <a:bodyPr/>
        <a:lstStyle/>
        <a:p>
          <a:endParaRPr lang="en-US"/>
        </a:p>
      </dgm:t>
    </dgm:pt>
    <dgm:pt modelId="{A3791FDF-589C-487A-8A94-D2A719743D7F}" type="pres">
      <dgm:prSet presAssocID="{0A30C4EA-15EE-4FEB-A5B0-61923772EB45}" presName="parTrans" presStyleLbl="sibTrans2D1" presStyleIdx="0" presStyleCnt="6"/>
      <dgm:spPr/>
      <dgm:t>
        <a:bodyPr/>
        <a:lstStyle/>
        <a:p>
          <a:endParaRPr lang="en-US"/>
        </a:p>
      </dgm:t>
    </dgm:pt>
    <dgm:pt modelId="{B5A1B2AC-AD00-45FA-A3DB-9BDBD9FA10FB}" type="pres">
      <dgm:prSet presAssocID="{0A30C4EA-15EE-4FEB-A5B0-61923772EB45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ED7480B3-75EC-406B-B25C-5BF8FF695EF2}" type="pres">
      <dgm:prSet presAssocID="{2E5E902B-8856-46F7-8389-76D65248474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DC2244-AF26-4BCC-B24F-F680ED05C58C}" type="pres">
      <dgm:prSet presAssocID="{93D0C01E-ED54-4140-A737-220BCE6F2568}" presName="parTrans" presStyleLbl="sibTrans2D1" presStyleIdx="1" presStyleCnt="6"/>
      <dgm:spPr/>
      <dgm:t>
        <a:bodyPr/>
        <a:lstStyle/>
        <a:p>
          <a:endParaRPr lang="en-US"/>
        </a:p>
      </dgm:t>
    </dgm:pt>
    <dgm:pt modelId="{6B3C0E97-7EFE-4D21-BEEC-BC3AA4B97AF6}" type="pres">
      <dgm:prSet presAssocID="{93D0C01E-ED54-4140-A737-220BCE6F2568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28963533-A2AF-41A7-8A84-12BF30C58090}" type="pres">
      <dgm:prSet presAssocID="{0EBD12C3-5871-4AAF-95FF-F045DC7E6763}" presName="node" presStyleLbl="node1" presStyleIdx="1" presStyleCnt="6" custRadScaleRad="146726" custRadScaleInc="98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06EC44-EE1D-419C-AB5D-A5E742038E21}" type="pres">
      <dgm:prSet presAssocID="{FC98DFFA-F012-44BC-AF18-6D5D40F7CC66}" presName="parTrans" presStyleLbl="sibTrans2D1" presStyleIdx="2" presStyleCnt="6"/>
      <dgm:spPr/>
      <dgm:t>
        <a:bodyPr/>
        <a:lstStyle/>
        <a:p>
          <a:endParaRPr lang="en-US"/>
        </a:p>
      </dgm:t>
    </dgm:pt>
    <dgm:pt modelId="{7D4EBF80-A5F6-49BB-A9AF-B5DD5A89351D}" type="pres">
      <dgm:prSet presAssocID="{FC98DFFA-F012-44BC-AF18-6D5D40F7CC66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830774F3-320E-49E4-A6E7-5501255CC909}" type="pres">
      <dgm:prSet presAssocID="{DC01C140-5035-4FE0-B454-9FA1BF9D5A7E}" presName="node" presStyleLbl="node1" presStyleIdx="2" presStyleCnt="6" custRadScaleRad="155559" custRadScaleInc="-186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3BEC16-7FCE-4C72-BBED-5F8EF7068114}" type="pres">
      <dgm:prSet presAssocID="{960431CE-EE0C-42C2-88E3-877C2D1EB2EC}" presName="parTrans" presStyleLbl="sibTrans2D1" presStyleIdx="3" presStyleCnt="6"/>
      <dgm:spPr/>
      <dgm:t>
        <a:bodyPr/>
        <a:lstStyle/>
        <a:p>
          <a:endParaRPr lang="en-US"/>
        </a:p>
      </dgm:t>
    </dgm:pt>
    <dgm:pt modelId="{0E124763-E982-405C-9CEB-AC431EC0991C}" type="pres">
      <dgm:prSet presAssocID="{960431CE-EE0C-42C2-88E3-877C2D1EB2EC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09DC360C-9B02-41F6-B4B5-627414C2CAC3}" type="pres">
      <dgm:prSet presAssocID="{8692A8C4-11D6-4B49-8D7A-0748FD46D166}" presName="node" presStyleLbl="node1" presStyleIdx="3" presStyleCnt="6" custRadScaleRad="100523" custRadScaleInc="-166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7386B7-DDBA-4F88-A898-AFBB952C26BF}" type="pres">
      <dgm:prSet presAssocID="{350A6D84-B9B5-4DF6-899E-FD5C42490B80}" presName="parTrans" presStyleLbl="sibTrans2D1" presStyleIdx="4" presStyleCnt="6"/>
      <dgm:spPr/>
      <dgm:t>
        <a:bodyPr/>
        <a:lstStyle/>
        <a:p>
          <a:endParaRPr lang="en-US"/>
        </a:p>
      </dgm:t>
    </dgm:pt>
    <dgm:pt modelId="{D4F014B5-E6C9-4C0A-819E-51DB3D2B541C}" type="pres">
      <dgm:prSet presAssocID="{350A6D84-B9B5-4DF6-899E-FD5C42490B80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E1E562CD-36DC-4853-8A63-BBDFC5444C77}" type="pres">
      <dgm:prSet presAssocID="{7B4D4495-020C-4FD4-963E-700256DE290A}" presName="node" presStyleLbl="node1" presStyleIdx="4" presStyleCnt="6" custRadScaleRad="141895" custRadScaleInc="61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0882EB-5BC4-49EE-8DCF-81C8C58858F3}" type="pres">
      <dgm:prSet presAssocID="{97A932FE-EF33-4304-B507-D8ABF5923A57}" presName="parTrans" presStyleLbl="sibTrans2D1" presStyleIdx="5" presStyleCnt="6" custLinFactNeighborX="-19986" custLinFactNeighborY="-9327"/>
      <dgm:spPr/>
      <dgm:t>
        <a:bodyPr/>
        <a:lstStyle/>
        <a:p>
          <a:endParaRPr lang="en-US"/>
        </a:p>
      </dgm:t>
    </dgm:pt>
    <dgm:pt modelId="{FB04FDED-DA1B-49AB-9FF1-BDD0F441E96E}" type="pres">
      <dgm:prSet presAssocID="{97A932FE-EF33-4304-B507-D8ABF5923A57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5A0A8F37-9A7B-4630-8D2C-76B0BCA7A5CB}" type="pres">
      <dgm:prSet presAssocID="{55B4DA6B-6D47-4C70-88B7-67263E74124C}" presName="node" presStyleLbl="node1" presStyleIdx="5" presStyleCnt="6" custRadScaleRad="148303" custRadScaleInc="-113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EBA35C-47BA-4C6A-8497-2949DA3228D3}" type="presOf" srcId="{2E5E902B-8856-46F7-8389-76D65248474A}" destId="{ED7480B3-75EC-406B-B25C-5BF8FF695EF2}" srcOrd="0" destOrd="0" presId="urn:microsoft.com/office/officeart/2005/8/layout/radial5"/>
    <dgm:cxn modelId="{833C5CC5-CFF0-4D45-8CCD-2160F6E3C9FD}" srcId="{7062E227-A4C3-4C73-9884-96415ED1A96C}" destId="{7B4D4495-020C-4FD4-963E-700256DE290A}" srcOrd="4" destOrd="0" parTransId="{350A6D84-B9B5-4DF6-899E-FD5C42490B80}" sibTransId="{4947A484-95C8-481F-84C5-FC118563F4CB}"/>
    <dgm:cxn modelId="{08DCE3C5-64A6-4D36-B78B-49E825FDB81C}" type="presOf" srcId="{7B1A88FC-8308-4D35-8C29-176026DDCCE5}" destId="{BB360743-6C8D-4152-8728-B51A5ADDDCF8}" srcOrd="0" destOrd="0" presId="urn:microsoft.com/office/officeart/2005/8/layout/radial5"/>
    <dgm:cxn modelId="{39E4BE82-04CE-4BFC-B27A-B85A826882D3}" type="presOf" srcId="{0A30C4EA-15EE-4FEB-A5B0-61923772EB45}" destId="{A3791FDF-589C-487A-8A94-D2A719743D7F}" srcOrd="0" destOrd="0" presId="urn:microsoft.com/office/officeart/2005/8/layout/radial5"/>
    <dgm:cxn modelId="{489FD9E3-5360-482B-8BED-9C1FF4237CB7}" type="presOf" srcId="{350A6D84-B9B5-4DF6-899E-FD5C42490B80}" destId="{B37386B7-DDBA-4F88-A898-AFBB952C26BF}" srcOrd="0" destOrd="0" presId="urn:microsoft.com/office/officeart/2005/8/layout/radial5"/>
    <dgm:cxn modelId="{1AF1CED3-A76F-4126-A24F-C562D963EBBD}" type="presOf" srcId="{8692A8C4-11D6-4B49-8D7A-0748FD46D166}" destId="{09DC360C-9B02-41F6-B4B5-627414C2CAC3}" srcOrd="0" destOrd="0" presId="urn:microsoft.com/office/officeart/2005/8/layout/radial5"/>
    <dgm:cxn modelId="{162D024E-E282-4E53-B964-F52B3641C5DC}" type="presOf" srcId="{7062E227-A4C3-4C73-9884-96415ED1A96C}" destId="{AA42C2A8-319D-4052-A393-1A9FF60F01F1}" srcOrd="0" destOrd="0" presId="urn:microsoft.com/office/officeart/2005/8/layout/radial5"/>
    <dgm:cxn modelId="{39F3F120-66F3-4CB7-9AD1-5494481E34C8}" type="presOf" srcId="{55B4DA6B-6D47-4C70-88B7-67263E74124C}" destId="{5A0A8F37-9A7B-4630-8D2C-76B0BCA7A5CB}" srcOrd="0" destOrd="0" presId="urn:microsoft.com/office/officeart/2005/8/layout/radial5"/>
    <dgm:cxn modelId="{78F306ED-1A7F-4116-9A4A-559C533474C9}" srcId="{7062E227-A4C3-4C73-9884-96415ED1A96C}" destId="{8692A8C4-11D6-4B49-8D7A-0748FD46D166}" srcOrd="3" destOrd="0" parTransId="{960431CE-EE0C-42C2-88E3-877C2D1EB2EC}" sibTransId="{E70236D2-181E-49D2-BE59-BE85A3EA3C64}"/>
    <dgm:cxn modelId="{B51164E1-C698-427B-B757-A08A3CAA497B}" type="presOf" srcId="{FC98DFFA-F012-44BC-AF18-6D5D40F7CC66}" destId="{4806EC44-EE1D-419C-AB5D-A5E742038E21}" srcOrd="0" destOrd="0" presId="urn:microsoft.com/office/officeart/2005/8/layout/radial5"/>
    <dgm:cxn modelId="{54B88E90-345B-419F-8F66-A3F2D0383E03}" srcId="{7B1A88FC-8308-4D35-8C29-176026DDCCE5}" destId="{7062E227-A4C3-4C73-9884-96415ED1A96C}" srcOrd="0" destOrd="0" parTransId="{5E23BA05-8CB0-4830-B482-86CAC273D6AD}" sibTransId="{B403D3AD-1FF0-475C-92BF-31B94E5AF3AF}"/>
    <dgm:cxn modelId="{DA8A924E-3291-48C1-B86D-999B6B48C7E6}" type="presOf" srcId="{FC98DFFA-F012-44BC-AF18-6D5D40F7CC66}" destId="{7D4EBF80-A5F6-49BB-A9AF-B5DD5A89351D}" srcOrd="1" destOrd="0" presId="urn:microsoft.com/office/officeart/2005/8/layout/radial5"/>
    <dgm:cxn modelId="{68FB2875-46DD-4184-A210-F75B03C55C94}" type="presOf" srcId="{0A30C4EA-15EE-4FEB-A5B0-61923772EB45}" destId="{B5A1B2AC-AD00-45FA-A3DB-9BDBD9FA10FB}" srcOrd="1" destOrd="0" presId="urn:microsoft.com/office/officeart/2005/8/layout/radial5"/>
    <dgm:cxn modelId="{2F79D9B5-D959-41B5-BF30-6FCA2744305D}" type="presOf" srcId="{7B4D4495-020C-4FD4-963E-700256DE290A}" destId="{E1E562CD-36DC-4853-8A63-BBDFC5444C77}" srcOrd="0" destOrd="0" presId="urn:microsoft.com/office/officeart/2005/8/layout/radial5"/>
    <dgm:cxn modelId="{C5C9DA05-A371-4528-8BB1-0EC4B2AF8B12}" type="presOf" srcId="{97A932FE-EF33-4304-B507-D8ABF5923A57}" destId="{FB04FDED-DA1B-49AB-9FF1-BDD0F441E96E}" srcOrd="1" destOrd="0" presId="urn:microsoft.com/office/officeart/2005/8/layout/radial5"/>
    <dgm:cxn modelId="{536D1754-552C-49C6-8B2A-A8D2FD3032BC}" type="presOf" srcId="{350A6D84-B9B5-4DF6-899E-FD5C42490B80}" destId="{D4F014B5-E6C9-4C0A-819E-51DB3D2B541C}" srcOrd="1" destOrd="0" presId="urn:microsoft.com/office/officeart/2005/8/layout/radial5"/>
    <dgm:cxn modelId="{789C7B1E-CE9C-495F-B595-A2E3BBD8D5F0}" type="presOf" srcId="{97A932FE-EF33-4304-B507-D8ABF5923A57}" destId="{8E0882EB-5BC4-49EE-8DCF-81C8C58858F3}" srcOrd="0" destOrd="0" presId="urn:microsoft.com/office/officeart/2005/8/layout/radial5"/>
    <dgm:cxn modelId="{5FAFFE33-9D89-480D-BB5D-E632D8587A38}" srcId="{7062E227-A4C3-4C73-9884-96415ED1A96C}" destId="{DC01C140-5035-4FE0-B454-9FA1BF9D5A7E}" srcOrd="2" destOrd="0" parTransId="{FC98DFFA-F012-44BC-AF18-6D5D40F7CC66}" sibTransId="{9FF0E8C7-CD86-45CE-B253-182C02E99E56}"/>
    <dgm:cxn modelId="{ACE46C48-45D1-404B-9A47-185829E45994}" type="presOf" srcId="{93D0C01E-ED54-4140-A737-220BCE6F2568}" destId="{6B3C0E97-7EFE-4D21-BEEC-BC3AA4B97AF6}" srcOrd="1" destOrd="0" presId="urn:microsoft.com/office/officeart/2005/8/layout/radial5"/>
    <dgm:cxn modelId="{54969377-89DF-4060-A3D4-4DCF28345C05}" srcId="{7062E227-A4C3-4C73-9884-96415ED1A96C}" destId="{0EBD12C3-5871-4AAF-95FF-F045DC7E6763}" srcOrd="1" destOrd="0" parTransId="{93D0C01E-ED54-4140-A737-220BCE6F2568}" sibTransId="{4E061BA2-D632-40C4-BD54-787EB48FEA8D}"/>
    <dgm:cxn modelId="{289335BF-917C-4549-A38E-CE83F829251E}" type="presOf" srcId="{960431CE-EE0C-42C2-88E3-877C2D1EB2EC}" destId="{363BEC16-7FCE-4C72-BBED-5F8EF7068114}" srcOrd="0" destOrd="0" presId="urn:microsoft.com/office/officeart/2005/8/layout/radial5"/>
    <dgm:cxn modelId="{C8E51BEF-B5FA-4B19-BF91-C99FF99DAE54}" srcId="{7062E227-A4C3-4C73-9884-96415ED1A96C}" destId="{55B4DA6B-6D47-4C70-88B7-67263E74124C}" srcOrd="5" destOrd="0" parTransId="{97A932FE-EF33-4304-B507-D8ABF5923A57}" sibTransId="{C584F229-A5D1-42D4-BF88-D1893865C901}"/>
    <dgm:cxn modelId="{D947EB0D-A855-41E0-BBD9-8ED6A1A8FE2B}" type="presOf" srcId="{DC01C140-5035-4FE0-B454-9FA1BF9D5A7E}" destId="{830774F3-320E-49E4-A6E7-5501255CC909}" srcOrd="0" destOrd="0" presId="urn:microsoft.com/office/officeart/2005/8/layout/radial5"/>
    <dgm:cxn modelId="{DE25B0A2-F8B6-4F1B-AE1C-516C7D93C2D7}" srcId="{7062E227-A4C3-4C73-9884-96415ED1A96C}" destId="{2E5E902B-8856-46F7-8389-76D65248474A}" srcOrd="0" destOrd="0" parTransId="{0A30C4EA-15EE-4FEB-A5B0-61923772EB45}" sibTransId="{ACB3D2A0-CBE9-4D86-8304-F30E0C448DBA}"/>
    <dgm:cxn modelId="{2AAE5B48-2E98-49EC-B196-76D578E84D6B}" type="presOf" srcId="{0EBD12C3-5871-4AAF-95FF-F045DC7E6763}" destId="{28963533-A2AF-41A7-8A84-12BF30C58090}" srcOrd="0" destOrd="0" presId="urn:microsoft.com/office/officeart/2005/8/layout/radial5"/>
    <dgm:cxn modelId="{8F7109CC-C2B3-4CCD-B916-FF4D08CDEE21}" type="presOf" srcId="{93D0C01E-ED54-4140-A737-220BCE6F2568}" destId="{06DC2244-AF26-4BCC-B24F-F680ED05C58C}" srcOrd="0" destOrd="0" presId="urn:microsoft.com/office/officeart/2005/8/layout/radial5"/>
    <dgm:cxn modelId="{3A1F102A-46D8-4EF8-BD08-C4EF108285E0}" type="presOf" srcId="{960431CE-EE0C-42C2-88E3-877C2D1EB2EC}" destId="{0E124763-E982-405C-9CEB-AC431EC0991C}" srcOrd="1" destOrd="0" presId="urn:microsoft.com/office/officeart/2005/8/layout/radial5"/>
    <dgm:cxn modelId="{3A4C257B-ABAF-48C1-856D-1B7242F87E0D}" type="presParOf" srcId="{BB360743-6C8D-4152-8728-B51A5ADDDCF8}" destId="{AA42C2A8-319D-4052-A393-1A9FF60F01F1}" srcOrd="0" destOrd="0" presId="urn:microsoft.com/office/officeart/2005/8/layout/radial5"/>
    <dgm:cxn modelId="{9622674E-205D-4182-AE35-27F4CECDF998}" type="presParOf" srcId="{BB360743-6C8D-4152-8728-B51A5ADDDCF8}" destId="{A3791FDF-589C-487A-8A94-D2A719743D7F}" srcOrd="1" destOrd="0" presId="urn:microsoft.com/office/officeart/2005/8/layout/radial5"/>
    <dgm:cxn modelId="{75AF8CC9-A139-4E6B-A59A-8C77F6B2EE4B}" type="presParOf" srcId="{A3791FDF-589C-487A-8A94-D2A719743D7F}" destId="{B5A1B2AC-AD00-45FA-A3DB-9BDBD9FA10FB}" srcOrd="0" destOrd="0" presId="urn:microsoft.com/office/officeart/2005/8/layout/radial5"/>
    <dgm:cxn modelId="{65CA2FAB-B2AD-4BC3-887B-7122E040E720}" type="presParOf" srcId="{BB360743-6C8D-4152-8728-B51A5ADDDCF8}" destId="{ED7480B3-75EC-406B-B25C-5BF8FF695EF2}" srcOrd="2" destOrd="0" presId="urn:microsoft.com/office/officeart/2005/8/layout/radial5"/>
    <dgm:cxn modelId="{B99A3FA0-A6D8-48A3-A746-7BFA6E07CE0A}" type="presParOf" srcId="{BB360743-6C8D-4152-8728-B51A5ADDDCF8}" destId="{06DC2244-AF26-4BCC-B24F-F680ED05C58C}" srcOrd="3" destOrd="0" presId="urn:microsoft.com/office/officeart/2005/8/layout/radial5"/>
    <dgm:cxn modelId="{64A05BCC-69AB-498F-8FB9-9A16946873C0}" type="presParOf" srcId="{06DC2244-AF26-4BCC-B24F-F680ED05C58C}" destId="{6B3C0E97-7EFE-4D21-BEEC-BC3AA4B97AF6}" srcOrd="0" destOrd="0" presId="urn:microsoft.com/office/officeart/2005/8/layout/radial5"/>
    <dgm:cxn modelId="{FB41F41F-3166-4458-8172-EB63955E2121}" type="presParOf" srcId="{BB360743-6C8D-4152-8728-B51A5ADDDCF8}" destId="{28963533-A2AF-41A7-8A84-12BF30C58090}" srcOrd="4" destOrd="0" presId="urn:microsoft.com/office/officeart/2005/8/layout/radial5"/>
    <dgm:cxn modelId="{E2D7F6EF-970C-4135-BF7D-D157C6916579}" type="presParOf" srcId="{BB360743-6C8D-4152-8728-B51A5ADDDCF8}" destId="{4806EC44-EE1D-419C-AB5D-A5E742038E21}" srcOrd="5" destOrd="0" presId="urn:microsoft.com/office/officeart/2005/8/layout/radial5"/>
    <dgm:cxn modelId="{0385A17E-3B92-43EF-A6F6-60738CE3AECF}" type="presParOf" srcId="{4806EC44-EE1D-419C-AB5D-A5E742038E21}" destId="{7D4EBF80-A5F6-49BB-A9AF-B5DD5A89351D}" srcOrd="0" destOrd="0" presId="urn:microsoft.com/office/officeart/2005/8/layout/radial5"/>
    <dgm:cxn modelId="{FEC1E51B-E63C-46E0-A560-2EA5BBFAC9E1}" type="presParOf" srcId="{BB360743-6C8D-4152-8728-B51A5ADDDCF8}" destId="{830774F3-320E-49E4-A6E7-5501255CC909}" srcOrd="6" destOrd="0" presId="urn:microsoft.com/office/officeart/2005/8/layout/radial5"/>
    <dgm:cxn modelId="{528B83CF-F316-498C-9456-4915FAEE83E0}" type="presParOf" srcId="{BB360743-6C8D-4152-8728-B51A5ADDDCF8}" destId="{363BEC16-7FCE-4C72-BBED-5F8EF7068114}" srcOrd="7" destOrd="0" presId="urn:microsoft.com/office/officeart/2005/8/layout/radial5"/>
    <dgm:cxn modelId="{694EBE8B-37C4-44E1-8BC0-1EB0E3DD12ED}" type="presParOf" srcId="{363BEC16-7FCE-4C72-BBED-5F8EF7068114}" destId="{0E124763-E982-405C-9CEB-AC431EC0991C}" srcOrd="0" destOrd="0" presId="urn:microsoft.com/office/officeart/2005/8/layout/radial5"/>
    <dgm:cxn modelId="{C6B070E4-62EE-4583-8955-8E76E78DC854}" type="presParOf" srcId="{BB360743-6C8D-4152-8728-B51A5ADDDCF8}" destId="{09DC360C-9B02-41F6-B4B5-627414C2CAC3}" srcOrd="8" destOrd="0" presId="urn:microsoft.com/office/officeart/2005/8/layout/radial5"/>
    <dgm:cxn modelId="{D0D69177-5B45-423A-B333-40BE7F097B14}" type="presParOf" srcId="{BB360743-6C8D-4152-8728-B51A5ADDDCF8}" destId="{B37386B7-DDBA-4F88-A898-AFBB952C26BF}" srcOrd="9" destOrd="0" presId="urn:microsoft.com/office/officeart/2005/8/layout/radial5"/>
    <dgm:cxn modelId="{37D7CF79-9B0B-48AC-9D67-FAE5B16B5F85}" type="presParOf" srcId="{B37386B7-DDBA-4F88-A898-AFBB952C26BF}" destId="{D4F014B5-E6C9-4C0A-819E-51DB3D2B541C}" srcOrd="0" destOrd="0" presId="urn:microsoft.com/office/officeart/2005/8/layout/radial5"/>
    <dgm:cxn modelId="{8D6B11F1-AAD6-432C-8E37-939C3A159386}" type="presParOf" srcId="{BB360743-6C8D-4152-8728-B51A5ADDDCF8}" destId="{E1E562CD-36DC-4853-8A63-BBDFC5444C77}" srcOrd="10" destOrd="0" presId="urn:microsoft.com/office/officeart/2005/8/layout/radial5"/>
    <dgm:cxn modelId="{BFC3049A-8A68-497D-BB63-04BA920DA343}" type="presParOf" srcId="{BB360743-6C8D-4152-8728-B51A5ADDDCF8}" destId="{8E0882EB-5BC4-49EE-8DCF-81C8C58858F3}" srcOrd="11" destOrd="0" presId="urn:microsoft.com/office/officeart/2005/8/layout/radial5"/>
    <dgm:cxn modelId="{7FD3D573-2FCC-496A-8903-7D0C692FB89B}" type="presParOf" srcId="{8E0882EB-5BC4-49EE-8DCF-81C8C58858F3}" destId="{FB04FDED-DA1B-49AB-9FF1-BDD0F441E96E}" srcOrd="0" destOrd="0" presId="urn:microsoft.com/office/officeart/2005/8/layout/radial5"/>
    <dgm:cxn modelId="{8C91E697-E96F-4560-A5DC-88B0942E5A69}" type="presParOf" srcId="{BB360743-6C8D-4152-8728-B51A5ADDDCF8}" destId="{5A0A8F37-9A7B-4630-8D2C-76B0BCA7A5CB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42C2A8-319D-4052-A393-1A9FF60F01F1}">
      <dsp:nvSpPr>
        <dsp:cNvPr id="0" name=""/>
        <dsp:cNvSpPr/>
      </dsp:nvSpPr>
      <dsp:spPr>
        <a:xfrm>
          <a:off x="3248593" y="2358730"/>
          <a:ext cx="3933913" cy="168333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ব্যবসায়</a:t>
          </a:r>
          <a:r>
            <a:rPr lang="en-US" sz="3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পরিবেশের</a:t>
          </a:r>
          <a:r>
            <a:rPr lang="en-US" sz="3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উপাদান</a:t>
          </a:r>
          <a:endParaRPr lang="en-US" sz="3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24701" y="2605249"/>
        <a:ext cx="2781697" cy="1190301"/>
      </dsp:txXfrm>
    </dsp:sp>
    <dsp:sp modelId="{A3791FDF-589C-487A-8A94-D2A719743D7F}">
      <dsp:nvSpPr>
        <dsp:cNvPr id="0" name=""/>
        <dsp:cNvSpPr/>
      </dsp:nvSpPr>
      <dsp:spPr>
        <a:xfrm rot="16200000">
          <a:off x="5037513" y="1746721"/>
          <a:ext cx="356073" cy="5723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90924" y="1914599"/>
        <a:ext cx="249251" cy="343401"/>
      </dsp:txXfrm>
    </dsp:sp>
    <dsp:sp modelId="{ED7480B3-75EC-406B-B25C-5BF8FF695EF2}">
      <dsp:nvSpPr>
        <dsp:cNvPr id="0" name=""/>
        <dsp:cNvSpPr/>
      </dsp:nvSpPr>
      <dsp:spPr>
        <a:xfrm>
          <a:off x="4373880" y="3553"/>
          <a:ext cx="1683339" cy="168333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প্রাকৃতিক</a:t>
          </a:r>
          <a:r>
            <a:rPr lang="en-US" sz="2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5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পরিবেশ</a:t>
          </a:r>
          <a:endParaRPr lang="en-US" sz="2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20399" y="250072"/>
        <a:ext cx="1190301" cy="1190301"/>
      </dsp:txXfrm>
    </dsp:sp>
    <dsp:sp modelId="{06DC2244-AF26-4BCC-B24F-F680ED05C58C}">
      <dsp:nvSpPr>
        <dsp:cNvPr id="0" name=""/>
        <dsp:cNvSpPr/>
      </dsp:nvSpPr>
      <dsp:spPr>
        <a:xfrm rot="19976400">
          <a:off x="6678162" y="2005199"/>
          <a:ext cx="633711" cy="5723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687560" y="2158721"/>
        <a:ext cx="462011" cy="343401"/>
      </dsp:txXfrm>
    </dsp:sp>
    <dsp:sp modelId="{28963533-A2AF-41A7-8A84-12BF30C58090}">
      <dsp:nvSpPr>
        <dsp:cNvPr id="0" name=""/>
        <dsp:cNvSpPr/>
      </dsp:nvSpPr>
      <dsp:spPr>
        <a:xfrm>
          <a:off x="7451248" y="786671"/>
          <a:ext cx="1683339" cy="1683339"/>
        </a:xfrm>
        <a:prstGeom prst="ellipse">
          <a:avLst/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অর্থনৈতিক</a:t>
          </a:r>
          <a:r>
            <a:rPr lang="en-US" sz="2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5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পরিবেশ</a:t>
          </a:r>
          <a:endParaRPr lang="en-US" sz="2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697767" y="1033190"/>
        <a:ext cx="1190301" cy="1190301"/>
      </dsp:txXfrm>
    </dsp:sp>
    <dsp:sp modelId="{4806EC44-EE1D-419C-AB5D-A5E742038E21}">
      <dsp:nvSpPr>
        <dsp:cNvPr id="0" name=""/>
        <dsp:cNvSpPr/>
      </dsp:nvSpPr>
      <dsp:spPr>
        <a:xfrm rot="1464624">
          <a:off x="6801646" y="3795247"/>
          <a:ext cx="710306" cy="5723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09320" y="3874235"/>
        <a:ext cx="538606" cy="343401"/>
      </dsp:txXfrm>
    </dsp:sp>
    <dsp:sp modelId="{830774F3-320E-49E4-A6E7-5501255CC909}">
      <dsp:nvSpPr>
        <dsp:cNvPr id="0" name=""/>
        <dsp:cNvSpPr/>
      </dsp:nvSpPr>
      <dsp:spPr>
        <a:xfrm>
          <a:off x="7710068" y="3872822"/>
          <a:ext cx="1683339" cy="1683339"/>
        </a:xfrm>
        <a:prstGeom prst="ellipse">
          <a:avLst/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সামাজিক</a:t>
          </a:r>
          <a:r>
            <a:rPr lang="en-US" sz="2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5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পরিবেশ</a:t>
          </a:r>
          <a:endParaRPr lang="en-US" sz="2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956587" y="4119341"/>
        <a:ext cx="1190301" cy="1190301"/>
      </dsp:txXfrm>
    </dsp:sp>
    <dsp:sp modelId="{363BEC16-7FCE-4C72-BBED-5F8EF7068114}">
      <dsp:nvSpPr>
        <dsp:cNvPr id="0" name=""/>
        <dsp:cNvSpPr/>
      </dsp:nvSpPr>
      <dsp:spPr>
        <a:xfrm rot="5100534">
          <a:off x="5137153" y="4084608"/>
          <a:ext cx="361216" cy="5723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86622" y="4145098"/>
        <a:ext cx="252851" cy="343401"/>
      </dsp:txXfrm>
    </dsp:sp>
    <dsp:sp modelId="{09DC360C-9B02-41F6-B4B5-627414C2CAC3}">
      <dsp:nvSpPr>
        <dsp:cNvPr id="0" name=""/>
        <dsp:cNvSpPr/>
      </dsp:nvSpPr>
      <dsp:spPr>
        <a:xfrm>
          <a:off x="4579855" y="4717247"/>
          <a:ext cx="1683339" cy="1683339"/>
        </a:xfrm>
        <a:prstGeom prst="ellipse">
          <a:avLst/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রাজনৈতিক</a:t>
          </a:r>
          <a:r>
            <a:rPr lang="en-US" sz="2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5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পরিবেশ</a:t>
          </a:r>
          <a:endParaRPr lang="en-US" sz="2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26374" y="4963766"/>
        <a:ext cx="1190301" cy="1190301"/>
      </dsp:txXfrm>
    </dsp:sp>
    <dsp:sp modelId="{B37386B7-DDBA-4F88-A898-AFBB952C26BF}">
      <dsp:nvSpPr>
        <dsp:cNvPr id="0" name=""/>
        <dsp:cNvSpPr/>
      </dsp:nvSpPr>
      <dsp:spPr>
        <a:xfrm rot="9109980">
          <a:off x="3220722" y="3825249"/>
          <a:ext cx="586874" cy="5723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382255" y="3899191"/>
        <a:ext cx="415174" cy="343401"/>
      </dsp:txXfrm>
    </dsp:sp>
    <dsp:sp modelId="{E1E562CD-36DC-4853-8A63-BBDFC5444C77}">
      <dsp:nvSpPr>
        <dsp:cNvPr id="0" name=""/>
        <dsp:cNvSpPr/>
      </dsp:nvSpPr>
      <dsp:spPr>
        <a:xfrm>
          <a:off x="1427763" y="3936240"/>
          <a:ext cx="1683339" cy="1683339"/>
        </a:xfrm>
        <a:prstGeom prst="ellipse">
          <a:avLst/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প্রযুক্তিগত</a:t>
          </a:r>
          <a:r>
            <a:rPr lang="en-US" sz="2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5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পরিবেশ</a:t>
          </a:r>
          <a:endParaRPr lang="en-US" sz="2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74282" y="4182759"/>
        <a:ext cx="1190301" cy="1190301"/>
      </dsp:txXfrm>
    </dsp:sp>
    <dsp:sp modelId="{8E0882EB-5BC4-49EE-8DCF-81C8C58858F3}">
      <dsp:nvSpPr>
        <dsp:cNvPr id="0" name=""/>
        <dsp:cNvSpPr/>
      </dsp:nvSpPr>
      <dsp:spPr>
        <a:xfrm rot="12395412">
          <a:off x="2954310" y="1955843"/>
          <a:ext cx="647571" cy="5723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116930" y="2108737"/>
        <a:ext cx="475871" cy="343401"/>
      </dsp:txXfrm>
    </dsp:sp>
    <dsp:sp modelId="{5A0A8F37-9A7B-4630-8D2C-76B0BCA7A5CB}">
      <dsp:nvSpPr>
        <dsp:cNvPr id="0" name=""/>
        <dsp:cNvSpPr/>
      </dsp:nvSpPr>
      <dsp:spPr>
        <a:xfrm>
          <a:off x="1250513" y="795332"/>
          <a:ext cx="1683339" cy="1683339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আইনগত</a:t>
          </a:r>
          <a:r>
            <a:rPr lang="en-US" sz="2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5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পরিবেশ</a:t>
          </a:r>
          <a:endParaRPr lang="en-US" sz="2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97032" y="1041851"/>
        <a:ext cx="1190301" cy="11903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3E732-64D2-4E9B-95BC-1F124161759B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F85EE-A1EC-429A-8E46-FB126DB63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082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7CBA2-C54E-436F-B1E8-8A619DE046C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87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7C62-3196-4629-A3FF-C03F873C540F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5D8A-62D9-4B90-B203-432CD1468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62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7C62-3196-4629-A3FF-C03F873C540F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5D8A-62D9-4B90-B203-432CD1468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26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7C62-3196-4629-A3FF-C03F873C540F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5D8A-62D9-4B90-B203-432CD1468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23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7C62-3196-4629-A3FF-C03F873C540F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5D8A-62D9-4B90-B203-432CD1468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81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7C62-3196-4629-A3FF-C03F873C540F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5D8A-62D9-4B90-B203-432CD1468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63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7C62-3196-4629-A3FF-C03F873C540F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5D8A-62D9-4B90-B203-432CD1468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40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7C62-3196-4629-A3FF-C03F873C540F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5D8A-62D9-4B90-B203-432CD1468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39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7C62-3196-4629-A3FF-C03F873C540F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5D8A-62D9-4B90-B203-432CD1468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9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7C62-3196-4629-A3FF-C03F873C540F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5D8A-62D9-4B90-B203-432CD1468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77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7C62-3196-4629-A3FF-C03F873C540F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5D8A-62D9-4B90-B203-432CD1468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56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7C62-3196-4629-A3FF-C03F873C540F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5D8A-62D9-4B90-B203-432CD1468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34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E7C62-3196-4629-A3FF-C03F873C540F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C5D8A-62D9-4B90-B203-432CD1468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9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cW-eCVGFiU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nip Same Side Corner Rectangle 14"/>
          <p:cNvSpPr/>
          <p:nvPr/>
        </p:nvSpPr>
        <p:spPr>
          <a:xfrm>
            <a:off x="2329963" y="426719"/>
            <a:ext cx="7318421" cy="1003697"/>
          </a:xfrm>
          <a:prstGeom prst="snip2SameRect">
            <a:avLst/>
          </a:prstGeom>
          <a:solidFill>
            <a:schemeClr val="tx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4249400" y="3810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86"/>
            </a:avLst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962" y="1156097"/>
            <a:ext cx="7318422" cy="529647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</p:pic>
      <p:sp>
        <p:nvSpPr>
          <p:cNvPr id="9" name="Frame 8"/>
          <p:cNvSpPr/>
          <p:nvPr/>
        </p:nvSpPr>
        <p:spPr>
          <a:xfrm>
            <a:off x="0" y="-99391"/>
            <a:ext cx="12192000" cy="6957391"/>
          </a:xfrm>
          <a:prstGeom prst="frame">
            <a:avLst>
              <a:gd name="adj1" fmla="val 2361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541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673" y="145773"/>
            <a:ext cx="11734799" cy="65670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279073" y="810793"/>
            <a:ext cx="4059382" cy="1690255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04108" y="2791992"/>
            <a:ext cx="8769927" cy="278476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86"/>
            </a:avLst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622" y="631226"/>
            <a:ext cx="2982686" cy="2087880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-99391"/>
            <a:ext cx="12192000" cy="6957391"/>
          </a:xfrm>
          <a:prstGeom prst="frame">
            <a:avLst>
              <a:gd name="adj1" fmla="val 2361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92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2846" y="640080"/>
            <a:ext cx="6682153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4000" dirty="0" err="1">
                <a:solidFill>
                  <a:schemeClr val="tx1"/>
                </a:solidFill>
              </a:rPr>
              <a:t>প্রাকৃতিক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পরিবেশ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737" y="4737241"/>
            <a:ext cx="11003343" cy="1938992"/>
          </a:xfrm>
          <a:prstGeom prst="rect">
            <a:avLst/>
          </a:prstGeom>
          <a:solidFill>
            <a:srgbClr val="D0F8FC"/>
          </a:solidFill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/>
              <a:t>প্রাকৃতিক</a:t>
            </a:r>
            <a:r>
              <a:rPr lang="en-US" sz="4000" b="1" u="sng" dirty="0" smtClean="0"/>
              <a:t> </a:t>
            </a:r>
            <a:r>
              <a:rPr lang="en-US" sz="4000" b="1" u="sng" dirty="0" err="1" smtClean="0"/>
              <a:t>পরিবেশের</a:t>
            </a:r>
            <a:r>
              <a:rPr lang="en-US" sz="4000" b="1" u="sng" dirty="0" smtClean="0"/>
              <a:t> </a:t>
            </a:r>
            <a:r>
              <a:rPr lang="en-US" sz="4000" b="1" u="sng" dirty="0" err="1" smtClean="0"/>
              <a:t>উপাদান</a:t>
            </a:r>
            <a:r>
              <a:rPr lang="en-US" sz="4000" b="1" u="sng" dirty="0"/>
              <a:t> </a:t>
            </a:r>
            <a:r>
              <a:rPr lang="en-US" sz="4000" b="1" u="sng" dirty="0" smtClean="0"/>
              <a:t>:</a:t>
            </a:r>
          </a:p>
          <a:p>
            <a:r>
              <a:rPr lang="en-US" sz="4000" b="1" dirty="0" err="1" smtClean="0"/>
              <a:t>ভূ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প্রকৃতি,মৃত্তিকা,জলবায়ু,সাগর</a:t>
            </a:r>
            <a:r>
              <a:rPr lang="en-US" sz="4000" b="1" dirty="0" smtClean="0"/>
              <a:t> ও </a:t>
            </a:r>
            <a:r>
              <a:rPr lang="en-US" sz="4000" b="1" dirty="0" err="1" smtClean="0"/>
              <a:t>নদ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নদী,বন-বনানী,প্রাকৃতিক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সম্পদ,দেশের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আয়তন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ইত্যাদি</a:t>
            </a:r>
            <a:r>
              <a:rPr lang="en-US" sz="4000" b="1" dirty="0" smtClean="0"/>
              <a:t> ।</a:t>
            </a:r>
            <a:endParaRPr lang="en-US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37" y="1659741"/>
            <a:ext cx="3649523" cy="30951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201" y="1767840"/>
            <a:ext cx="3175776" cy="29870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1919" y="1801073"/>
            <a:ext cx="3566161" cy="2953809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-110192" y="-99391"/>
            <a:ext cx="12192000" cy="6957391"/>
          </a:xfrm>
          <a:prstGeom prst="frame">
            <a:avLst>
              <a:gd name="adj1" fmla="val 2361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523797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21822" y="316105"/>
            <a:ext cx="6082959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4800" dirty="0" err="1" smtClean="0">
                <a:solidFill>
                  <a:schemeClr val="tx1"/>
                </a:solidFill>
              </a:rPr>
              <a:t>অর্থনৈতিক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পরিবেশ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8173" y="4362744"/>
            <a:ext cx="10560867" cy="2000548"/>
          </a:xfrm>
          <a:prstGeom prst="rect">
            <a:avLst/>
          </a:prstGeom>
          <a:solidFill>
            <a:srgbClr val="D0F8FC"/>
          </a:solidFill>
        </p:spPr>
        <p:txBody>
          <a:bodyPr wrap="square" rtlCol="0">
            <a:spAutoFit/>
          </a:bodyPr>
          <a:lstStyle/>
          <a:p>
            <a:r>
              <a:rPr lang="en-US" sz="44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4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সঞ্চয়,চাহিদা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ভোগ,অর্থ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ব্যবস্থা,আর্থিক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প্রতিষ্ঠান,দক্ষ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উদ্যোক্তা,মানব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173" y="1356360"/>
            <a:ext cx="5287827" cy="279712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95" y="1400053"/>
            <a:ext cx="4817445" cy="27534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6" name="Frame 5"/>
          <p:cNvSpPr/>
          <p:nvPr/>
        </p:nvSpPr>
        <p:spPr>
          <a:xfrm>
            <a:off x="-7394" y="-99391"/>
            <a:ext cx="12192000" cy="6957391"/>
          </a:xfrm>
          <a:prstGeom prst="frame">
            <a:avLst>
              <a:gd name="adj1" fmla="val 2361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16104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90872" y="784307"/>
            <a:ext cx="5894363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4800" dirty="0" err="1" smtClean="0">
                <a:solidFill>
                  <a:srgbClr val="7030A0"/>
                </a:solidFill>
              </a:rPr>
              <a:t>সামাজিক</a:t>
            </a:r>
            <a:r>
              <a:rPr lang="en-US" sz="4800" dirty="0" smtClean="0">
                <a:solidFill>
                  <a:srgbClr val="7030A0"/>
                </a:solidFill>
              </a:rPr>
              <a:t> </a:t>
            </a:r>
            <a:r>
              <a:rPr lang="en-US" sz="4800" dirty="0" err="1">
                <a:solidFill>
                  <a:srgbClr val="7030A0"/>
                </a:solidFill>
              </a:rPr>
              <a:t>পরিবেশ</a:t>
            </a:r>
            <a:endParaRPr lang="en-US" sz="48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6918" y="4315713"/>
            <a:ext cx="8642269" cy="1938992"/>
          </a:xfrm>
          <a:prstGeom prst="rect">
            <a:avLst/>
          </a:prstGeom>
          <a:solidFill>
            <a:srgbClr val="D0F8FC"/>
          </a:solidFill>
        </p:spPr>
        <p:txBody>
          <a:bodyPr wrap="square" rtlCol="0">
            <a:spAutoFit/>
          </a:bodyPr>
          <a:lstStyle/>
          <a:p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জনসংখ্যা,ধর্মীয়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বিশ্বাস,মূল্যবোধ,আচার-আচরণ,শিক্ষা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সংস্কৃতি,দেশীয়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ঐতিহ্য,দেশের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7027" y="1662824"/>
            <a:ext cx="4328294" cy="25659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2301" y="1682538"/>
            <a:ext cx="4052714" cy="2565941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792686"/>
          </a:xfrm>
          <a:prstGeom prst="frame">
            <a:avLst>
              <a:gd name="adj1" fmla="val 2361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976991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00998" y="413472"/>
            <a:ext cx="6119445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রাজনৈতিক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পরিবেশ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1271" y="4489605"/>
            <a:ext cx="9361125" cy="1938992"/>
          </a:xfrm>
          <a:prstGeom prst="rect">
            <a:avLst/>
          </a:prstGeom>
          <a:solidFill>
            <a:srgbClr val="D0F8FC"/>
          </a:solidFill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সার্বভৌমত্ব,সরকার,রাজনৈতিক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দল,আইন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শৃঙ্খলা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পরিস্থিতি,আন্তর্জাতিক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1272" y="1259412"/>
            <a:ext cx="4206237" cy="32451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339" t="-360" r="1110" b="360"/>
          <a:stretch/>
        </p:blipFill>
        <p:spPr>
          <a:xfrm>
            <a:off x="6412105" y="1274355"/>
            <a:ext cx="4390292" cy="3215250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957391"/>
          </a:xfrm>
          <a:prstGeom prst="frame">
            <a:avLst>
              <a:gd name="adj1" fmla="val 2361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537474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7871" y="279121"/>
            <a:ext cx="3457575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4000" dirty="0" err="1" smtClean="0">
                <a:solidFill>
                  <a:srgbClr val="7030A0"/>
                </a:solidFill>
              </a:rPr>
              <a:t>প্রযুক্তিগত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পরিবেশ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2595" y="4434845"/>
            <a:ext cx="8961119" cy="1938992"/>
          </a:xfrm>
          <a:prstGeom prst="rect">
            <a:avLst/>
          </a:prstGeom>
          <a:solidFill>
            <a:srgbClr val="D0F8FC"/>
          </a:solidFill>
        </p:spPr>
        <p:txBody>
          <a:bodyPr wrap="square" rtlCol="0">
            <a:spAutoFit/>
          </a:bodyPr>
          <a:lstStyle/>
          <a:p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প্রযুক্তিগত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কারিগরি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শিক্ষা,প্রযুক্তির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ব্যবহার,প্রযুক্তি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ব্যবহারকারী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প্রতিষ্ঠান,প্রযুক্তি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আমদানির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2594" y="957442"/>
            <a:ext cx="4766717" cy="35069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2212" y="987007"/>
            <a:ext cx="3851502" cy="17239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212" y="2710926"/>
            <a:ext cx="3851503" cy="1753484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957391"/>
          </a:xfrm>
          <a:prstGeom prst="frame">
            <a:avLst>
              <a:gd name="adj1" fmla="val 2361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35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39453" y="484144"/>
            <a:ext cx="2814638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4000" dirty="0" err="1" smtClean="0">
                <a:solidFill>
                  <a:srgbClr val="7030A0"/>
                </a:solidFill>
              </a:rPr>
              <a:t>আইনগত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পরিবেশ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4366" y="4489539"/>
            <a:ext cx="9562012" cy="1938992"/>
          </a:xfrm>
          <a:prstGeom prst="rect">
            <a:avLst/>
          </a:prstGeom>
          <a:solidFill>
            <a:srgbClr val="D0F8FC"/>
          </a:solidFill>
        </p:spPr>
        <p:txBody>
          <a:bodyPr wrap="square" rtlCol="0">
            <a:spAutoFit/>
          </a:bodyPr>
          <a:lstStyle/>
          <a:p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আইনগত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আইন,শিল্প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আইন,পরিবেশ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আইন,ভোক্তা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160" y="1390379"/>
            <a:ext cx="3017521" cy="29008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4344" y="1390379"/>
            <a:ext cx="2922056" cy="30310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3063" y="1457030"/>
            <a:ext cx="3145699" cy="2897710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957391"/>
          </a:xfrm>
          <a:prstGeom prst="frame">
            <a:avLst>
              <a:gd name="adj1" fmla="val 2361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0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54" y="164299"/>
            <a:ext cx="12192000" cy="65670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879273" y="240886"/>
            <a:ext cx="3948546" cy="130654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Left-Up Arrow 3"/>
          <p:cNvSpPr/>
          <p:nvPr/>
        </p:nvSpPr>
        <p:spPr>
          <a:xfrm rot="13565702">
            <a:off x="4683874" y="1379941"/>
            <a:ext cx="2452028" cy="2381992"/>
          </a:xfrm>
          <a:prstGeom prst="leftUp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Callout 4"/>
          <p:cNvSpPr/>
          <p:nvPr/>
        </p:nvSpPr>
        <p:spPr>
          <a:xfrm rot="12758295">
            <a:off x="1741629" y="2617872"/>
            <a:ext cx="3311237" cy="2994505"/>
          </a:xfrm>
          <a:prstGeom prst="wedgeEllipseCallou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Callout 5"/>
          <p:cNvSpPr/>
          <p:nvPr/>
        </p:nvSpPr>
        <p:spPr>
          <a:xfrm rot="6831780">
            <a:off x="6972647" y="2623072"/>
            <a:ext cx="3265790" cy="3197036"/>
          </a:xfrm>
          <a:prstGeom prst="wedgeEllipseCallou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7444" y="3447826"/>
            <a:ext cx="2521527" cy="16902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 ও আইনগত পরিবেশ বলতে কি বুঝ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2800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74889" y="3503781"/>
            <a:ext cx="2521527" cy="16902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 ও অর্থনৈতিক </a:t>
            </a:r>
            <a:r>
              <a:rPr lang="bn-BD" sz="280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পরিবেশ বলতে কি বুঝ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28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46375" y="2903727"/>
            <a:ext cx="1870363" cy="5269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40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4000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27819" y="2855755"/>
            <a:ext cx="1917747" cy="5653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en-US" sz="40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4000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10803"/>
            <a:ext cx="12192000" cy="6858000"/>
          </a:xfrm>
          <a:prstGeom prst="frame">
            <a:avLst>
              <a:gd name="adj1" fmla="val 1486"/>
            </a:avLst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457" y="341744"/>
            <a:ext cx="2850794" cy="1721167"/>
          </a:xfrm>
          <a:prstGeom prst="rect">
            <a:avLst/>
          </a:prstGeom>
        </p:spPr>
      </p:pic>
      <p:sp>
        <p:nvSpPr>
          <p:cNvPr id="13" name="Frame 12"/>
          <p:cNvSpPr/>
          <p:nvPr/>
        </p:nvSpPr>
        <p:spPr>
          <a:xfrm>
            <a:off x="-17354" y="0"/>
            <a:ext cx="12192000" cy="6957391"/>
          </a:xfrm>
          <a:prstGeom prst="frame">
            <a:avLst>
              <a:gd name="adj1" fmla="val 2361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66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own Arrow Callout 21"/>
          <p:cNvSpPr/>
          <p:nvPr/>
        </p:nvSpPr>
        <p:spPr>
          <a:xfrm>
            <a:off x="1656272" y="122137"/>
            <a:ext cx="8591909" cy="1376988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প্রভাবকারী</a:t>
            </a:r>
            <a:endParaRPr lang="en-US" sz="2800" b="1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endParaRPr lang="en-US" sz="2800" b="1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159920" y="5690654"/>
            <a:ext cx="2498291" cy="6801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 সম্পদের </a:t>
            </a:r>
            <a:r>
              <a:rPr lang="bn-BD" sz="24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প্রাপ্যতা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32304" y="3061743"/>
            <a:ext cx="2498291" cy="6801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প্রাপ্তি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656272" y="3756167"/>
            <a:ext cx="2498291" cy="60547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b="1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কাঁচামালের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প্রাপ্তি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b="1" dirty="0" smtClean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2603348" y="4342861"/>
            <a:ext cx="2498291" cy="6801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 সুবিধা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3910775" y="5010468"/>
            <a:ext cx="2498291" cy="6801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 সম্পদের প্রাপ্যতা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-61824" y="-27164"/>
            <a:ext cx="12192000" cy="6858000"/>
          </a:xfrm>
          <a:prstGeom prst="frame">
            <a:avLst>
              <a:gd name="adj1" fmla="val 1486"/>
            </a:avLst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9946" y="1489330"/>
            <a:ext cx="11188461" cy="1319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/>
          <p:cNvSpPr/>
          <p:nvPr/>
        </p:nvSpPr>
        <p:spPr>
          <a:xfrm>
            <a:off x="404002" y="1621262"/>
            <a:ext cx="232913" cy="432282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11427124" y="1621262"/>
            <a:ext cx="232913" cy="432282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8634682" y="1621262"/>
            <a:ext cx="232913" cy="432282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5847272" y="1621262"/>
            <a:ext cx="232913" cy="432282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3240657" y="1621262"/>
            <a:ext cx="232913" cy="432282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71728" y="2016487"/>
            <a:ext cx="1884875" cy="7267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উপকরণ প্রাপ্তি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156164" y="2053544"/>
            <a:ext cx="1802922" cy="7500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 সহায়ক সেবা 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849677" y="2035265"/>
            <a:ext cx="1836348" cy="7683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sz="24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অনুকূল আইন-শৃঙ্খলা পরিস্থিতি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544789" y="2035266"/>
            <a:ext cx="1923694" cy="685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 সহায়ক নীতিমালা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62266" y="2016488"/>
            <a:ext cx="1960713" cy="7409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সুষ্ঠ যোগাযোগ ও পরিবহন ব্যবস্থা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1214165" y="2757439"/>
            <a:ext cx="207036" cy="326352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0" name="Frame 29"/>
          <p:cNvSpPr/>
          <p:nvPr/>
        </p:nvSpPr>
        <p:spPr>
          <a:xfrm>
            <a:off x="0" y="-126555"/>
            <a:ext cx="12192000" cy="6957391"/>
          </a:xfrm>
          <a:prstGeom prst="frame">
            <a:avLst>
              <a:gd name="adj1" fmla="val 2361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14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8" grpId="0" animBg="1"/>
      <p:bldP spid="25" grpId="0" animBg="1"/>
      <p:bldP spid="38" grpId="0" animBg="1"/>
      <p:bldP spid="54" grpId="0" animBg="1"/>
      <p:bldP spid="6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95739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Hexagon 2"/>
          <p:cNvSpPr/>
          <p:nvPr/>
        </p:nvSpPr>
        <p:spPr>
          <a:xfrm>
            <a:off x="3156527" y="558466"/>
            <a:ext cx="5459895" cy="1484244"/>
          </a:xfrm>
          <a:prstGeom prst="hexagon">
            <a:avLst/>
          </a:prstGeom>
          <a:solidFill>
            <a:srgbClr val="D0F8F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 Single Corner Rectangle 3"/>
          <p:cNvSpPr/>
          <p:nvPr/>
        </p:nvSpPr>
        <p:spPr>
          <a:xfrm>
            <a:off x="1948543" y="2457485"/>
            <a:ext cx="8294914" cy="2609179"/>
          </a:xfrm>
          <a:prstGeom prst="round1Rect">
            <a:avLst/>
          </a:prstGeom>
          <a:solidFill>
            <a:srgbClr val="D0F8F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NikoshBAN"/>
              </a:rPr>
              <a:t>১। </a:t>
            </a:r>
            <a:r>
              <a:rPr lang="en-US" sz="3600" b="1" dirty="0" err="1">
                <a:solidFill>
                  <a:schemeClr val="tx1"/>
                </a:solidFill>
                <a:latin typeface="NikoshBAN"/>
              </a:rPr>
              <a:t>ব্যবসায়ের</a:t>
            </a:r>
            <a:r>
              <a:rPr lang="en-US" sz="36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/>
              </a:rPr>
              <a:t>উপর</a:t>
            </a:r>
            <a:r>
              <a:rPr lang="en-US" sz="36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/>
              </a:rPr>
              <a:t>প্রাকৃতিক</a:t>
            </a:r>
            <a:r>
              <a:rPr lang="en-US" sz="36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/>
              </a:rPr>
              <a:t>পরিবেশের</a:t>
            </a:r>
            <a:r>
              <a:rPr lang="en-US" sz="36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/>
              </a:rPr>
              <a:t>প্রভাব</a:t>
            </a:r>
            <a:r>
              <a:rPr lang="en-US" sz="36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/>
              </a:rPr>
              <a:t>কিরূপ</a:t>
            </a:r>
            <a:r>
              <a:rPr lang="en-US" sz="3600" b="1" dirty="0">
                <a:solidFill>
                  <a:schemeClr val="tx1"/>
                </a:solidFill>
                <a:latin typeface="NikoshBAN"/>
              </a:rPr>
              <a:t>?</a:t>
            </a:r>
          </a:p>
          <a:p>
            <a:r>
              <a:rPr lang="en-US" sz="3600" b="1" dirty="0">
                <a:solidFill>
                  <a:schemeClr val="tx1"/>
                </a:solidFill>
                <a:latin typeface="NikoshBAN"/>
              </a:rPr>
              <a:t>২। </a:t>
            </a:r>
            <a:r>
              <a:rPr lang="en-US" sz="3600" b="1" dirty="0" err="1">
                <a:solidFill>
                  <a:schemeClr val="tx1"/>
                </a:solidFill>
                <a:latin typeface="NikoshBAN"/>
              </a:rPr>
              <a:t>ব্যবসায়িক</a:t>
            </a:r>
            <a:r>
              <a:rPr lang="en-US" sz="36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/>
              </a:rPr>
              <a:t>মূল্যবোধ</a:t>
            </a:r>
            <a:r>
              <a:rPr lang="en-US" sz="36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/>
              </a:rPr>
              <a:t>কোন</a:t>
            </a:r>
            <a:r>
              <a:rPr lang="en-US" sz="36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/>
              </a:rPr>
              <a:t>পরিবেশের</a:t>
            </a:r>
            <a:r>
              <a:rPr lang="en-US" sz="3600" b="1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/>
              </a:rPr>
              <a:t>অন্তর্ভূক্ত</a:t>
            </a:r>
            <a:r>
              <a:rPr lang="en-US" sz="3600" b="1" dirty="0">
                <a:solidFill>
                  <a:schemeClr val="tx1"/>
                </a:solidFill>
                <a:latin typeface="NikoshBAN"/>
              </a:rPr>
              <a:t>?</a:t>
            </a:r>
            <a:endParaRPr lang="en-US" sz="3600" b="1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957391"/>
          </a:xfrm>
          <a:prstGeom prst="frame">
            <a:avLst>
              <a:gd name="adj1" fmla="val 2361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92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598715"/>
            <a:ext cx="5816599" cy="58891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রাবেয়া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সিদ্দিকা</a:t>
            </a:r>
            <a:endParaRPr lang="en-US" sz="4800" b="1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সৈকত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সুবর্ণচর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নোয়াখালী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66114" y="598715"/>
            <a:ext cx="4822372" cy="58891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(২য়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196" y="598716"/>
            <a:ext cx="1073803" cy="12518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86"/>
            </a:avLst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-65314" y="-99391"/>
            <a:ext cx="12192000" cy="6957391"/>
          </a:xfrm>
          <a:prstGeom prst="frame">
            <a:avLst>
              <a:gd name="adj1" fmla="val 2361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129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567953" y="651286"/>
            <a:ext cx="4634753" cy="101301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72670" y="2511014"/>
            <a:ext cx="10434917" cy="3146612"/>
          </a:xfrm>
          <a:prstGeom prst="roundRect">
            <a:avLst/>
          </a:prstGeom>
          <a:solidFill>
            <a:srgbClr val="D0F8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 উপর পরিবেশের উপাদানগুলোর প্রভাব বিশ্লেষণ কর।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191" y="268193"/>
            <a:ext cx="3127339" cy="2084893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-99391"/>
            <a:ext cx="12286128" cy="6957391"/>
          </a:xfrm>
          <a:prstGeom prst="frame">
            <a:avLst>
              <a:gd name="adj1" fmla="val 2361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68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" y="91199"/>
            <a:ext cx="11979349" cy="6588642"/>
          </a:xfrm>
          <a:prstGeom prst="rect">
            <a:avLst/>
          </a:prstGeom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692788" y="3385520"/>
            <a:ext cx="327044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9600" b="1" cap="all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9600" b="1" cap="all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-65324"/>
            <a:ext cx="12192000" cy="6858000"/>
          </a:xfrm>
          <a:prstGeom prst="frame">
            <a:avLst>
              <a:gd name="adj1" fmla="val 1486"/>
            </a:avLst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-1" y="-65324"/>
            <a:ext cx="12192000" cy="6957391"/>
          </a:xfrm>
          <a:prstGeom prst="frame">
            <a:avLst>
              <a:gd name="adj1" fmla="val 2361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28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55372" y="500743"/>
            <a:ext cx="7391400" cy="82731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bg2">
                    <a:lumMod val="25000"/>
                  </a:schemeClr>
                </a:solidFill>
              </a:rPr>
              <a:t>চল</a:t>
            </a:r>
            <a:r>
              <a:rPr lang="en-US" sz="4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bg2">
                    <a:lumMod val="25000"/>
                  </a:schemeClr>
                </a:solidFill>
              </a:rPr>
              <a:t>আমরা</a:t>
            </a:r>
            <a:r>
              <a:rPr lang="en-US" sz="4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bg2">
                    <a:lumMod val="25000"/>
                  </a:schemeClr>
                </a:solidFill>
              </a:rPr>
              <a:t>ভিডিওটি</a:t>
            </a:r>
            <a:r>
              <a:rPr lang="en-US" sz="4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bg2">
                    <a:lumMod val="25000"/>
                  </a:schemeClr>
                </a:solidFill>
              </a:rPr>
              <a:t>দেখি</a:t>
            </a:r>
            <a:endParaRPr lang="en-US" sz="4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2377" y="3244334"/>
            <a:ext cx="4927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https://www.youtube.com/watch?v=0cW-eCVGFiU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32377" y="5214256"/>
            <a:ext cx="4953000" cy="103414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2">
                    <a:lumMod val="25000"/>
                  </a:schemeClr>
                </a:solidFill>
              </a:rPr>
              <a:t>ভিডিওতে</a:t>
            </a:r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bg2">
                    <a:lumMod val="25000"/>
                  </a:schemeClr>
                </a:solidFill>
              </a:rPr>
              <a:t>তোমরা</a:t>
            </a:r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bg2">
                    <a:lumMod val="25000"/>
                  </a:schemeClr>
                </a:solidFill>
              </a:rPr>
              <a:t>কি</a:t>
            </a:r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bg2">
                    <a:lumMod val="25000"/>
                  </a:schemeClr>
                </a:solidFill>
              </a:rPr>
              <a:t>দেখলে</a:t>
            </a:r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</a:rPr>
              <a:t>?</a:t>
            </a:r>
            <a:endParaRPr lang="en-US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86"/>
            </a:avLst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-39189" y="-99391"/>
            <a:ext cx="12192000" cy="6957391"/>
          </a:xfrm>
          <a:prstGeom prst="frame">
            <a:avLst>
              <a:gd name="adj1" fmla="val 2361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96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86"/>
            </a:avLst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12" y="211602"/>
            <a:ext cx="5395210" cy="9043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557" y="3662679"/>
            <a:ext cx="2532184" cy="1743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084" y="1436233"/>
            <a:ext cx="2379130" cy="19061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298" y="1327541"/>
            <a:ext cx="2381250" cy="19240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298" y="3852446"/>
            <a:ext cx="2475035" cy="1600200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0" y="-136311"/>
            <a:ext cx="12192000" cy="6957391"/>
          </a:xfrm>
          <a:prstGeom prst="frame">
            <a:avLst>
              <a:gd name="adj1" fmla="val 2361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02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eft-Right Arrow 8"/>
          <p:cNvSpPr/>
          <p:nvPr/>
        </p:nvSpPr>
        <p:spPr>
          <a:xfrm>
            <a:off x="3733800" y="1371600"/>
            <a:ext cx="4495800" cy="1371600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4800" dirty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88029" y="3962400"/>
            <a:ext cx="7979228" cy="1298377"/>
          </a:xfrm>
          <a:prstGeom prst="ellipse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IN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bn-IN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5725885" y="2394857"/>
            <a:ext cx="511629" cy="1567543"/>
          </a:xfrm>
          <a:prstGeom prst="downArrow">
            <a:avLst>
              <a:gd name="adj1" fmla="val 50000"/>
              <a:gd name="adj2" fmla="val 51111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86"/>
            </a:avLst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-99391"/>
            <a:ext cx="12192000" cy="6957391"/>
          </a:xfrm>
          <a:prstGeom prst="frame">
            <a:avLst>
              <a:gd name="adj1" fmla="val 2361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97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3727643" y="335822"/>
            <a:ext cx="3059725" cy="1324706"/>
          </a:xfrm>
          <a:prstGeom prst="flowChartAlternateProcess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92952" y="599274"/>
            <a:ext cx="21291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ln w="11430"/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92995" y="1750333"/>
            <a:ext cx="4529019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BD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 ...</a:t>
            </a:r>
            <a:endParaRPr lang="en-US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86"/>
            </a:avLst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1692" y="1487400"/>
            <a:ext cx="1150033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428625" indent="-428625">
              <a:buFont typeface="Wingdings" panose="05000000000000000000" pitchFamily="2" charset="2"/>
              <a:buChar char="v"/>
            </a:pP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বলতে পারবে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28625" indent="-428625">
              <a:buFont typeface="Wingdings" panose="05000000000000000000" pitchFamily="2" charset="2"/>
              <a:buChar char="v"/>
            </a:pP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সামষ্টিক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28625" indent="-428625">
              <a:buFont typeface="Wingdings" panose="05000000000000000000" pitchFamily="2" charset="2"/>
              <a:buChar char="v"/>
            </a:pP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উপাদানগুলোর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51440" y="3812904"/>
            <a:ext cx="431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।</a:t>
            </a:r>
            <a:endParaRPr lang="en-US" sz="2400" dirty="0"/>
          </a:p>
        </p:txBody>
      </p:sp>
      <p:sp>
        <p:nvSpPr>
          <p:cNvPr id="9" name="Frame 8"/>
          <p:cNvSpPr/>
          <p:nvPr/>
        </p:nvSpPr>
        <p:spPr>
          <a:xfrm>
            <a:off x="0" y="-49696"/>
            <a:ext cx="12192000" cy="6957391"/>
          </a:xfrm>
          <a:prstGeom prst="frame">
            <a:avLst>
              <a:gd name="adj1" fmla="val 2361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353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04" y="1137280"/>
            <a:ext cx="3478237" cy="32993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2628" y="4646975"/>
            <a:ext cx="10806341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/>
              <a:t>যে</a:t>
            </a:r>
            <a:r>
              <a:rPr lang="en-US" sz="4400" dirty="0" smtClean="0"/>
              <a:t> </a:t>
            </a:r>
            <a:r>
              <a:rPr lang="en-US" sz="4400" dirty="0" err="1" smtClean="0"/>
              <a:t>প্রাকৃতিক</a:t>
            </a:r>
            <a:r>
              <a:rPr lang="en-US" sz="4400" dirty="0" smtClean="0"/>
              <a:t> ও </a:t>
            </a:r>
            <a:r>
              <a:rPr lang="en-US" sz="4400" dirty="0" err="1" smtClean="0"/>
              <a:t>অপ্রাকৃতিক</a:t>
            </a:r>
            <a:r>
              <a:rPr lang="en-US" sz="4400" dirty="0" smtClean="0"/>
              <a:t> </a:t>
            </a:r>
            <a:r>
              <a:rPr lang="en-US" sz="4400" dirty="0" err="1" smtClean="0"/>
              <a:t>পরিপার্শ্বিকতার</a:t>
            </a:r>
            <a:r>
              <a:rPr lang="en-US" sz="4400" dirty="0" smtClean="0"/>
              <a:t> </a:t>
            </a:r>
            <a:r>
              <a:rPr lang="en-US" sz="4400" dirty="0" err="1" smtClean="0"/>
              <a:t>মধ্যে</a:t>
            </a:r>
            <a:r>
              <a:rPr lang="en-US" sz="4400" dirty="0" smtClean="0"/>
              <a:t> </a:t>
            </a:r>
            <a:r>
              <a:rPr lang="en-US" sz="4400" dirty="0" err="1" smtClean="0"/>
              <a:t>একটা</a:t>
            </a:r>
            <a:r>
              <a:rPr lang="en-US" sz="4400" dirty="0" smtClean="0"/>
              <a:t> </a:t>
            </a:r>
            <a:r>
              <a:rPr lang="en-US" sz="4400" dirty="0" err="1" smtClean="0"/>
              <a:t>অঞ্চলের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ব্যবসায়</a:t>
            </a:r>
            <a:r>
              <a:rPr lang="en-US" sz="4400" dirty="0" smtClean="0"/>
              <a:t> </a:t>
            </a:r>
            <a:r>
              <a:rPr lang="en-US" sz="4400" dirty="0" err="1" smtClean="0"/>
              <a:t>প্রতিষ্ঠানসমূহ</a:t>
            </a:r>
            <a:r>
              <a:rPr lang="en-US" sz="4400" dirty="0" smtClean="0"/>
              <a:t> </a:t>
            </a:r>
            <a:r>
              <a:rPr lang="en-US" sz="4400" dirty="0" err="1" smtClean="0"/>
              <a:t>গড়ে</a:t>
            </a:r>
            <a:r>
              <a:rPr lang="en-US" sz="4400" dirty="0" smtClean="0"/>
              <a:t> </a:t>
            </a:r>
            <a:r>
              <a:rPr lang="en-US" sz="4400" dirty="0" err="1" smtClean="0"/>
              <a:t>ওঠে</a:t>
            </a:r>
            <a:r>
              <a:rPr lang="en-US" sz="4400" dirty="0" smtClean="0"/>
              <a:t> </a:t>
            </a:r>
            <a:r>
              <a:rPr lang="en-US" sz="4400" dirty="0" err="1" smtClean="0"/>
              <a:t>তাকে</a:t>
            </a:r>
            <a:r>
              <a:rPr lang="en-US" sz="4400" dirty="0" smtClean="0"/>
              <a:t> </a:t>
            </a:r>
            <a:r>
              <a:rPr lang="en-US" sz="4400" dirty="0" err="1" smtClean="0"/>
              <a:t>ব্যবসায়</a:t>
            </a:r>
            <a:r>
              <a:rPr lang="en-US" sz="4400" dirty="0" smtClean="0"/>
              <a:t> </a:t>
            </a:r>
            <a:r>
              <a:rPr lang="en-US" sz="4400" dirty="0" err="1" smtClean="0"/>
              <a:t>পরিবেশ</a:t>
            </a:r>
            <a:r>
              <a:rPr lang="en-US" sz="4400" dirty="0" smtClean="0"/>
              <a:t> </a:t>
            </a:r>
            <a:r>
              <a:rPr lang="en-US" sz="4400" dirty="0" err="1" smtClean="0"/>
              <a:t>বলে</a:t>
            </a:r>
            <a:r>
              <a:rPr lang="en-US" sz="4400" dirty="0" smtClean="0"/>
              <a:t> ।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6" y="1137281"/>
            <a:ext cx="3634155" cy="3299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360" y="1137281"/>
            <a:ext cx="3225026" cy="3299351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-99391"/>
            <a:ext cx="12192000" cy="6957391"/>
          </a:xfrm>
          <a:prstGeom prst="frame">
            <a:avLst>
              <a:gd name="adj1" fmla="val 2361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510809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8871" y="443346"/>
            <a:ext cx="10695709" cy="58050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gular Pentagon 2"/>
          <p:cNvSpPr/>
          <p:nvPr/>
        </p:nvSpPr>
        <p:spPr>
          <a:xfrm>
            <a:off x="2951018" y="886691"/>
            <a:ext cx="5569527" cy="1482436"/>
          </a:xfrm>
          <a:prstGeom prst="pentag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9764" y="3886732"/>
            <a:ext cx="10239686" cy="9526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6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bn-BD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86"/>
            </a:avLst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-49696"/>
            <a:ext cx="12192000" cy="6957391"/>
          </a:xfrm>
          <a:prstGeom prst="frame">
            <a:avLst>
              <a:gd name="adj1" fmla="val 2361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2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41615056"/>
              </p:ext>
            </p:extLst>
          </p:nvPr>
        </p:nvGraphicFramePr>
        <p:xfrm>
          <a:off x="535577" y="178904"/>
          <a:ext cx="10431101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rame 2"/>
          <p:cNvSpPr/>
          <p:nvPr/>
        </p:nvSpPr>
        <p:spPr>
          <a:xfrm>
            <a:off x="-86518" y="-99391"/>
            <a:ext cx="12192000" cy="6957391"/>
          </a:xfrm>
          <a:prstGeom prst="frame">
            <a:avLst>
              <a:gd name="adj1" fmla="val 2361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906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42C2A8-319D-4052-A393-1A9FF60F0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AA42C2A8-319D-4052-A393-1A9FF60F0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AA42C2A8-319D-4052-A393-1A9FF60F0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AA42C2A8-319D-4052-A393-1A9FF60F01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791FDF-589C-487A-8A94-D2A719743D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A3791FDF-589C-487A-8A94-D2A719743D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A3791FDF-589C-487A-8A94-D2A719743D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A3791FDF-589C-487A-8A94-D2A719743D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7480B3-75EC-406B-B25C-5BF8FF695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ED7480B3-75EC-406B-B25C-5BF8FF695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ED7480B3-75EC-406B-B25C-5BF8FF695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ED7480B3-75EC-406B-B25C-5BF8FF695E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DC2244-AF26-4BCC-B24F-F680ED05C5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06DC2244-AF26-4BCC-B24F-F680ED05C5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06DC2244-AF26-4BCC-B24F-F680ED05C5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06DC2244-AF26-4BCC-B24F-F680ED05C5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963533-A2AF-41A7-8A84-12BF30C58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28963533-A2AF-41A7-8A84-12BF30C58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28963533-A2AF-41A7-8A84-12BF30C58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28963533-A2AF-41A7-8A84-12BF30C580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06EC44-EE1D-419C-AB5D-A5E742038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4806EC44-EE1D-419C-AB5D-A5E742038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4806EC44-EE1D-419C-AB5D-A5E742038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4806EC44-EE1D-419C-AB5D-A5E742038E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0774F3-320E-49E4-A6E7-5501255CC9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830774F3-320E-49E4-A6E7-5501255CC9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830774F3-320E-49E4-A6E7-5501255CC9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830774F3-320E-49E4-A6E7-5501255CC9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3BEC16-7FCE-4C72-BBED-5F8EF7068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363BEC16-7FCE-4C72-BBED-5F8EF7068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363BEC16-7FCE-4C72-BBED-5F8EF7068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363BEC16-7FCE-4C72-BBED-5F8EF70681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DC360C-9B02-41F6-B4B5-627414C2C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09DC360C-9B02-41F6-B4B5-627414C2C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09DC360C-9B02-41F6-B4B5-627414C2C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09DC360C-9B02-41F6-B4B5-627414C2CA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7386B7-DDBA-4F88-A898-AFBB952C2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B37386B7-DDBA-4F88-A898-AFBB952C2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B37386B7-DDBA-4F88-A898-AFBB952C2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B37386B7-DDBA-4F88-A898-AFBB952C26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E562CD-36DC-4853-8A63-BBDFC5444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E1E562CD-36DC-4853-8A63-BBDFC5444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E1E562CD-36DC-4853-8A63-BBDFC5444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E1E562CD-36DC-4853-8A63-BBDFC5444C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0882EB-5BC4-49EE-8DCF-81C8C5885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8E0882EB-5BC4-49EE-8DCF-81C8C5885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8E0882EB-5BC4-49EE-8DCF-81C8C5885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8E0882EB-5BC4-49EE-8DCF-81C8C58858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0A8F37-9A7B-4630-8D2C-76B0BCA7A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5A0A8F37-9A7B-4630-8D2C-76B0BCA7A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5A0A8F37-9A7B-4630-8D2C-76B0BCA7A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5A0A8F37-9A7B-4630-8D2C-76B0BCA7A5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3145</TotalTime>
  <Words>319</Words>
  <Application>Microsoft Office PowerPoint</Application>
  <PresentationFormat>Widescreen</PresentationFormat>
  <Paragraphs>86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Reza</cp:lastModifiedBy>
  <cp:revision>206</cp:revision>
  <dcterms:created xsi:type="dcterms:W3CDTF">2019-08-29T05:27:25Z</dcterms:created>
  <dcterms:modified xsi:type="dcterms:W3CDTF">2021-04-16T20:06:02Z</dcterms:modified>
</cp:coreProperties>
</file>