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8" r:id="rId3"/>
    <p:sldId id="28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2C632D-5812-F540-83EA-E49270E15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5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5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F9D6F-F114-DE43-908A-330D386C3C41}"/>
              </a:ext>
            </a:extLst>
          </p:cNvPr>
          <p:cNvSpPr txBox="1"/>
          <p:nvPr/>
        </p:nvSpPr>
        <p:spPr>
          <a:xfrm>
            <a:off x="340178" y="406125"/>
            <a:ext cx="115071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(খ)ব্যবস্থাপকদের ব্যবস্থাপনাঃ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প্রতিষ্ঠানের সর্বোচ্চ স্তর হতে একেবারে নিচের স্তরে নিয়োজিত ফোরম্যান বা সুপারভাইজার পর্যায়ের সব লোকেরই ব্যস্থাপনার আওতাধীন ।যাদের ব্যবস্থাপনা ও এর অধীনে গড়ে ।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(গ) শ্রমিক-কর্মী পরিচালনাঃ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শ্রমিক-কর্মীদের নিকট হতে যথাযথ কাজ আদায়ের নিমিত্তে পরিকল্পনা গ্রহণ , সংগঠন , কর্মী , নিয়োগ , প্রশিক্ষণ , পদোন্নতি , কর্মীপরিচালনা , প্রেষণা কার্যাবলি গ্রহণ করতে হয় । এগুলো ব্যবস্থাপনা কার্যের অধীন ।</a:t>
            </a:r>
          </a:p>
        </p:txBody>
      </p:sp>
    </p:spTree>
    <p:extLst>
      <p:ext uri="{BB962C8B-B14F-4D97-AF65-F5344CB8AC3E}">
        <p14:creationId xmlns:p14="http://schemas.microsoft.com/office/powerpoint/2010/main" val="247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332AF-8330-D24C-A640-0C663066A538}"/>
              </a:ext>
            </a:extLst>
          </p:cNvPr>
          <p:cNvSpPr txBox="1"/>
          <p:nvPr/>
        </p:nvSpPr>
        <p:spPr>
          <a:xfrm>
            <a:off x="412750" y="452122"/>
            <a:ext cx="112349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0693E3"/>
                </a:solidFill>
                <a:effectLst/>
                <a:latin typeface="Baloo Da 2"/>
              </a:rPr>
              <a:t>৩.কৌশল প্রয়োগের ভিত্তিতে আওতাঃ</a:t>
            </a:r>
          </a:p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প্রতিযোগিতাপূর্ণ বাজারে সফলতার সাথে টিকে থাকার জন্য বিভিন্ন ধরনের রণকৌশল গ্রহণ করার প্রয়োজন পড়ে । এরূপ কৌশল গ্রহণ ও ব্যবস্থাপনার আওতার মধ্যে পড়ে ।</a:t>
            </a:r>
          </a:p>
        </p:txBody>
      </p:sp>
    </p:spTree>
    <p:extLst>
      <p:ext uri="{BB962C8B-B14F-4D97-AF65-F5344CB8AC3E}">
        <p14:creationId xmlns:p14="http://schemas.microsoft.com/office/powerpoint/2010/main" val="170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A4058-60AF-0149-B1C4-54B7A088AAF5}"/>
              </a:ext>
            </a:extLst>
          </p:cNvPr>
          <p:cNvSpPr txBox="1"/>
          <p:nvPr/>
        </p:nvSpPr>
        <p:spPr>
          <a:xfrm>
            <a:off x="285750" y="386194"/>
            <a:ext cx="11561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1" i="0">
                <a:solidFill>
                  <a:srgbClr val="0693E3"/>
                </a:solidFill>
                <a:effectLst/>
                <a:latin typeface="Baloo Da 2"/>
              </a:rPr>
              <a:t>৪.কার্যবিভাগের দৃষ্টিকোণ হতে ব্যবস্থাপনার আওতাঃ</a:t>
            </a:r>
          </a:p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কার্য বিভাগের দৃষ্টিকোণ হতে উৎপাদন ধর্মী প্রতিষ্ঠানের ব্যবস্থাপনাকে নানান ভাগে ভাগ করা হয়ঃ উৎপাদনব্যবস্থাপনা , ক্রয়ব্যবস্থাপনা , বিক্রয়ব্যবস্থাপনা , শ্রমিক -কর্মী ব্যবস্থাপনা ইত্যাদি ।</a:t>
            </a:r>
          </a:p>
        </p:txBody>
      </p:sp>
    </p:spTree>
    <p:extLst>
      <p:ext uri="{BB962C8B-B14F-4D97-AF65-F5344CB8AC3E}">
        <p14:creationId xmlns:p14="http://schemas.microsoft.com/office/powerpoint/2010/main" val="19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B279A-414F-514D-AE2D-A55F46421F8A}"/>
              </a:ext>
            </a:extLst>
          </p:cNvPr>
          <p:cNvSpPr txBox="1"/>
          <p:nvPr/>
        </p:nvSpPr>
        <p:spPr>
          <a:xfrm>
            <a:off x="303894" y="453910"/>
            <a:ext cx="115071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৫.স্তরভেদে ব্যবস্থাপনার আওতাঃ</a:t>
            </a: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একটা বড় উৎপাদনধর্মী প্রতিষ্ঠানে ব্যবস্থাপনার উপরি স্তরে থাকেন পরিচালকমন্ডলী চেয়ারম্যান , ব্যবস্থাপনা পরিচালক সাধারণ ব্যবস্থাপক ইত্যাদি ব্যক্তিবর্গ ।মধ্য স্তরে বিভাগীয় ব্যবস্থাপক , জেনারেল ব্যবস্থাপক , কারখানা ব্যবস্থাপক ইত্যাদি ।নিম্ন স্তরে সুপারভাইজার , মাঠ কর্মকর্তা , ফোরম্যান ইত্যাদি ব্যক্তিবর্গ সরাসরি কাজ তত্ত্বাবধান করেন ।</a:t>
            </a:r>
          </a:p>
        </p:txBody>
      </p:sp>
    </p:spTree>
    <p:extLst>
      <p:ext uri="{BB962C8B-B14F-4D97-AF65-F5344CB8AC3E}">
        <p14:creationId xmlns:p14="http://schemas.microsoft.com/office/powerpoint/2010/main" val="8229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F5A843B-E438-2341-B6B1-CD172D4A5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272141"/>
            <a:ext cx="11575143" cy="62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BE11908-9F3B-FC47-BF79-0D4CE2329189}"/>
              </a:ext>
            </a:extLst>
          </p:cNvPr>
          <p:cNvSpPr/>
          <p:nvPr/>
        </p:nvSpPr>
        <p:spPr>
          <a:xfrm>
            <a:off x="4664527" y="3429000"/>
            <a:ext cx="7146473" cy="2755900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Edwardian Script ITC" panose="030303020407070D0804" pitchFamily="66" charset="0"/>
              </a:rPr>
              <a:t>G,T  Degree College.</a:t>
            </a:r>
          </a:p>
          <a:p>
            <a:pPr algn="ctr"/>
            <a:r>
              <a:rPr lang="en-US" sz="4800" b="1">
                <a:latin typeface="Edwardian Script ITC" panose="030303020407070D0804" pitchFamily="66" charset="0"/>
              </a:rPr>
              <a:t>Kotchandpur, Jhenaidah.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98450-720A-7340-9FAD-D7EBBEBDE622}"/>
              </a:ext>
            </a:extLst>
          </p:cNvPr>
          <p:cNvSpPr txBox="1"/>
          <p:nvPr/>
        </p:nvSpPr>
        <p:spPr>
          <a:xfrm>
            <a:off x="927099" y="4153940"/>
            <a:ext cx="3374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>
                <a:solidFill>
                  <a:srgbClr val="00B0F0"/>
                </a:solidFill>
                <a:latin typeface="Algerian" pitchFamily="82" charset="0"/>
                <a:ea typeface="Abadi" panose="02000000000000000000" pitchFamily="2" charset="0"/>
              </a:rPr>
              <a:t>On-line class</a:t>
            </a:r>
          </a:p>
        </p:txBody>
      </p:sp>
    </p:spTree>
    <p:extLst>
      <p:ext uri="{BB962C8B-B14F-4D97-AF65-F5344CB8AC3E}">
        <p14:creationId xmlns:p14="http://schemas.microsoft.com/office/powerpoint/2010/main" val="126724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0" y="466952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824380" y="1369201"/>
            <a:ext cx="7151311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>
                <a:solidFill>
                  <a:srgbClr val="FF0000"/>
                </a:solidFill>
                <a:latin typeface="Algerian" pitchFamily="82" charset="0"/>
                <a:ea typeface="STHupo" panose="02010800040101010101" pitchFamily="2" charset="-122"/>
                <a:cs typeface="Bodoni MT Black" panose="02000000000000000000" pitchFamily="2" charset="0"/>
              </a:rPr>
              <a:t>Md. Abbas ali</a:t>
            </a:r>
          </a:p>
          <a:p>
            <a:pPr algn="ctr">
              <a:spcBef>
                <a:spcPct val="20000"/>
              </a:spcBef>
            </a:pPr>
            <a:r>
              <a:rPr lang="en-US" sz="3600" dirty="0">
                <a:solidFill>
                  <a:srgbClr val="7030A0"/>
                </a:solidFill>
                <a:latin typeface="Blackadder ITC" pitchFamily="82" charset="0"/>
                <a:cs typeface="NikoshBAN" panose="02000000000000000000" pitchFamily="2" charset="0"/>
              </a:rPr>
              <a:t>Assistance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atin typeface="Eras Bold ITC" panose="020B0907030504020204" pitchFamily="34" charset="0"/>
                <a:cs typeface="NikoshBAN" panose="02000000000000000000" pitchFamily="2" charset="0"/>
              </a:rPr>
              <a:t>G,T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01911-655784*01717-337116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E72D8-8CE4-0A4D-8032-001685B875A7}"/>
              </a:ext>
            </a:extLst>
          </p:cNvPr>
          <p:cNvSpPr txBox="1"/>
          <p:nvPr/>
        </p:nvSpPr>
        <p:spPr>
          <a:xfrm>
            <a:off x="1269999" y="401671"/>
            <a:ext cx="1051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rgbClr val="002060"/>
                </a:solidFill>
                <a:latin typeface="Algerian" pitchFamily="82" charset="0"/>
                <a:ea typeface="Modern Love" panose="02000000000000000000" pitchFamily="2" charset="0"/>
                <a:cs typeface="Arial Black" panose="020B0604020202020204" pitchFamily="34" charset="0"/>
              </a:rPr>
              <a:t> </a:t>
            </a:r>
            <a:r>
              <a:rPr lang="en-US" sz="5400">
                <a:effectLst/>
                <a:latin typeface="Algerian" pitchFamily="82" charset="0"/>
              </a:rPr>
              <a:t>Teacher introduction</a:t>
            </a:r>
            <a:endParaRPr lang="en-US" sz="5400" b="1">
              <a:solidFill>
                <a:srgbClr val="002060"/>
              </a:solidFill>
              <a:latin typeface="Algerian" pitchFamily="82" charset="0"/>
              <a:ea typeface="Modern Love" panose="02000000000000000000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9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" y="4564634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025DA0A-7504-4247-90AC-32EE289E7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2" y="349477"/>
            <a:ext cx="11402332" cy="63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73862E6-1602-5A4A-B976-0D8F049E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4" y="330427"/>
            <a:ext cx="11570061" cy="6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1C118-EDC7-654A-BD54-9E0D2FDFE2EE}"/>
              </a:ext>
            </a:extLst>
          </p:cNvPr>
          <p:cNvSpPr txBox="1"/>
          <p:nvPr/>
        </p:nvSpPr>
        <p:spPr>
          <a:xfrm>
            <a:off x="635000" y="465892"/>
            <a:ext cx="1104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i="0">
                <a:solidFill>
                  <a:srgbClr val="0693E3"/>
                </a:solidFill>
                <a:effectLst/>
                <a:latin typeface="Baloo Da 2"/>
              </a:rPr>
              <a:t>ব্যবস্থাপনার আওতা/পরিধি</a:t>
            </a:r>
          </a:p>
          <a:p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ব্যবস্থাপনার কাজ হলো অন্যের মাধ্যমে কাজ সম্পাদন করা ।বর্তমানে ব্যবস্থাপনা শুধুমাত্র শিল্প – কারখানা , ব্যবসা – বাণিজ্যেই কেন্দ্রীভূত নয় ; সরকারি – বেসরকারি , বাণিজ্যিক – অবাণিজ্যিক সকল প্রতিষ্ঠানেই এটি একটি প্রধান কার্য হিসেবেই বিবেচিত ।</a:t>
            </a:r>
          </a:p>
          <a:p>
            <a:pPr algn="l"/>
            <a:endParaRPr lang="en-US" sz="4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40C68-7802-504E-ABB5-08F1D149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5606143"/>
            <a:ext cx="12074013" cy="11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94EBF-1B91-3744-B801-CEFE96E12C7A}"/>
              </a:ext>
            </a:extLst>
          </p:cNvPr>
          <p:cNvSpPr txBox="1"/>
          <p:nvPr/>
        </p:nvSpPr>
        <p:spPr>
          <a:xfrm>
            <a:off x="276706" y="321154"/>
            <a:ext cx="1163858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১.প্রতিষ্ঠান ভেদে ব্যবস্থাপনার আওতাঃ</a:t>
            </a:r>
            <a:b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</a:br>
            <a:endParaRPr lang="as-IN" sz="4000" b="1" i="0">
              <a:solidFill>
                <a:srgbClr val="0693E3"/>
              </a:solidFill>
              <a:effectLst/>
              <a:latin typeface="Baloo Da 2"/>
            </a:endParaRP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(ক) সামাজিক বিভিন্ন প্রতিষ্ঠানঃ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এর আওতাভুক্ত হলো পরিবার , সমাজ , স্কুল – কলেজ , বিশ্ববিদ্যালয় , হাসপাতাল , ক্লাব , সামাজিক সংস্থা , ধর্মীয় প্রতিষ্ঠান , এনজিও প্রতিষ্ঠান , হাট – বাজার ইত্যাদির ব্যবস্থাপনা ।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(খ)রাষ্ট্রীয় বিভিন্ন প্রতিষ্ঠানঃ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এর অধীন হলো ইউনিয়ন পরিষদ , উপজেলা ও জেলা পরিষদ , সিটি কর্পোরেশন , পুলিশ প্রশাসন , ডাক , টেলিযোগাযোগ , সড়কযোগাযোগ , রেল , বিমান , বাংলাদেশ ব্যাংক ইত্যাদির ব্যবস্থাপনা।</a:t>
            </a:r>
          </a:p>
          <a:p>
            <a:pPr algn="l"/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</p:txBody>
      </p:sp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0C2D2-F3EF-F646-8291-65BC85809877}"/>
              </a:ext>
            </a:extLst>
          </p:cNvPr>
          <p:cNvSpPr txBox="1"/>
          <p:nvPr/>
        </p:nvSpPr>
        <p:spPr>
          <a:xfrm>
            <a:off x="340178" y="467197"/>
            <a:ext cx="114345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(গ) ব্যবসায় সংশ্লিষ্ট বিভিন্ন প্রতিষ্ঠানঃ 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বিভিন্ন ধরনের বড় , মাঝারি , ক্ষুদ্র ও কুটির শিল্প , খুচরা , পাইকারি , আমদানি ও রপ্তানি বাণিজ্য সংশ্লিষ্ট বাণিজ্যিক প্রতিষ্ঠান , ব্যাংক , বিমা , পরিবহন , গুদামজাতকরণ ইত্যাদি সেবাধর্মী প্রতিষ্ঠানের ব্যবস্থাপনা ।</a:t>
            </a:r>
          </a:p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(ঘ) আন্তর্জাতিক বিভিন্ন প্রতিষ্ঠানঃ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জাতিসংঘ ও এর অধীনে বিভিন্ন প্রতিষ্ঠান , বিশ্বব্যাংক , আইএমএফ , বিশ্ব বাণিজ্য সংস্থা , আন্তর্জাতিক আদালত , শ্রম সংস্থা , এডিবি ,ইউরোপীয় ইউনিয়ন ইত্যাদির ক্ষেত্রে ব্যবস্থাপনা এর মধ্যে পড়ে ।</a:t>
            </a:r>
          </a:p>
        </p:txBody>
      </p:sp>
    </p:spTree>
    <p:extLst>
      <p:ext uri="{BB962C8B-B14F-4D97-AF65-F5344CB8AC3E}">
        <p14:creationId xmlns:p14="http://schemas.microsoft.com/office/powerpoint/2010/main" val="42393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0C783-B2BF-0D43-A3E9-8C546142B213}"/>
              </a:ext>
            </a:extLst>
          </p:cNvPr>
          <p:cNvSpPr txBox="1"/>
          <p:nvPr/>
        </p:nvSpPr>
        <p:spPr>
          <a:xfrm>
            <a:off x="249465" y="546421"/>
            <a:ext cx="116159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২.কাজের দৃষ্টিকোণ হতে ব্যবস্থাপনার আওতাঃ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(ক)প্রতিষ্ঠান পরিচালনাঃ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প্রতিষ্ঠান পরিচালনা বলতে একটি প্রতিষ্ঠানে নিয়োজিত উপায় -উপাদানের সুষ্ঠু পরিচালনা বা নেতৃত্ব প্রদানকে বুঝায় ।তাই ব্যবসায় প্রতিষ্ঠানে অধিক মুনাফা অর্জনের উদ্দেশ্যে পরিকল্পনা গ্রহণ ও তার বাস্তবায়নের লক্ষ্যে গৃহীত সকল কার্যই ব্যবস্থাপনার আওতাভুক্ত ।</a:t>
            </a:r>
          </a:p>
        </p:txBody>
      </p:sp>
    </p:spTree>
    <p:extLst>
      <p:ext uri="{BB962C8B-B14F-4D97-AF65-F5344CB8AC3E}">
        <p14:creationId xmlns:p14="http://schemas.microsoft.com/office/powerpoint/2010/main" val="41578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40</cp:revision>
  <dcterms:created xsi:type="dcterms:W3CDTF">2020-10-22T13:15:00Z</dcterms:created>
  <dcterms:modified xsi:type="dcterms:W3CDTF">2021-04-17T08:13:59Z</dcterms:modified>
</cp:coreProperties>
</file>