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SWIo53waWFqRIU+kKCXYQ==" hashData="N8PH7wFOC69q302JdFoni+as5jiXW3BVakAR5B8AP1OY/Ub9FQN255ybrZfxZx+S5RQFH3shooTQxKESo64jD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1055-B043-4957-9C24-57DDB84E0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8ACAA-8320-4CA0-882E-85772A684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CD2E-F70F-4B61-8FCC-C67FB64B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70A25-457E-46E3-83D4-682810A7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E1AD-6814-40C1-AD64-67E71DA8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CAC3-EF57-4928-BAFB-EAAA9271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68CD6-4547-4C46-A89F-B6866D4C3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FAC00-F7DF-4B56-A3C2-ED9B3D3E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3677-D979-43C8-950A-61E41B39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6948C-AE16-4C7F-8660-9449345F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AE36A-10DF-42C6-BF27-52F9A8C80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20992-9E20-4243-8B01-72D41E97E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F1138-6EEE-498B-84CA-BC8625C5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B59EC-7118-4A78-B24D-F8411B90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E111-93C2-41FC-988F-36F7C3F8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34F0-878A-46EA-9285-445CB322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6B75-3B3A-4893-AA56-7C4A6FC4D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188D2-8AFE-436C-A6F8-9E834989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B8710-C5EB-4979-988B-D7E9440D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816BB-5E9E-44E7-9E35-054189B6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9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F82C-132D-4CF8-8E2D-C9BEAF15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FC6B7-5A02-4C9A-B7E8-4815AC12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0D37-8CA1-4A3B-9625-F2A4C088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0262C-7FAB-4370-A3DE-A715DF96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B9BE1-37B9-4808-91C5-D0145686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427B4-BE25-46D3-97B9-0BC98938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140C-3FF1-4FE0-BA46-FE5D9A8AF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4A726-B5BE-4FA0-A116-A7D9FD31C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1FD5A-FC79-45F3-8E73-BD049238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69380-4499-49D3-9EDD-9B05631B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BBC2D-A044-42B4-8A90-B3CF9CCF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DD1D-1A67-4436-B43D-D527D9FF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18291-361D-4EAE-952A-AA55704CB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47BAD-824A-456A-BA3C-5A2C4CB28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AEAE3-9D60-4713-A059-91A50CFF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AA837-5439-49B0-8AD4-526A64C45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2B132-84CB-4B1C-97D4-E1139448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4AA41-1F34-47F5-BEFB-AD932EF6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051A7-9BDD-47A1-99E6-282D2404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76E2-7843-40BB-BFC2-7AE0F4B3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69A27-2D94-499B-8AFE-49F8CF33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557D2-F51A-4196-A393-1CE910AF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117A5-2B3C-4B7B-B472-A530B83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42751-C368-4EC4-AC67-EF1B705F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4607-966C-4FBE-B70F-117ADD28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7F29B-8F10-4784-8CAD-22BF077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E562-0FC0-4C5D-B5F4-AF6301D9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D7FE-775B-4B9A-B3FE-1B8912BB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3D039-CB23-4BD8-ACB8-72D61D5FB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B2306-8698-42C8-B436-4756BD92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1DF01-F948-475F-8414-1495CF4B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4393-6305-44EE-9D65-D144C4E2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1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E449-D1D5-4E2B-9D16-8FD251C0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6661F-D795-4520-9518-28614E8E0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81834-59B5-4FE2-BB49-60EA7E8E5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5D800-30AC-47DE-A84E-9368DF93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7DA4-799D-4F11-9EAE-ABB9AF4EF0E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F3EA7-E396-474B-9914-33790053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FD82C-615C-469B-A223-FD4D8ADB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CE23-4C01-44AC-850F-6463BB9A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8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microsoft.com/office/2007/relationships/hdphoto" Target="../media/hdphoto3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0891CC4-7B3C-43DD-BD24-8683F6D5E7D2}"/>
              </a:ext>
            </a:extLst>
          </p:cNvPr>
          <p:cNvSpPr/>
          <p:nvPr userDrawn="1"/>
        </p:nvSpPr>
        <p:spPr>
          <a:xfrm>
            <a:off x="150054" y="112542"/>
            <a:ext cx="11891890" cy="6580162"/>
          </a:xfrm>
          <a:prstGeom prst="frame">
            <a:avLst>
              <a:gd name="adj1" fmla="val 68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6174C776-8A0E-48CA-8962-4D80376E74CC}"/>
              </a:ext>
            </a:extLst>
          </p:cNvPr>
          <p:cNvSpPr/>
          <p:nvPr userDrawn="1"/>
        </p:nvSpPr>
        <p:spPr>
          <a:xfrm rot="16200000">
            <a:off x="231098" y="5518714"/>
            <a:ext cx="1083725" cy="113164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3941CDC-7C91-479A-8C63-D553D6FB1C24}"/>
              </a:ext>
            </a:extLst>
          </p:cNvPr>
          <p:cNvSpPr/>
          <p:nvPr userDrawn="1"/>
        </p:nvSpPr>
        <p:spPr>
          <a:xfrm rot="5400000">
            <a:off x="10846189" y="119571"/>
            <a:ext cx="1202784" cy="1188726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6A0363-7CE5-4A64-BDCB-9530AB017B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" y="0"/>
            <a:ext cx="2134707" cy="1878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9677F2-1D7A-4D5D-B442-83F0D9F6DD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2827" y="4765543"/>
            <a:ext cx="2229507" cy="2229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D67723-B010-46C5-BDD3-2355D3CBE1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18" y="587377"/>
            <a:ext cx="708276" cy="624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FD9934-7F46-4778-AD08-C6F0F23B95E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0" y="622921"/>
            <a:ext cx="793726" cy="793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D1396-0EF1-4DF0-B937-D0749D4B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" b="10031"/>
          <a:stretch/>
        </p:blipFill>
        <p:spPr>
          <a:xfrm>
            <a:off x="10786589" y="5464616"/>
            <a:ext cx="820612" cy="800694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34AA67-9E19-4ACB-BFF0-496CD20BB04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3" y="5626800"/>
            <a:ext cx="698512" cy="7327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58605E-6C6E-47E0-9D94-BF350CCB334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93" y="-73855"/>
            <a:ext cx="8316014" cy="740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457AFA-3ACE-4525-8F84-79FD9E337F9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7" y="6265310"/>
            <a:ext cx="6859087" cy="4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s://youtu.be/FDEcmWIXqZ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43C3D5C6-8814-4558-BF70-D939DBB35B73}"/>
              </a:ext>
            </a:extLst>
          </p:cNvPr>
          <p:cNvSpPr/>
          <p:nvPr/>
        </p:nvSpPr>
        <p:spPr>
          <a:xfrm rot="6425992" flipH="1">
            <a:off x="-7274816" y="-8496984"/>
            <a:ext cx="26989088" cy="25867174"/>
          </a:xfrm>
          <a:prstGeom prst="rtTriangle">
            <a:avLst/>
          </a:prstGeom>
          <a:gradFill>
            <a:gsLst>
              <a:gs pos="50000">
                <a:srgbClr val="958DB1">
                  <a:alpha val="49000"/>
                </a:srgbClr>
              </a:gs>
              <a:gs pos="1000">
                <a:srgbClr val="66CCFF">
                  <a:alpha val="16000"/>
                </a:srgb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A6EC423-25C3-46FD-A279-3A66E86AFFE3}"/>
              </a:ext>
            </a:extLst>
          </p:cNvPr>
          <p:cNvSpPr/>
          <p:nvPr/>
        </p:nvSpPr>
        <p:spPr>
          <a:xfrm rot="5180768" flipH="1">
            <a:off x="-6508812" y="-9252915"/>
            <a:ext cx="29351377" cy="27615044"/>
          </a:xfrm>
          <a:prstGeom prst="rtTriangle">
            <a:avLst/>
          </a:prstGeom>
          <a:gradFill>
            <a:gsLst>
              <a:gs pos="54000">
                <a:srgbClr val="C23DC2">
                  <a:alpha val="77000"/>
                </a:srgbClr>
              </a:gs>
              <a:gs pos="0">
                <a:srgbClr val="9966FF">
                  <a:alpha val="54000"/>
                </a:srgbClr>
              </a:gs>
              <a:gs pos="100000">
                <a:srgbClr val="FF0066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6B4E11-9732-42E8-8649-008B6C646972}"/>
              </a:ext>
            </a:extLst>
          </p:cNvPr>
          <p:cNvSpPr/>
          <p:nvPr/>
        </p:nvSpPr>
        <p:spPr>
          <a:xfrm rot="5987290" flipH="1">
            <a:off x="-5984532" y="-6075587"/>
            <a:ext cx="26989088" cy="25867174"/>
          </a:xfrm>
          <a:prstGeom prst="rtTriangle">
            <a:avLst/>
          </a:prstGeom>
          <a:gradFill>
            <a:gsLst>
              <a:gs pos="0">
                <a:srgbClr val="66CCFF">
                  <a:alpha val="73000"/>
                </a:srgbClr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9C6E81E-B528-4198-9C6D-667E92D3687E}"/>
              </a:ext>
            </a:extLst>
          </p:cNvPr>
          <p:cNvSpPr/>
          <p:nvPr/>
        </p:nvSpPr>
        <p:spPr>
          <a:xfrm rot="14921032" flipH="1">
            <a:off x="-9118908" y="-4226124"/>
            <a:ext cx="26989088" cy="25867174"/>
          </a:xfrm>
          <a:prstGeom prst="rtTriangle">
            <a:avLst/>
          </a:prstGeom>
          <a:gradFill>
            <a:gsLst>
              <a:gs pos="0">
                <a:srgbClr val="66CCFF">
                  <a:alpha val="73000"/>
                </a:srgbClr>
              </a:gs>
              <a:gs pos="100000">
                <a:srgbClr val="99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22AE582-4FEC-4771-BBAB-56AB86ED54A3}"/>
              </a:ext>
            </a:extLst>
          </p:cNvPr>
          <p:cNvSpPr/>
          <p:nvPr/>
        </p:nvSpPr>
        <p:spPr>
          <a:xfrm rot="15980768" flipH="1">
            <a:off x="-11614456" y="-3440862"/>
            <a:ext cx="29351377" cy="27615044"/>
          </a:xfrm>
          <a:prstGeom prst="rtTriangle">
            <a:avLst/>
          </a:prstGeom>
          <a:gradFill>
            <a:gsLst>
              <a:gs pos="54000">
                <a:srgbClr val="C23DC2">
                  <a:alpha val="77000"/>
                </a:srgbClr>
              </a:gs>
              <a:gs pos="0">
                <a:srgbClr val="9966FF">
                  <a:alpha val="54000"/>
                </a:srgbClr>
              </a:gs>
              <a:gs pos="100000">
                <a:srgbClr val="FF0066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7336B04-D761-4CDA-B087-BEFD0A7A472D}"/>
              </a:ext>
            </a:extLst>
          </p:cNvPr>
          <p:cNvSpPr/>
          <p:nvPr/>
        </p:nvSpPr>
        <p:spPr>
          <a:xfrm rot="15808891" flipH="1">
            <a:off x="-9118908" y="-2566927"/>
            <a:ext cx="26989088" cy="25867174"/>
          </a:xfrm>
          <a:prstGeom prst="rtTriangle">
            <a:avLst/>
          </a:prstGeom>
          <a:gradFill>
            <a:gsLst>
              <a:gs pos="50000">
                <a:srgbClr val="958DB1">
                  <a:alpha val="49000"/>
                </a:srgbClr>
              </a:gs>
              <a:gs pos="1000">
                <a:srgbClr val="66CCFF">
                  <a:alpha val="16000"/>
                </a:srgb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7B3CE-AD8B-4183-ABF7-499656DC1958}"/>
              </a:ext>
            </a:extLst>
          </p:cNvPr>
          <p:cNvSpPr txBox="1"/>
          <p:nvPr/>
        </p:nvSpPr>
        <p:spPr>
          <a:xfrm>
            <a:off x="3112169" y="2828835"/>
            <a:ext cx="5967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বাওবি</a:t>
            </a:r>
            <a:r>
              <a:rPr lang="en-US" sz="6600" b="1" dirty="0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b="1" dirty="0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gradFill flip="none" rotWithShape="1">
                  <a:gsLst>
                    <a:gs pos="54000">
                      <a:srgbClr val="C23DC2"/>
                    </a:gs>
                    <a:gs pos="0">
                      <a:srgbClr val="9966FF"/>
                    </a:gs>
                    <a:gs pos="100000">
                      <a:srgbClr val="FF0066"/>
                    </a:gs>
                  </a:gsLst>
                  <a:lin ang="108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gradFill flip="none" rotWithShape="1">
                <a:gsLst>
                  <a:gs pos="54000">
                    <a:srgbClr val="C23DC2"/>
                  </a:gs>
                  <a:gs pos="0">
                    <a:srgbClr val="9966FF"/>
                  </a:gs>
                  <a:gs pos="100000">
                    <a:srgbClr val="FF0066"/>
                  </a:gs>
                </a:gsLst>
                <a:lin ang="108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ED73BB-0E5B-4D44-A75C-87D4F3D63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91" y="352172"/>
            <a:ext cx="2476663" cy="24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6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4115 -0.95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-4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22000" decel="7100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animMotion origin="layout" path="M -1.66667E-6 -4.07407E-6 L 0.54063 -1.230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6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600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-4.16667E-6 -4.07407E-6 L 0.53282 -1.15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-57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31000" decel="6900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4.58333E-6 0 L -0.19922 0.5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25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26000" decel="74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8333E-6 0 L -0.19922 0.5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25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19000" decel="76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95833E-6 -7.40741E-7 L -0.19922 0.5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25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4" grpId="0" animBg="1"/>
      <p:bldP spid="5" grpId="0" animBg="1"/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4E0795-ABE2-46AB-AE26-8E364C43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623" y="1955799"/>
            <a:ext cx="6772753" cy="3474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42B370-1635-4BE4-B40E-6A392E324C64}"/>
              </a:ext>
            </a:extLst>
          </p:cNvPr>
          <p:cNvSpPr txBox="1"/>
          <p:nvPr/>
        </p:nvSpPr>
        <p:spPr>
          <a:xfrm>
            <a:off x="3628293" y="5597676"/>
            <a:ext cx="493541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নারীরা কীভাবে মুক্তিযুদ্ধে যোগ দেয়?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FC6D3-26F5-47C8-BD5F-BD224F861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r="19090"/>
          <a:stretch/>
        </p:blipFill>
        <p:spPr>
          <a:xfrm>
            <a:off x="4365673" y="583762"/>
            <a:ext cx="3460652" cy="1200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736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70209B-C230-45EC-9B9F-9F0E03F2F265}"/>
              </a:ext>
            </a:extLst>
          </p:cNvPr>
          <p:cNvSpPr txBox="1"/>
          <p:nvPr/>
        </p:nvSpPr>
        <p:spPr>
          <a:xfrm>
            <a:off x="1348763" y="680313"/>
            <a:ext cx="9494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মুক্তি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দ্ধে সংস্কৃতি কর্মীরা কীভাবে অংশগ্রহন করে?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430E5-E520-4423-91A0-57EEE917B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" y="1871807"/>
            <a:ext cx="4828949" cy="3108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A3BF8F-2ACA-4ACC-A0F7-2D96E7FB9E5A}"/>
              </a:ext>
            </a:extLst>
          </p:cNvPr>
          <p:cNvSpPr txBox="1"/>
          <p:nvPr/>
        </p:nvSpPr>
        <p:spPr>
          <a:xfrm>
            <a:off x="1348763" y="5294294"/>
            <a:ext cx="9494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কর্মীরা তাদের কর্মকান্ডের মধ্য দিয়ে মুক্তিযোদ্ধদের অনুপ্রাণিত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93BD8-0EE1-4D8D-9A43-35C621950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/>
          <a:stretch/>
        </p:blipFill>
        <p:spPr>
          <a:xfrm>
            <a:off x="5933608" y="1871807"/>
            <a:ext cx="4682836" cy="3108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15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92846C-E0F7-43A0-B086-36F7213B0A10}"/>
              </a:ext>
            </a:extLst>
          </p:cNvPr>
          <p:cNvSpPr txBox="1"/>
          <p:nvPr/>
        </p:nvSpPr>
        <p:spPr>
          <a:xfrm>
            <a:off x="1314397" y="711484"/>
            <a:ext cx="9563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মুক্তি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দ্ধে প্রবাসী বাঙালীরা কীভাবে অংশগ্রহন করে?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99A30-E928-43E2-861D-CC4D40F1F9B2}"/>
              </a:ext>
            </a:extLst>
          </p:cNvPr>
          <p:cNvSpPr txBox="1"/>
          <p:nvPr/>
        </p:nvSpPr>
        <p:spPr>
          <a:xfrm>
            <a:off x="1962763" y="5500185"/>
            <a:ext cx="826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প্রবাসী বাঙালীরা বিশ্বের বিভিন্ন দেশে মুক্তিযুদ্ধের পক্ষে কাজ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58CA4-EF06-476B-A63C-5761ADFD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5" y="1612031"/>
            <a:ext cx="4999583" cy="3311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F8BE08-F9F1-428F-AC77-1E63F3686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/>
          <a:stretch/>
        </p:blipFill>
        <p:spPr>
          <a:xfrm>
            <a:off x="6363287" y="1612031"/>
            <a:ext cx="4999583" cy="3311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72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67B880-E907-48FF-BCF3-678D37D8874F}"/>
              </a:ext>
            </a:extLst>
          </p:cNvPr>
          <p:cNvSpPr txBox="1"/>
          <p:nvPr/>
        </p:nvSpPr>
        <p:spPr>
          <a:xfrm>
            <a:off x="1191544" y="824024"/>
            <a:ext cx="98089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প্রতিটি সেক্টরে গেরিলা বাহিনীর জন্য কী নির্দেশনা ছিল?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ED0E03-0174-40FC-B33C-01AD6F99B121}"/>
              </a:ext>
            </a:extLst>
          </p:cNvPr>
          <p:cNvSpPr/>
          <p:nvPr/>
        </p:nvSpPr>
        <p:spPr>
          <a:xfrm>
            <a:off x="739939" y="4390825"/>
            <a:ext cx="4391891" cy="151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অ্যাকশান গ্রুপ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0E1D59-E503-409C-A6B4-D4FF01B0D752}"/>
              </a:ext>
            </a:extLst>
          </p:cNvPr>
          <p:cNvSpPr/>
          <p:nvPr/>
        </p:nvSpPr>
        <p:spPr>
          <a:xfrm>
            <a:off x="6517282" y="4376970"/>
            <a:ext cx="4890655" cy="15101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ইন্টেলিজেন্স গ্রুপ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1B6979-E478-4ECC-9DA8-06ADD4E086CC}"/>
              </a:ext>
            </a:extLst>
          </p:cNvPr>
          <p:cNvCxnSpPr/>
          <p:nvPr/>
        </p:nvCxnSpPr>
        <p:spPr>
          <a:xfrm flipH="1">
            <a:off x="4543010" y="2423479"/>
            <a:ext cx="1191491" cy="1884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7DED8E-72EE-47B1-A2AF-EE58B30C6FA9}"/>
              </a:ext>
            </a:extLst>
          </p:cNvPr>
          <p:cNvCxnSpPr>
            <a:cxnSpLocks/>
          </p:cNvCxnSpPr>
          <p:nvPr/>
        </p:nvCxnSpPr>
        <p:spPr>
          <a:xfrm>
            <a:off x="5734502" y="2381914"/>
            <a:ext cx="1399308" cy="19257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4E4495-2413-4357-9C28-6741E2888F1E}"/>
              </a:ext>
            </a:extLst>
          </p:cNvPr>
          <p:cNvSpPr txBox="1"/>
          <p:nvPr/>
        </p:nvSpPr>
        <p:spPr>
          <a:xfrm>
            <a:off x="2750766" y="1516751"/>
            <a:ext cx="5943600" cy="895826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গেরিলা বাহিনী দুটি ভাগে ভাগ ছিল?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2D3F4-A45C-48A8-9536-06BC5AF891A1}"/>
              </a:ext>
            </a:extLst>
          </p:cNvPr>
          <p:cNvSpPr txBox="1"/>
          <p:nvPr/>
        </p:nvSpPr>
        <p:spPr>
          <a:xfrm>
            <a:off x="2626449" y="627077"/>
            <a:ext cx="69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অ্যাকশান গ্রুপের কাজ কী ছিল?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9321D-B0C2-48AF-9359-C32478F3E19C}"/>
              </a:ext>
            </a:extLst>
          </p:cNvPr>
          <p:cNvSpPr txBox="1"/>
          <p:nvPr/>
        </p:nvSpPr>
        <p:spPr>
          <a:xfrm>
            <a:off x="2431439" y="5585187"/>
            <a:ext cx="732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অ্যাকশান গ্রুপ অস্ত্র বহন করত এবং সম্মুখযুদ্ধে অংশ নিত।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D49F7-3BB7-40FF-8552-71257A0C7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0" y="1738572"/>
            <a:ext cx="5039963" cy="3319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27702-E72A-4251-9228-F9F6E3A80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3" y="1724962"/>
            <a:ext cx="5159257" cy="3331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4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1EA8A-3112-4BAB-B356-EFFBFB8F436E}"/>
              </a:ext>
            </a:extLst>
          </p:cNvPr>
          <p:cNvSpPr txBox="1"/>
          <p:nvPr/>
        </p:nvSpPr>
        <p:spPr>
          <a:xfrm>
            <a:off x="2408400" y="655212"/>
            <a:ext cx="737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ইন্টেলিজেন্স গ্রুপের কাজ কী ছিল?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BD89C-F5A4-4EA0-BC51-EC2446F8A63C}"/>
              </a:ext>
            </a:extLst>
          </p:cNvPr>
          <p:cNvSpPr txBox="1"/>
          <p:nvPr/>
        </p:nvSpPr>
        <p:spPr>
          <a:xfrm>
            <a:off x="1679544" y="5645084"/>
            <a:ext cx="883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ইন্টেলিজেন্স গ্রুপ শত্রুপক্ষের গতিবিধি সম্পর্কে খবরাখবর সংগ্রহ করত।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Image result for পাক হানাদার বাহিনী">
            <a:extLst>
              <a:ext uri="{FF2B5EF4-FFF2-40B4-BE49-F238E27FC236}">
                <a16:creationId xmlns:a16="http://schemas.microsoft.com/office/drawing/2014/main" id="{1C72FFF4-3929-4FB9-A830-16199432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4" y="1575676"/>
            <a:ext cx="4869660" cy="3474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88462748-35C9-4187-91D9-FF553EBA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26" y="1575676"/>
            <a:ext cx="4982201" cy="3291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2245F-76B7-43BE-A358-79432FA5859B}"/>
              </a:ext>
            </a:extLst>
          </p:cNvPr>
          <p:cNvSpPr txBox="1"/>
          <p:nvPr/>
        </p:nvSpPr>
        <p:spPr>
          <a:xfrm>
            <a:off x="8173890" y="1659285"/>
            <a:ext cx="3300319" cy="2389406"/>
          </a:xfrm>
          <a:prstGeom prst="cloudCallout">
            <a:avLst/>
          </a:prstGeom>
          <a:solidFill>
            <a:srgbClr val="92D050"/>
          </a:solidFill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গেরিলা বাহিনীর কয়টি ভাগ ছিল?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UCCESS\Desktop\New folder\20170822_155220-1.jpg">
            <a:extLst>
              <a:ext uri="{FF2B5EF4-FFF2-40B4-BE49-F238E27FC236}">
                <a16:creationId xmlns:a16="http://schemas.microsoft.com/office/drawing/2014/main" id="{C297B8DB-90EE-4F99-B39F-468DDED1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58" y="1787642"/>
            <a:ext cx="5971847" cy="3698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84CACE-0D1A-4530-942A-3DF5F0861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7281" r="11089" b="24958"/>
          <a:stretch/>
        </p:blipFill>
        <p:spPr>
          <a:xfrm>
            <a:off x="3935381" y="547937"/>
            <a:ext cx="3967089" cy="1111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74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96B64-6C1A-46F5-B8F6-142F1DE4C62F}"/>
              </a:ext>
            </a:extLst>
          </p:cNvPr>
          <p:cNvSpPr txBox="1"/>
          <p:nvPr/>
        </p:nvSpPr>
        <p:spPr>
          <a:xfrm>
            <a:off x="2012426" y="610405"/>
            <a:ext cx="816714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১৯৭১ সালে দেশের মানুষের প্রিয় গান ছিল কোনটি?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A33D7C-6893-4990-ACFE-7B1F7F0B9850}"/>
              </a:ext>
            </a:extLst>
          </p:cNvPr>
          <p:cNvGrpSpPr/>
          <p:nvPr/>
        </p:nvGrpSpPr>
        <p:grpSpPr>
          <a:xfrm>
            <a:off x="1645920" y="1169282"/>
            <a:ext cx="9777046" cy="5078313"/>
            <a:chOff x="1414856" y="765151"/>
            <a:chExt cx="9433253" cy="58027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FAFEC9-D0F0-464D-8609-9CBCC19CF9E6}"/>
                </a:ext>
              </a:extLst>
            </p:cNvPr>
            <p:cNvSpPr/>
            <p:nvPr/>
          </p:nvSpPr>
          <p:spPr>
            <a:xfrm>
              <a:off x="1414856" y="765151"/>
              <a:ext cx="3574472" cy="53553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 হবে হবে, হবে নিশ্চয়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কোটি প্রাণ এক সাথে জেগেছে অন্ধরাতে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 সূর্য ওঠার এই তো সময়।।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জয়।।</a:t>
              </a:r>
            </a:p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প্রতি ঘর ভরে দিতে চাই মোরা অন্নে।।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রক্ত টগবগ দুলছে মুক্তির দীপ্ত তারুণ্যে।।</a:t>
              </a:r>
            </a:p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নেই ― ভয়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হউক রক্তের প্রচ্ছদ পট।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তবু করি না করি না করি না ভয়।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জয়।। অশোকের ছায় যেন রাখালের বাঁশরী হয়ে গেছে একেবারে স্তব্ধ।।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চারিদিকে শুনি আজ নিদারুণ হাহাকার আর ঐ কান্নার শব্দ।।</a:t>
              </a:r>
            </a:p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শাসনের নামে চলে শোষণের সুকঠিন যন্ত্র।।</a:t>
              </a:r>
            </a:p>
            <a:p>
              <a:pPr algn="ctr"/>
              <a:endParaRPr lang="bn-BD" b="0" i="0" dirty="0">
                <a:solidFill>
                  <a:srgbClr val="292B2C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E346B5-4EC7-4224-90BB-A7E364519E5B}"/>
                </a:ext>
              </a:extLst>
            </p:cNvPr>
            <p:cNvSpPr/>
            <p:nvPr/>
          </p:nvSpPr>
          <p:spPr>
            <a:xfrm>
              <a:off x="5084615" y="765151"/>
              <a:ext cx="5763494" cy="58027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বজ্রের হুঙ্কারে শৃঙ্খল ভাঙতে সংগ্রামী জনতা অতন্দ্র।</a:t>
              </a:r>
            </a:p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 ― নয়।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তিলেতিলে বাংগালীর এই পরাজয়।।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 করি না করি না করি না ভয়।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জয়।।</a:t>
              </a:r>
            </a:p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ক্ষুধা আর বেকারের মিছিলটা যেন ঐ দিন দিন শুধু বেড়ে যাচ্ছে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রোদে পুড়ে জলে ভিজে অসহায় হয়ে আজ ফুটপাতে তারা তাই কাঁদছে 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বার বার ঘুঘু এসে খেয়ে যেতে দেবো নাতো আর ধান,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দুশমন তোষামদি চাটুকার সাবধান, সাবধান, সাবধান ।।</a:t>
              </a:r>
            </a:p>
            <a:p>
              <a:pPr algn="ctr"/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দি—ন 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সৃষ্টির উল্লাসে হবে রংগীন 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 মানি না মানি না কোন সংশয়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 হবে হবে, হবে নিশ্চয়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কোটি প্রাণ এক সাথে জেগেছে অন্ধরাতে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 সূর্য ওঠার এই তো সময়।।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</a:t>
              </a:r>
              <a:b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dirty="0">
                  <a:solidFill>
                    <a:srgbClr val="292B2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 বাংলা বাংলার জয়।।</a:t>
              </a:r>
              <a:endParaRPr lang="bn-BD" b="0" i="0" dirty="0">
                <a:solidFill>
                  <a:srgbClr val="292B2C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CF5459-3BD8-4634-AA7A-4C6601A24CD5}"/>
              </a:ext>
            </a:extLst>
          </p:cNvPr>
          <p:cNvSpPr txBox="1"/>
          <p:nvPr/>
        </p:nvSpPr>
        <p:spPr>
          <a:xfrm rot="16200000">
            <a:off x="-1365654" y="3303970"/>
            <a:ext cx="479259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‘ জয়বাংলা বাংলার জয়’ গানটির কথাগুলো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747FCE-9509-4886-9420-048095F3F5B2}"/>
              </a:ext>
            </a:extLst>
          </p:cNvPr>
          <p:cNvSpPr txBox="1"/>
          <p:nvPr/>
        </p:nvSpPr>
        <p:spPr>
          <a:xfrm>
            <a:off x="750754" y="2613160"/>
            <a:ext cx="5429652" cy="2085796"/>
          </a:xfrm>
          <a:prstGeom prst="fram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 বাংলাদেশ ও বিশ্বপরিচয় বইয়ের ৬পৃষ্ঠা খুলে মনযোগ সহকারে পড়।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38BC2-3432-4087-BED3-5DC4EBC2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584" y="1260815"/>
            <a:ext cx="3132616" cy="433636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13574-35EC-4D80-9B02-3344E9A29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3" b="31510"/>
          <a:stretch/>
        </p:blipFill>
        <p:spPr>
          <a:xfrm>
            <a:off x="4307246" y="677057"/>
            <a:ext cx="3746319" cy="912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00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669B34-FD4D-4D14-9203-39832F73437A}"/>
              </a:ext>
            </a:extLst>
          </p:cNvPr>
          <p:cNvSpPr txBox="1"/>
          <p:nvPr/>
        </p:nvSpPr>
        <p:spPr>
          <a:xfrm>
            <a:off x="729988" y="4707937"/>
            <a:ext cx="10732024" cy="777061"/>
          </a:xfrm>
          <a:prstGeom prst="bevel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‘ জয়বাংলা বাংলার জয়’ গানটির কথাগুলো লেখ। শ্রেণিতে সকলে মিলে গানটি গাও।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730B2-7663-497E-9EA5-66340EC89F86}"/>
              </a:ext>
            </a:extLst>
          </p:cNvPr>
          <p:cNvSpPr txBox="1"/>
          <p:nvPr/>
        </p:nvSpPr>
        <p:spPr>
          <a:xfrm>
            <a:off x="3962400" y="2278966"/>
            <a:ext cx="4267200" cy="584775"/>
          </a:xfrm>
          <a:prstGeom prst="rect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Click YouTube link 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7542145A-E58C-4E9D-9AA6-9ACF1DF81A3F}"/>
              </a:ext>
            </a:extLst>
          </p:cNvPr>
          <p:cNvSpPr txBox="1"/>
          <p:nvPr/>
        </p:nvSpPr>
        <p:spPr>
          <a:xfrm>
            <a:off x="2977073" y="3136612"/>
            <a:ext cx="6504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https://youtu.be/FDEcmWIXqZ0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607F5-E5CD-4860-BAAB-366C169E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b="34803"/>
          <a:stretch/>
        </p:blipFill>
        <p:spPr>
          <a:xfrm>
            <a:off x="3810000" y="711384"/>
            <a:ext cx="4572000" cy="857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07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DF19E55-F50A-4C57-9490-528475C474B7}"/>
              </a:ext>
            </a:extLst>
          </p:cNvPr>
          <p:cNvSpPr/>
          <p:nvPr/>
        </p:nvSpPr>
        <p:spPr>
          <a:xfrm>
            <a:off x="150054" y="112542"/>
            <a:ext cx="11891890" cy="6580162"/>
          </a:xfrm>
          <a:prstGeom prst="frame">
            <a:avLst>
              <a:gd name="adj1" fmla="val 68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6639C4D8-BC0B-436B-8538-3FA876F221AC}"/>
              </a:ext>
            </a:extLst>
          </p:cNvPr>
          <p:cNvSpPr/>
          <p:nvPr/>
        </p:nvSpPr>
        <p:spPr>
          <a:xfrm rot="16200000">
            <a:off x="231098" y="5518714"/>
            <a:ext cx="1083725" cy="113164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1427AB72-6468-415D-B00A-46FAE9D8641D}"/>
              </a:ext>
            </a:extLst>
          </p:cNvPr>
          <p:cNvSpPr/>
          <p:nvPr/>
        </p:nvSpPr>
        <p:spPr>
          <a:xfrm rot="5400000">
            <a:off x="10846189" y="119571"/>
            <a:ext cx="1202784" cy="1188726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C17C9-256F-4459-9820-52CF8985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" y="0"/>
            <a:ext cx="2134707" cy="1878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613A4-364C-4DD8-BC55-06179FDC3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2827" y="4765543"/>
            <a:ext cx="2229507" cy="2229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63DAED-E6C2-4BAA-AFE7-0838B7BA0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18" y="587377"/>
            <a:ext cx="708276" cy="6245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8B4CB7-ED08-4F93-B6B3-F68C13278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0" y="622921"/>
            <a:ext cx="793726" cy="7937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1A1AD1-30C7-44F0-BE09-1CE2EC2A19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" b="10031"/>
          <a:stretch/>
        </p:blipFill>
        <p:spPr>
          <a:xfrm>
            <a:off x="10786589" y="5464616"/>
            <a:ext cx="820612" cy="800694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890C34-B1DF-435C-8DFD-56D26F212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3" y="5626800"/>
            <a:ext cx="698512" cy="7327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581590-8843-4A9B-9027-FDAB26689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93" y="-73855"/>
            <a:ext cx="8316014" cy="740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E81AED-2AA1-493C-92EB-812E9FE98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7" y="6265310"/>
            <a:ext cx="6859087" cy="480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EE6460-7E6F-4ACD-B990-81A3407B75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80" y="949571"/>
            <a:ext cx="6695499" cy="4727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37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7F27D05-2CA8-4754-9155-A24E08BDF066}"/>
              </a:ext>
            </a:extLst>
          </p:cNvPr>
          <p:cNvSpPr/>
          <p:nvPr/>
        </p:nvSpPr>
        <p:spPr>
          <a:xfrm>
            <a:off x="773723" y="1253580"/>
            <a:ext cx="2996418" cy="2466915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সংক্ষিপ্ত প্রশ্নঃ</a:t>
            </a:r>
            <a:endParaRPr lang="bn-BD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7CFBED85-0FDC-4242-8BCE-AC87D8C717F6}"/>
              </a:ext>
            </a:extLst>
          </p:cNvPr>
          <p:cNvSpPr/>
          <p:nvPr/>
        </p:nvSpPr>
        <p:spPr>
          <a:xfrm>
            <a:off x="4267200" y="2193038"/>
            <a:ext cx="6888480" cy="3394531"/>
          </a:xfrm>
          <a:prstGeom prst="horizontalScroll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নারীরা মুক্তিযোদ্ধাদের কিভাবে সাহায্য করেছিল?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অ্যাকশন গ্রুপের কাজ কি ছিল?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ইন্টেলিজেন্স গ্রুপের কাজ কি ছিল?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মুক্তিযোদ্ধাদের প্রিয় স্লোগান কি ছিল?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195E2-77F2-45D7-ADBF-ADF2A2D66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b="32998"/>
          <a:stretch/>
        </p:blipFill>
        <p:spPr>
          <a:xfrm>
            <a:off x="4439455" y="745588"/>
            <a:ext cx="3819525" cy="794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64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FB59C-5DB6-499C-89A9-50067B747065}"/>
              </a:ext>
            </a:extLst>
          </p:cNvPr>
          <p:cNvSpPr/>
          <p:nvPr/>
        </p:nvSpPr>
        <p:spPr>
          <a:xfrm>
            <a:off x="2209799" y="1505470"/>
            <a:ext cx="7772400" cy="44781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নারীরা মুক্তিযোদ্ধাদের কিভাবে সাহায্য করেছিল?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নারীরা মুক্তিযোদ্ধাদের খাবার,আশ্রয়, ও তথ্য দিয়ে সাহায্য করতেন।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অ্যাকশন গ্রুপের কাজ কি ছিল?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অ্যাকশন গ্রুপ অস্ত্র বহন করত এবং সম্মুখযুদ্ধে অংশ নিতেন।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ইন্টেলিজেন্স গ্রুপের কাজ কি ছিল?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ইন্টেলিজেন্স গ্রুপ শত্রু পক্ষের গতিবিধি  সম্পর্কে খবরাখবর সংগ্রহ করতেন।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মুক্তিযোদ্ধাদের প্রিয় স্লোগান কি ছিল?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মুক্তিযোদ্ধাদের প্রিয় স্লোগান ছিল জয় বাংলা ।</a:t>
            </a:r>
            <a:endParaRPr lang="bn-BD" sz="2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9A42A-5CF3-4766-BB74-F37729AB1BDB}"/>
              </a:ext>
            </a:extLst>
          </p:cNvPr>
          <p:cNvSpPr/>
          <p:nvPr/>
        </p:nvSpPr>
        <p:spPr>
          <a:xfrm>
            <a:off x="4505178" y="674525"/>
            <a:ext cx="3181643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 গুলো মিলিয়ে নাও</a:t>
            </a:r>
            <a:endParaRPr lang="bn-BD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4DCB1F-D699-43C4-A6DC-682A10EE3918}"/>
              </a:ext>
            </a:extLst>
          </p:cNvPr>
          <p:cNvSpPr txBox="1"/>
          <p:nvPr/>
        </p:nvSpPr>
        <p:spPr>
          <a:xfrm>
            <a:off x="2650587" y="3529819"/>
            <a:ext cx="5677487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মুক্তিযুদ্ধে নারীরা কীভাবে অংশগ্রহণ করেছিলেন তা লিখে আনবে ।</a:t>
            </a:r>
          </a:p>
          <a:p>
            <a:pPr>
              <a:defRPr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 সম্পর্কে ৩টি বাক্যে লিখে আনবে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07CA7-FBBE-4EB5-8E61-75FA139A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7" y="936641"/>
            <a:ext cx="3779233" cy="218825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F8606-36CD-4C60-84D0-217273709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 b="16178"/>
          <a:stretch/>
        </p:blipFill>
        <p:spPr>
          <a:xfrm>
            <a:off x="3300632" y="703385"/>
            <a:ext cx="3381522" cy="998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011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0DD98D-C699-40B0-A772-04547FFE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09" y="825402"/>
            <a:ext cx="7810794" cy="5207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48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702148-D505-44E6-A863-12FB465E63C0}"/>
              </a:ext>
            </a:extLst>
          </p:cNvPr>
          <p:cNvSpPr txBox="1"/>
          <p:nvPr/>
        </p:nvSpPr>
        <p:spPr>
          <a:xfrm>
            <a:off x="674954" y="1163680"/>
            <a:ext cx="6354972" cy="5076015"/>
          </a:xfrm>
          <a:prstGeom prst="horizontalScroll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4AF34-D87B-409B-9A2C-6B5B13901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33" y="1594883"/>
            <a:ext cx="3624231" cy="3624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6B15-1C0F-460F-8ECD-C99D449F2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2" b="21835"/>
          <a:stretch/>
        </p:blipFill>
        <p:spPr>
          <a:xfrm>
            <a:off x="4721469" y="671310"/>
            <a:ext cx="3624230" cy="9847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849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3C229E-4268-46A5-B590-AB13C8033E88}"/>
              </a:ext>
            </a:extLst>
          </p:cNvPr>
          <p:cNvSpPr/>
          <p:nvPr/>
        </p:nvSpPr>
        <p:spPr>
          <a:xfrm>
            <a:off x="1506299" y="5229630"/>
            <a:ext cx="93746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2320DC-D92B-4F34-B032-78CBEBA266CF}"/>
              </a:ext>
            </a:extLst>
          </p:cNvPr>
          <p:cNvSpPr/>
          <p:nvPr/>
        </p:nvSpPr>
        <p:spPr>
          <a:xfrm>
            <a:off x="3274555" y="5331052"/>
            <a:ext cx="61895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CD365-A611-4CED-A4ED-68084AEBB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9" y="1844073"/>
            <a:ext cx="5250611" cy="3439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23528-B442-4472-9659-F8016C833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2" y="1844073"/>
            <a:ext cx="5026853" cy="3436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4F5C4-75F8-4073-A1B9-40FF68CC3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24244" b="34463"/>
          <a:stretch/>
        </p:blipFill>
        <p:spPr>
          <a:xfrm>
            <a:off x="3902612" y="695650"/>
            <a:ext cx="4386775" cy="823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9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405B1D-3716-4428-9DE2-DB8EE3A4089C}"/>
              </a:ext>
            </a:extLst>
          </p:cNvPr>
          <p:cNvSpPr/>
          <p:nvPr/>
        </p:nvSpPr>
        <p:spPr>
          <a:xfrm>
            <a:off x="1214511" y="1638035"/>
            <a:ext cx="4881489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শ্রেণিঃ পঞ্চম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অধ্যায়ঃ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0১ 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ঠের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শিরোনামঃ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(০৩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পাঠ্যাংশঃ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সনগ্র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0E59B13-E912-4BCE-B405-AC948E3F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554" y="1927274"/>
            <a:ext cx="3193366" cy="40515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4FA6F-0F10-4BC5-9C14-B353AEAE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24635"/>
          <a:stretch/>
        </p:blipFill>
        <p:spPr>
          <a:xfrm>
            <a:off x="3810000" y="695650"/>
            <a:ext cx="4572000" cy="787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07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7D5B90-B402-4B1F-AF78-F09EC3A9DE71}"/>
              </a:ext>
            </a:extLst>
          </p:cNvPr>
          <p:cNvSpPr/>
          <p:nvPr/>
        </p:nvSpPr>
        <p:spPr>
          <a:xfrm>
            <a:off x="3530573" y="2191456"/>
            <a:ext cx="4394333" cy="641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BD794-8427-498B-BF02-B3C183BA3562}"/>
              </a:ext>
            </a:extLst>
          </p:cNvPr>
          <p:cNvSpPr/>
          <p:nvPr/>
        </p:nvSpPr>
        <p:spPr>
          <a:xfrm>
            <a:off x="1146724" y="3118819"/>
            <a:ext cx="9387114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১৪.২.২। বাংলাদেশের স্বাধীনতা যুদ্ধে মুক্তিযোদ্ধাদের(নারী মুক্তিযোদ্ধাসহ) অবদান বর্ণনা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68F54-A5B4-402F-93A4-1ABC0A69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31" y="800154"/>
            <a:ext cx="3524699" cy="820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69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EA7BA-759C-47F8-92BF-77B37EA5E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4" y="1691443"/>
            <a:ext cx="4849762" cy="3177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69FF3-647F-4DFC-B291-9704EDC9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51" y="1533378"/>
            <a:ext cx="4849761" cy="3335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8F6EE7-5EE2-4C2C-A682-2868A3AB7184}"/>
              </a:ext>
            </a:extLst>
          </p:cNvPr>
          <p:cNvSpPr txBox="1"/>
          <p:nvPr/>
        </p:nvSpPr>
        <p:spPr>
          <a:xfrm>
            <a:off x="903924" y="5160498"/>
            <a:ext cx="107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সমগ্র বাঙালী জাতি জড়িয়ে পড়ে। এ যুদ্ধে দল-মত নির্বিশেষে সকল শ্রেণি-পেশার মানুষ অংশগ্রহন করেন।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1EFD1C-77F1-44F4-9B7F-69B6FCE3F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1350314"/>
            <a:ext cx="5044335" cy="3752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391C7-E6B7-494C-ADA9-64F6C6EF30D0}"/>
              </a:ext>
            </a:extLst>
          </p:cNvPr>
          <p:cNvSpPr txBox="1"/>
          <p:nvPr/>
        </p:nvSpPr>
        <p:spPr>
          <a:xfrm>
            <a:off x="1988128" y="5524789"/>
            <a:ext cx="782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নৃ-গোষ্ঠীর মানুষ ও এ যুদ্ধে অবদান রাখে।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18742-7579-4BAE-8560-F0A2D6794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" y="1452708"/>
            <a:ext cx="5224694" cy="3650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60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91D8CF-FCBE-4281-8C8A-7B311FF38E26}"/>
              </a:ext>
            </a:extLst>
          </p:cNvPr>
          <p:cNvSpPr txBox="1"/>
          <p:nvPr/>
        </p:nvSpPr>
        <p:spPr>
          <a:xfrm>
            <a:off x="1831624" y="683353"/>
            <a:ext cx="852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মুক্তি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দ্ধে নারীরা কীভাবে অংশগ্রহন করে?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6933F-22BD-4344-95ED-1E4BAEA794E9}"/>
              </a:ext>
            </a:extLst>
          </p:cNvPr>
          <p:cNvSpPr txBox="1"/>
          <p:nvPr/>
        </p:nvSpPr>
        <p:spPr>
          <a:xfrm>
            <a:off x="1984344" y="5097429"/>
            <a:ext cx="852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নারীরা মুক্তিযোদ্ধাদের খাবার,আশ্রয়, এবং তথ্য দিয়ে সাহায্য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নারী মুক্তিযোদ্ধা প্রশিক্ষণ নিয়ে যুদ্ধে সরাসরি অংশগ্রহন 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6BF68-38FC-4F12-A3A9-E9266D24C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078" y="1692405"/>
            <a:ext cx="4882922" cy="3203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2BC35-D688-4E37-A79E-A5E8201D9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9950" y="1744823"/>
            <a:ext cx="4600135" cy="315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09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744</Words>
  <Application>Microsoft Office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95</cp:revision>
  <dcterms:created xsi:type="dcterms:W3CDTF">2021-01-26T05:12:28Z</dcterms:created>
  <dcterms:modified xsi:type="dcterms:W3CDTF">2021-04-16T10:00:30Z</dcterms:modified>
</cp:coreProperties>
</file>