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9" r:id="rId3"/>
    <p:sldId id="258" r:id="rId4"/>
    <p:sldId id="259" r:id="rId5"/>
    <p:sldId id="277" r:id="rId6"/>
    <p:sldId id="278" r:id="rId7"/>
    <p:sldId id="279" r:id="rId8"/>
    <p:sldId id="280" r:id="rId9"/>
    <p:sldId id="298" r:id="rId10"/>
    <p:sldId id="281" r:id="rId11"/>
    <p:sldId id="282" r:id="rId12"/>
    <p:sldId id="283" r:id="rId13"/>
    <p:sldId id="290" r:id="rId14"/>
    <p:sldId id="291" r:id="rId15"/>
    <p:sldId id="292" r:id="rId16"/>
    <p:sldId id="293" r:id="rId17"/>
    <p:sldId id="284" r:id="rId18"/>
    <p:sldId id="294" r:id="rId19"/>
    <p:sldId id="295" r:id="rId20"/>
    <p:sldId id="296" r:id="rId21"/>
    <p:sldId id="30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8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08B-E5BB-4C77-9DA8-D6362F98914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4A6-7AD9-4494-8B52-A29A998A2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5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08B-E5BB-4C77-9DA8-D6362F98914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4A6-7AD9-4494-8B52-A29A998A2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2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08B-E5BB-4C77-9DA8-D6362F98914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4A6-7AD9-4494-8B52-A29A998A2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6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08B-E5BB-4C77-9DA8-D6362F98914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4A6-7AD9-4494-8B52-A29A998A2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0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08B-E5BB-4C77-9DA8-D6362F98914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4A6-7AD9-4494-8B52-A29A998A2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5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08B-E5BB-4C77-9DA8-D6362F98914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4A6-7AD9-4494-8B52-A29A998A2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8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08B-E5BB-4C77-9DA8-D6362F98914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4A6-7AD9-4494-8B52-A29A998A2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6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08B-E5BB-4C77-9DA8-D6362F98914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4A6-7AD9-4494-8B52-A29A998A2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08B-E5BB-4C77-9DA8-D6362F98914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4A6-7AD9-4494-8B52-A29A998A2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2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08B-E5BB-4C77-9DA8-D6362F98914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4A6-7AD9-4494-8B52-A29A998A2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7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08B-E5BB-4C77-9DA8-D6362F98914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4A6-7AD9-4494-8B52-A29A998A2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8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D508B-E5BB-4C77-9DA8-D6362F989147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4A6-7AD9-4494-8B52-A29A998A2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6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amunict1978@gmail.co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23" y="113258"/>
            <a:ext cx="11949954" cy="661595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-7766"/>
            <a:ext cx="12192000" cy="6858000"/>
            <a:chOff x="0" y="0"/>
            <a:chExt cx="12192000" cy="685800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solidFill>
              <a:srgbClr val="00B05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solidFill>
              <a:srgbClr val="FF0000">
                <a:alpha val="55000"/>
              </a:srgbClr>
            </a:solidFill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solidFill>
              <a:srgbClr val="FF0000">
                <a:alpha val="59000"/>
              </a:srgbClr>
            </a:solidFill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097495" y="3159371"/>
            <a:ext cx="14935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ln w="57150">
                  <a:solidFill>
                    <a:schemeClr val="tx1"/>
                  </a:solidFill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dirty="0">
              <a:ln w="57150">
                <a:solidFill>
                  <a:schemeClr val="tx1"/>
                </a:solidFill>
              </a:ln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19925" y="2108746"/>
            <a:ext cx="14935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ln w="57150">
                  <a:solidFill>
                    <a:schemeClr val="tx1"/>
                  </a:solidFill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dirty="0">
              <a:ln w="57150">
                <a:solidFill>
                  <a:schemeClr val="tx1"/>
                </a:solidFill>
              </a:ln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4463" y="-361437"/>
            <a:ext cx="147895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 smtClean="0">
                <a:ln w="57150">
                  <a:solidFill>
                    <a:schemeClr val="tx1"/>
                  </a:solidFill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dirty="0">
              <a:ln w="57150">
                <a:solidFill>
                  <a:schemeClr val="tx1"/>
                </a:solidFill>
              </a:ln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65807" y="972544"/>
            <a:ext cx="149352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ln w="57150">
                  <a:solidFill>
                    <a:schemeClr val="tx1"/>
                  </a:solidFill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dirty="0">
              <a:ln w="57150">
                <a:solidFill>
                  <a:schemeClr val="tx1"/>
                </a:solidFill>
              </a:ln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8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gradFill>
            <a:gsLst>
              <a:gs pos="58397">
                <a:srgbClr val="FF0000"/>
              </a:gs>
              <a:gs pos="40732">
                <a:schemeClr val="accent2">
                  <a:lumMod val="60000"/>
                  <a:lumOff val="40000"/>
                </a:schemeClr>
              </a:gs>
              <a:gs pos="19462">
                <a:srgbClr val="00B050"/>
              </a:gs>
              <a:gs pos="30000">
                <a:schemeClr val="accent5">
                  <a:lumMod val="60000"/>
                  <a:lumOff val="40000"/>
                </a:schemeClr>
              </a:gs>
              <a:gs pos="2655">
                <a:schemeClr val="accent4">
                  <a:lumMod val="60000"/>
                  <a:lumOff val="40000"/>
                </a:schemeClr>
              </a:gs>
              <a:gs pos="11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75000"/>
                </a:schemeClr>
              </a:gs>
              <a:gs pos="92035">
                <a:schemeClr val="accent5">
                  <a:lumMod val="60000"/>
                  <a:lumOff val="40000"/>
                </a:schemeClr>
              </a:gs>
              <a:gs pos="81000">
                <a:srgbClr val="7030A0"/>
              </a:gs>
            </a:gsLst>
            <a:lin ang="5400000" scaled="1"/>
          </a:gradFill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21023" y="121024"/>
            <a:ext cx="11949954" cy="6615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TextBox 12"/>
          <p:cNvSpPr txBox="1"/>
          <p:nvPr/>
        </p:nvSpPr>
        <p:spPr>
          <a:xfrm>
            <a:off x="731967" y="342569"/>
            <a:ext cx="9645829" cy="643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কী বিপদ বা দুর্ঘটনা খুঁজে পেয়েছ?</a:t>
            </a:r>
            <a:endParaRPr lang="bn-IN" sz="3600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82937"/>
              </p:ext>
            </p:extLst>
          </p:nvPr>
        </p:nvGraphicFramePr>
        <p:xfrm>
          <a:off x="3993321" y="1466902"/>
          <a:ext cx="4779618" cy="493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10344" y="1480154"/>
            <a:ext cx="456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 বা দুর্ঘটনা</a:t>
            </a:r>
            <a:endParaRPr lang="bn-IN" sz="3200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6608" y="2335128"/>
            <a:ext cx="418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ছুরি বা কাঁচি দিয়ে কাটা</a:t>
            </a:r>
            <a:endParaRPr lang="bn-IN" sz="3200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6607" y="3214352"/>
            <a:ext cx="418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রাস্তায় পড়ে যাওয়া</a:t>
            </a:r>
            <a:endParaRPr lang="bn-IN" sz="3200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0102" y="4014064"/>
            <a:ext cx="418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 চাপা পড়া</a:t>
            </a:r>
            <a:endParaRPr lang="bn-IN" sz="3200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3597" y="4813776"/>
            <a:ext cx="418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 লাগা</a:t>
            </a:r>
            <a:endParaRPr lang="bn-IN" sz="3200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0344" y="5613488"/>
            <a:ext cx="418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বিদ্যুৎস্পৃষ্ট হওয়া </a:t>
            </a:r>
            <a:endParaRPr lang="bn-IN" sz="3200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10347540" y="121024"/>
            <a:ext cx="1662925" cy="1492231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93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gradFill>
            <a:gsLst>
              <a:gs pos="58397">
                <a:srgbClr val="FF0000"/>
              </a:gs>
              <a:gs pos="40732">
                <a:schemeClr val="accent2">
                  <a:lumMod val="60000"/>
                  <a:lumOff val="40000"/>
                </a:schemeClr>
              </a:gs>
              <a:gs pos="19462">
                <a:srgbClr val="00B050"/>
              </a:gs>
              <a:gs pos="30000">
                <a:schemeClr val="accent5">
                  <a:lumMod val="60000"/>
                  <a:lumOff val="40000"/>
                </a:schemeClr>
              </a:gs>
              <a:gs pos="2655">
                <a:schemeClr val="accent4">
                  <a:lumMod val="60000"/>
                  <a:lumOff val="40000"/>
                </a:schemeClr>
              </a:gs>
              <a:gs pos="11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75000"/>
                </a:schemeClr>
              </a:gs>
              <a:gs pos="92035">
                <a:schemeClr val="accent5">
                  <a:lumMod val="60000"/>
                  <a:lumOff val="40000"/>
                </a:schemeClr>
              </a:gs>
              <a:gs pos="81000">
                <a:srgbClr val="7030A0"/>
              </a:gs>
            </a:gsLst>
            <a:lin ang="5400000" scaled="1"/>
          </a:gradFill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21023" y="402429"/>
            <a:ext cx="12970628" cy="6244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023" y="225728"/>
            <a:ext cx="12070977" cy="5788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বাড়ীতে, বিদ্যালয়ে, রাস্তায়, খেলার মাঠে যেকোন স্থানেই দুর্ঘটনা ঘটতে পারে।</a:t>
            </a:r>
            <a:endParaRPr lang="bn-IN" sz="2800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3004" y="3162749"/>
            <a:ext cx="3180521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 যাওয়া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92219" y="3088325"/>
            <a:ext cx="3180521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কেটে </a:t>
            </a:r>
            <a:r>
              <a:rPr lang="bn-IN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020674" y="6043985"/>
            <a:ext cx="3372851" cy="54091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বিদ্যুৎস্পৃষ্ট হওয়া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82178" y="5907790"/>
            <a:ext cx="2800604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আগুন লাগা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18" y="909314"/>
            <a:ext cx="2957214" cy="19678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568" y="1070861"/>
            <a:ext cx="2990563" cy="16803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164" y="3978864"/>
            <a:ext cx="2703345" cy="1752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592" y="4050864"/>
            <a:ext cx="3189148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03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gradFill>
            <a:gsLst>
              <a:gs pos="58397">
                <a:srgbClr val="FF0000"/>
              </a:gs>
              <a:gs pos="40732">
                <a:schemeClr val="accent2">
                  <a:lumMod val="60000"/>
                  <a:lumOff val="40000"/>
                </a:schemeClr>
              </a:gs>
              <a:gs pos="19462">
                <a:srgbClr val="00B050"/>
              </a:gs>
              <a:gs pos="30000">
                <a:schemeClr val="accent5">
                  <a:lumMod val="60000"/>
                  <a:lumOff val="40000"/>
                </a:schemeClr>
              </a:gs>
              <a:gs pos="2655">
                <a:schemeClr val="accent4">
                  <a:lumMod val="60000"/>
                  <a:lumOff val="40000"/>
                </a:schemeClr>
              </a:gs>
              <a:gs pos="11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75000"/>
                </a:schemeClr>
              </a:gs>
              <a:gs pos="92035">
                <a:schemeClr val="accent5">
                  <a:lumMod val="60000"/>
                  <a:lumOff val="40000"/>
                </a:schemeClr>
              </a:gs>
              <a:gs pos="81000">
                <a:srgbClr val="7030A0"/>
              </a:gs>
            </a:gsLst>
            <a:lin ang="5400000" scaled="1"/>
          </a:gradFill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51279" y="131137"/>
            <a:ext cx="11949954" cy="6615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2558" y="151917"/>
            <a:ext cx="11828930" cy="5107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বাড়ীতে, বিদ্যালয়ে, রাস্তায়, খেলার মাঠে যেকোন স্থানেই দুর্ঘটনা ঘটতে পারে।</a:t>
            </a:r>
            <a:endParaRPr lang="bn-IN" sz="2400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760" y="3005519"/>
            <a:ext cx="3180521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 কাটা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231914" y="3067850"/>
            <a:ext cx="3180521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ডুবে যাওয়া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866698" y="6099101"/>
            <a:ext cx="3153725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পুড়ে যাওয়া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791323" y="6140529"/>
            <a:ext cx="3180521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 দুর্ঘটনা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60" y="1094255"/>
            <a:ext cx="3014249" cy="1693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872" y="1082458"/>
            <a:ext cx="2886551" cy="17785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60" y="3863510"/>
            <a:ext cx="3143084" cy="19588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715" y="3954807"/>
            <a:ext cx="3458467" cy="180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8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gradFill>
            <a:gsLst>
              <a:gs pos="58397">
                <a:srgbClr val="FF0000"/>
              </a:gs>
              <a:gs pos="40732">
                <a:schemeClr val="accent2">
                  <a:lumMod val="60000"/>
                  <a:lumOff val="40000"/>
                </a:schemeClr>
              </a:gs>
              <a:gs pos="19462">
                <a:srgbClr val="00B050"/>
              </a:gs>
              <a:gs pos="30000">
                <a:schemeClr val="accent5">
                  <a:lumMod val="60000"/>
                  <a:lumOff val="40000"/>
                </a:schemeClr>
              </a:gs>
              <a:gs pos="2655">
                <a:schemeClr val="accent4">
                  <a:lumMod val="60000"/>
                  <a:lumOff val="40000"/>
                </a:schemeClr>
              </a:gs>
              <a:gs pos="11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75000"/>
                </a:schemeClr>
              </a:gs>
              <a:gs pos="92035">
                <a:schemeClr val="accent5">
                  <a:lumMod val="60000"/>
                  <a:lumOff val="40000"/>
                </a:schemeClr>
              </a:gs>
              <a:gs pos="81000">
                <a:srgbClr val="7030A0"/>
              </a:gs>
            </a:gsLst>
            <a:lin ang="5400000" scaled="1"/>
          </a:gradFill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21023" y="121024"/>
            <a:ext cx="11949954" cy="6615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0846" y="121024"/>
            <a:ext cx="11580131" cy="6469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 শিখে আমরা পানিতে ডোবা প্রতিরোধ করতে পারি</a:t>
            </a:r>
            <a:endParaRPr lang="bn-IN" sz="3200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871" y="1612322"/>
            <a:ext cx="5271655" cy="235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0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gradFill>
            <a:gsLst>
              <a:gs pos="58397">
                <a:srgbClr val="FF0000"/>
              </a:gs>
              <a:gs pos="40732">
                <a:schemeClr val="accent2">
                  <a:lumMod val="60000"/>
                  <a:lumOff val="40000"/>
                </a:schemeClr>
              </a:gs>
              <a:gs pos="19462">
                <a:srgbClr val="00B050"/>
              </a:gs>
              <a:gs pos="30000">
                <a:schemeClr val="accent5">
                  <a:lumMod val="60000"/>
                  <a:lumOff val="40000"/>
                </a:schemeClr>
              </a:gs>
              <a:gs pos="2655">
                <a:schemeClr val="accent4">
                  <a:lumMod val="60000"/>
                  <a:lumOff val="40000"/>
                </a:schemeClr>
              </a:gs>
              <a:gs pos="11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75000"/>
                </a:schemeClr>
              </a:gs>
              <a:gs pos="92035">
                <a:schemeClr val="accent5">
                  <a:lumMod val="60000"/>
                  <a:lumOff val="40000"/>
                </a:schemeClr>
              </a:gs>
              <a:gs pos="81000">
                <a:srgbClr val="7030A0"/>
              </a:gs>
            </a:gsLst>
            <a:lin ang="5400000" scaled="1"/>
          </a:gradFill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21023" y="121024"/>
            <a:ext cx="11949954" cy="6615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5796" y="5122684"/>
            <a:ext cx="9583387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বড়দের সাহায্য ছাড়া সাঁতার কাটা বা পানিতে ঝাঁপ দেয়া উচিত নয়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24" y="854841"/>
            <a:ext cx="4320058" cy="2905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155" y="854841"/>
            <a:ext cx="4019118" cy="288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6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gradFill>
            <a:gsLst>
              <a:gs pos="58397">
                <a:srgbClr val="FF0000"/>
              </a:gs>
              <a:gs pos="40732">
                <a:schemeClr val="accent2">
                  <a:lumMod val="60000"/>
                  <a:lumOff val="40000"/>
                </a:schemeClr>
              </a:gs>
              <a:gs pos="19462">
                <a:srgbClr val="00B050"/>
              </a:gs>
              <a:gs pos="30000">
                <a:schemeClr val="accent5">
                  <a:lumMod val="60000"/>
                  <a:lumOff val="40000"/>
                </a:schemeClr>
              </a:gs>
              <a:gs pos="2655">
                <a:schemeClr val="accent4">
                  <a:lumMod val="60000"/>
                  <a:lumOff val="40000"/>
                </a:schemeClr>
              </a:gs>
              <a:gs pos="11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75000"/>
                </a:schemeClr>
              </a:gs>
              <a:gs pos="92035">
                <a:schemeClr val="accent5">
                  <a:lumMod val="60000"/>
                  <a:lumOff val="40000"/>
                </a:schemeClr>
              </a:gs>
              <a:gs pos="81000">
                <a:srgbClr val="7030A0"/>
              </a:gs>
            </a:gsLst>
            <a:lin ang="5400000" scaled="1"/>
          </a:gradFill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21023" y="161355"/>
            <a:ext cx="11949954" cy="6615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070977" cy="6469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উপায়ে আমরা সাপে কাটা প্রতিরোধ করতে পারি</a:t>
            </a:r>
            <a:endParaRPr lang="bn-IN" sz="3200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6618" y="5336726"/>
            <a:ext cx="6368640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 নিয়ে নাড়াচাড়া বা খেলাধুলা করব না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362" y="1585571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gradFill>
            <a:gsLst>
              <a:gs pos="58397">
                <a:srgbClr val="FF0000"/>
              </a:gs>
              <a:gs pos="40732">
                <a:schemeClr val="accent2">
                  <a:lumMod val="60000"/>
                  <a:lumOff val="40000"/>
                </a:schemeClr>
              </a:gs>
              <a:gs pos="19462">
                <a:srgbClr val="00B050"/>
              </a:gs>
              <a:gs pos="30000">
                <a:schemeClr val="accent5">
                  <a:lumMod val="60000"/>
                  <a:lumOff val="40000"/>
                </a:schemeClr>
              </a:gs>
              <a:gs pos="2655">
                <a:schemeClr val="accent4">
                  <a:lumMod val="60000"/>
                  <a:lumOff val="40000"/>
                </a:schemeClr>
              </a:gs>
              <a:gs pos="11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75000"/>
                </a:schemeClr>
              </a:gs>
              <a:gs pos="92035">
                <a:schemeClr val="accent5">
                  <a:lumMod val="60000"/>
                  <a:lumOff val="40000"/>
                </a:schemeClr>
              </a:gs>
              <a:gs pos="81000">
                <a:srgbClr val="7030A0"/>
              </a:gs>
            </a:gsLst>
            <a:lin ang="5400000" scaled="1"/>
          </a:gradFill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21023" y="121024"/>
            <a:ext cx="11949954" cy="6615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8" y="669240"/>
            <a:ext cx="5111833" cy="3667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42046" y="4696515"/>
            <a:ext cx="5481860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 থাকে এমন জায়গা এড়িয়ে চলব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69239"/>
            <a:ext cx="5715000" cy="3667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096000" y="4696515"/>
            <a:ext cx="5874327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 চলাচলের সময় বাতি ব্যবহার করব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86746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gradFill>
            <a:gsLst>
              <a:gs pos="58397">
                <a:srgbClr val="FF0000"/>
              </a:gs>
              <a:gs pos="40732">
                <a:schemeClr val="accent2">
                  <a:lumMod val="60000"/>
                  <a:lumOff val="40000"/>
                </a:schemeClr>
              </a:gs>
              <a:gs pos="19462">
                <a:srgbClr val="00B050"/>
              </a:gs>
              <a:gs pos="30000">
                <a:schemeClr val="accent5">
                  <a:lumMod val="60000"/>
                  <a:lumOff val="40000"/>
                </a:schemeClr>
              </a:gs>
              <a:gs pos="2655">
                <a:schemeClr val="accent4">
                  <a:lumMod val="60000"/>
                  <a:lumOff val="40000"/>
                </a:schemeClr>
              </a:gs>
              <a:gs pos="11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75000"/>
                </a:schemeClr>
              </a:gs>
              <a:gs pos="92035">
                <a:schemeClr val="accent5">
                  <a:lumMod val="60000"/>
                  <a:lumOff val="40000"/>
                </a:schemeClr>
              </a:gs>
              <a:gs pos="81000">
                <a:srgbClr val="7030A0"/>
              </a:gs>
            </a:gsLst>
            <a:lin ang="5400000" scaled="1"/>
          </a:gradFill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9386" y="90302"/>
            <a:ext cx="12113229" cy="70751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2" y="460936"/>
            <a:ext cx="4182059" cy="57253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5717678" y="6274268"/>
            <a:ext cx="5272644" cy="5232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পাঠ্যবইয়ের ৮০ পৃষ্ঠা খোল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170662" y="1325294"/>
            <a:ext cx="3656263" cy="70788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" b="995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100" y="2308538"/>
            <a:ext cx="1514678" cy="22409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08615" y="157731"/>
            <a:ext cx="2622977" cy="70788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পাঠ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5728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1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gradFill>
            <a:gsLst>
              <a:gs pos="58397">
                <a:srgbClr val="FF0000"/>
              </a:gs>
              <a:gs pos="40732">
                <a:schemeClr val="accent2">
                  <a:lumMod val="60000"/>
                  <a:lumOff val="40000"/>
                </a:schemeClr>
              </a:gs>
              <a:gs pos="19462">
                <a:srgbClr val="00B050"/>
              </a:gs>
              <a:gs pos="30000">
                <a:schemeClr val="accent5">
                  <a:lumMod val="60000"/>
                  <a:lumOff val="40000"/>
                </a:schemeClr>
              </a:gs>
              <a:gs pos="2655">
                <a:schemeClr val="accent4">
                  <a:lumMod val="60000"/>
                  <a:lumOff val="40000"/>
                </a:schemeClr>
              </a:gs>
              <a:gs pos="11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75000"/>
                </a:schemeClr>
              </a:gs>
              <a:gs pos="92035">
                <a:schemeClr val="accent5">
                  <a:lumMod val="60000"/>
                  <a:lumOff val="40000"/>
                </a:schemeClr>
              </a:gs>
              <a:gs pos="81000">
                <a:srgbClr val="7030A0"/>
              </a:gs>
            </a:gsLst>
            <a:lin ang="5400000" scaled="1"/>
          </a:gradFill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90130" y="121024"/>
            <a:ext cx="11949954" cy="6615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10495643" y="5199064"/>
            <a:ext cx="1495157" cy="1347874"/>
          </a:xfrm>
          <a:custGeom>
            <a:avLst/>
            <a:gdLst>
              <a:gd name="connsiteX0" fmla="*/ 0 w 914400"/>
              <a:gd name="connsiteY0" fmla="*/ 102108 h 612648"/>
              <a:gd name="connsiteX1" fmla="*/ 102108 w 914400"/>
              <a:gd name="connsiteY1" fmla="*/ 0 h 612648"/>
              <a:gd name="connsiteX2" fmla="*/ 812292 w 914400"/>
              <a:gd name="connsiteY2" fmla="*/ 0 h 612648"/>
              <a:gd name="connsiteX3" fmla="*/ 914400 w 914400"/>
              <a:gd name="connsiteY3" fmla="*/ 102108 h 612648"/>
              <a:gd name="connsiteX4" fmla="*/ 914400 w 914400"/>
              <a:gd name="connsiteY4" fmla="*/ 510540 h 612648"/>
              <a:gd name="connsiteX5" fmla="*/ 812292 w 914400"/>
              <a:gd name="connsiteY5" fmla="*/ 612648 h 612648"/>
              <a:gd name="connsiteX6" fmla="*/ 102108 w 914400"/>
              <a:gd name="connsiteY6" fmla="*/ 612648 h 612648"/>
              <a:gd name="connsiteX7" fmla="*/ 0 w 914400"/>
              <a:gd name="connsiteY7" fmla="*/ 510540 h 612648"/>
              <a:gd name="connsiteX8" fmla="*/ 0 w 914400"/>
              <a:gd name="connsiteY8" fmla="*/ 102108 h 612648"/>
              <a:gd name="connsiteX0" fmla="*/ 249531 w 1163931"/>
              <a:gd name="connsiteY0" fmla="*/ 512925 h 1023465"/>
              <a:gd name="connsiteX1" fmla="*/ 7083 w 1163931"/>
              <a:gd name="connsiteY1" fmla="*/ 0 h 1023465"/>
              <a:gd name="connsiteX2" fmla="*/ 1061823 w 1163931"/>
              <a:gd name="connsiteY2" fmla="*/ 410817 h 1023465"/>
              <a:gd name="connsiteX3" fmla="*/ 1163931 w 1163931"/>
              <a:gd name="connsiteY3" fmla="*/ 512925 h 1023465"/>
              <a:gd name="connsiteX4" fmla="*/ 1163931 w 1163931"/>
              <a:gd name="connsiteY4" fmla="*/ 921357 h 1023465"/>
              <a:gd name="connsiteX5" fmla="*/ 1061823 w 1163931"/>
              <a:gd name="connsiteY5" fmla="*/ 1023465 h 1023465"/>
              <a:gd name="connsiteX6" fmla="*/ 351639 w 1163931"/>
              <a:gd name="connsiteY6" fmla="*/ 1023465 h 1023465"/>
              <a:gd name="connsiteX7" fmla="*/ 249531 w 1163931"/>
              <a:gd name="connsiteY7" fmla="*/ 921357 h 1023465"/>
              <a:gd name="connsiteX8" fmla="*/ 249531 w 1163931"/>
              <a:gd name="connsiteY8" fmla="*/ 512925 h 10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3931" h="1023465">
                <a:moveTo>
                  <a:pt x="249531" y="512925"/>
                </a:moveTo>
                <a:cubicBezTo>
                  <a:pt x="249531" y="456532"/>
                  <a:pt x="-49310" y="0"/>
                  <a:pt x="7083" y="0"/>
                </a:cubicBezTo>
                <a:cubicBezTo>
                  <a:pt x="243811" y="0"/>
                  <a:pt x="825095" y="410817"/>
                  <a:pt x="1061823" y="410817"/>
                </a:cubicBezTo>
                <a:cubicBezTo>
                  <a:pt x="1118216" y="410817"/>
                  <a:pt x="1163931" y="456532"/>
                  <a:pt x="1163931" y="512925"/>
                </a:cubicBezTo>
                <a:lnTo>
                  <a:pt x="1163931" y="921357"/>
                </a:lnTo>
                <a:cubicBezTo>
                  <a:pt x="1163931" y="977750"/>
                  <a:pt x="1118216" y="1023465"/>
                  <a:pt x="1061823" y="1023465"/>
                </a:cubicBezTo>
                <a:lnTo>
                  <a:pt x="351639" y="1023465"/>
                </a:lnTo>
                <a:cubicBezTo>
                  <a:pt x="295246" y="1023465"/>
                  <a:pt x="249531" y="977750"/>
                  <a:pt x="249531" y="921357"/>
                </a:cubicBezTo>
                <a:lnTo>
                  <a:pt x="249531" y="51292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dirty="0" smtClean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Isosceles Triangle 2"/>
          <p:cNvSpPr/>
          <p:nvPr/>
        </p:nvSpPr>
        <p:spPr>
          <a:xfrm flipV="1">
            <a:off x="2398640" y="311062"/>
            <a:ext cx="1205171" cy="1168566"/>
          </a:xfrm>
          <a:prstGeom prst="triangle">
            <a:avLst>
              <a:gd name="adj" fmla="val 47472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3409" y="242049"/>
            <a:ext cx="483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endParaRPr lang="en-US" sz="2400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8337176" y="437319"/>
            <a:ext cx="1203297" cy="947532"/>
          </a:xfrm>
          <a:prstGeom prst="triangle">
            <a:avLst>
              <a:gd name="adj" fmla="val 47472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14870" y="437319"/>
            <a:ext cx="132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 কাটা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804452" y="1232451"/>
            <a:ext cx="45719" cy="481054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56852" y="1384851"/>
            <a:ext cx="45719" cy="481054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09252" y="1537251"/>
            <a:ext cx="45719" cy="481054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7567" y="2156009"/>
            <a:ext cx="5320204" cy="13849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 </a:t>
            </a:r>
            <a:r>
              <a:rPr lang="bn-IN" sz="28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শেখার প্রয়োজনীয়তা কী? সাঁতার শিখতে তুমি কোন কোন নির্দেশনাগুলো মেনে চলবে?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443436" y="2156009"/>
            <a:ext cx="5242564" cy="954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 কাটা থেকে রক্ষা পেতে করনীয়গুলো কী কী?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149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1" grpId="0" animBg="1"/>
      <p:bldP spid="12" grpId="0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21024"/>
            <a:ext cx="12192000" cy="6858000"/>
            <a:chOff x="0" y="0"/>
            <a:chExt cx="12192000" cy="6858000"/>
          </a:xfrm>
          <a:gradFill>
            <a:gsLst>
              <a:gs pos="58397">
                <a:srgbClr val="FF0000"/>
              </a:gs>
              <a:gs pos="40732">
                <a:schemeClr val="accent2">
                  <a:lumMod val="60000"/>
                  <a:lumOff val="40000"/>
                </a:schemeClr>
              </a:gs>
              <a:gs pos="19462">
                <a:srgbClr val="00B050"/>
              </a:gs>
              <a:gs pos="30000">
                <a:schemeClr val="accent5">
                  <a:lumMod val="60000"/>
                  <a:lumOff val="40000"/>
                </a:schemeClr>
              </a:gs>
              <a:gs pos="2655">
                <a:schemeClr val="accent4">
                  <a:lumMod val="60000"/>
                  <a:lumOff val="40000"/>
                </a:schemeClr>
              </a:gs>
              <a:gs pos="11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75000"/>
                </a:schemeClr>
              </a:gs>
              <a:gs pos="92035">
                <a:schemeClr val="accent5">
                  <a:lumMod val="60000"/>
                  <a:lumOff val="40000"/>
                </a:schemeClr>
              </a:gs>
              <a:gs pos="81000">
                <a:srgbClr val="7030A0"/>
              </a:gs>
            </a:gsLst>
            <a:lin ang="5400000" scaled="1"/>
          </a:gradFill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21023" y="302560"/>
            <a:ext cx="11949954" cy="6615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Alternate Process 1"/>
          <p:cNvSpPr/>
          <p:nvPr/>
        </p:nvSpPr>
        <p:spPr>
          <a:xfrm>
            <a:off x="8075221" y="451262"/>
            <a:ext cx="3847605" cy="1245030"/>
          </a:xfrm>
          <a:custGeom>
            <a:avLst/>
            <a:gdLst>
              <a:gd name="connsiteX0" fmla="*/ 0 w 914400"/>
              <a:gd name="connsiteY0" fmla="*/ 102108 h 612648"/>
              <a:gd name="connsiteX1" fmla="*/ 102108 w 914400"/>
              <a:gd name="connsiteY1" fmla="*/ 0 h 612648"/>
              <a:gd name="connsiteX2" fmla="*/ 812292 w 914400"/>
              <a:gd name="connsiteY2" fmla="*/ 0 h 612648"/>
              <a:gd name="connsiteX3" fmla="*/ 914400 w 914400"/>
              <a:gd name="connsiteY3" fmla="*/ 102108 h 612648"/>
              <a:gd name="connsiteX4" fmla="*/ 914400 w 914400"/>
              <a:gd name="connsiteY4" fmla="*/ 510540 h 612648"/>
              <a:gd name="connsiteX5" fmla="*/ 812292 w 914400"/>
              <a:gd name="connsiteY5" fmla="*/ 612648 h 612648"/>
              <a:gd name="connsiteX6" fmla="*/ 102108 w 914400"/>
              <a:gd name="connsiteY6" fmla="*/ 612648 h 612648"/>
              <a:gd name="connsiteX7" fmla="*/ 0 w 914400"/>
              <a:gd name="connsiteY7" fmla="*/ 510540 h 612648"/>
              <a:gd name="connsiteX8" fmla="*/ 0 w 914400"/>
              <a:gd name="connsiteY8" fmla="*/ 102108 h 612648"/>
              <a:gd name="connsiteX0" fmla="*/ 249531 w 1163931"/>
              <a:gd name="connsiteY0" fmla="*/ 512925 h 1023465"/>
              <a:gd name="connsiteX1" fmla="*/ 7083 w 1163931"/>
              <a:gd name="connsiteY1" fmla="*/ 0 h 1023465"/>
              <a:gd name="connsiteX2" fmla="*/ 1061823 w 1163931"/>
              <a:gd name="connsiteY2" fmla="*/ 410817 h 1023465"/>
              <a:gd name="connsiteX3" fmla="*/ 1163931 w 1163931"/>
              <a:gd name="connsiteY3" fmla="*/ 512925 h 1023465"/>
              <a:gd name="connsiteX4" fmla="*/ 1163931 w 1163931"/>
              <a:gd name="connsiteY4" fmla="*/ 921357 h 1023465"/>
              <a:gd name="connsiteX5" fmla="*/ 1061823 w 1163931"/>
              <a:gd name="connsiteY5" fmla="*/ 1023465 h 1023465"/>
              <a:gd name="connsiteX6" fmla="*/ 351639 w 1163931"/>
              <a:gd name="connsiteY6" fmla="*/ 1023465 h 1023465"/>
              <a:gd name="connsiteX7" fmla="*/ 249531 w 1163931"/>
              <a:gd name="connsiteY7" fmla="*/ 921357 h 1023465"/>
              <a:gd name="connsiteX8" fmla="*/ 249531 w 1163931"/>
              <a:gd name="connsiteY8" fmla="*/ 512925 h 10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3931" h="1023465">
                <a:moveTo>
                  <a:pt x="249531" y="512925"/>
                </a:moveTo>
                <a:cubicBezTo>
                  <a:pt x="249531" y="456532"/>
                  <a:pt x="-49310" y="0"/>
                  <a:pt x="7083" y="0"/>
                </a:cubicBezTo>
                <a:cubicBezTo>
                  <a:pt x="243811" y="0"/>
                  <a:pt x="825095" y="410817"/>
                  <a:pt x="1061823" y="410817"/>
                </a:cubicBezTo>
                <a:cubicBezTo>
                  <a:pt x="1118216" y="410817"/>
                  <a:pt x="1163931" y="456532"/>
                  <a:pt x="1163931" y="512925"/>
                </a:cubicBezTo>
                <a:lnTo>
                  <a:pt x="1163931" y="921357"/>
                </a:lnTo>
                <a:cubicBezTo>
                  <a:pt x="1163931" y="977750"/>
                  <a:pt x="1118216" y="1023465"/>
                  <a:pt x="1061823" y="1023465"/>
                </a:cubicBezTo>
                <a:lnTo>
                  <a:pt x="351639" y="1023465"/>
                </a:lnTo>
                <a:cubicBezTo>
                  <a:pt x="295246" y="1023465"/>
                  <a:pt x="249531" y="977750"/>
                  <a:pt x="249531" y="921357"/>
                </a:cubicBezTo>
                <a:lnTo>
                  <a:pt x="249531" y="512925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32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endParaRPr lang="en-US" sz="280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9975" y="1564865"/>
            <a:ext cx="5359604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 বলতে কী বোঝায়?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109974" y="3241624"/>
            <a:ext cx="7378409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 </a:t>
            </a:r>
            <a:r>
              <a:rPr lang="bn-IN" sz="28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 </a:t>
            </a:r>
            <a:r>
              <a:rPr lang="bn-IN" sz="2800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28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 ঘটতে দেখি?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6" y="1188321"/>
            <a:ext cx="1534356" cy="14609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6" y="2865081"/>
            <a:ext cx="1534356" cy="146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gradFill>
            <a:gsLst>
              <a:gs pos="58397">
                <a:srgbClr val="FF0000"/>
              </a:gs>
              <a:gs pos="40732">
                <a:schemeClr val="accent2">
                  <a:lumMod val="60000"/>
                  <a:lumOff val="40000"/>
                </a:schemeClr>
              </a:gs>
              <a:gs pos="19462">
                <a:srgbClr val="00B050"/>
              </a:gs>
              <a:gs pos="30000">
                <a:schemeClr val="accent5">
                  <a:lumMod val="60000"/>
                  <a:lumOff val="40000"/>
                </a:schemeClr>
              </a:gs>
              <a:gs pos="2655">
                <a:schemeClr val="accent4">
                  <a:lumMod val="60000"/>
                  <a:lumOff val="40000"/>
                </a:schemeClr>
              </a:gs>
              <a:gs pos="11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75000"/>
                </a:schemeClr>
              </a:gs>
              <a:gs pos="92035">
                <a:schemeClr val="accent5">
                  <a:lumMod val="60000"/>
                  <a:lumOff val="40000"/>
                </a:schemeClr>
              </a:gs>
              <a:gs pos="81000">
                <a:srgbClr val="7030A0"/>
              </a:gs>
            </a:gsLst>
            <a:lin ang="5400000" scaled="1"/>
          </a:gradFill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21023" y="121024"/>
            <a:ext cx="11949954" cy="66159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2914" y="1337785"/>
            <a:ext cx="7344228" cy="4401205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i="1" dirty="0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000" i="1" dirty="0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000" i="1" dirty="0" err="1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4000" i="1" dirty="0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r>
              <a:rPr lang="en-US" sz="4000" i="1" dirty="0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i="1" dirty="0" smtClean="0">
              <a:ln w="0">
                <a:solidFill>
                  <a:srgbClr val="C00000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i="1" dirty="0" err="1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i="1" dirty="0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i="1" dirty="0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i="1" dirty="0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4000" i="1" dirty="0" err="1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বিরামপুর</a:t>
            </a:r>
            <a:r>
              <a:rPr lang="en-US" sz="4000" i="1" dirty="0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রেল</a:t>
            </a:r>
            <a:r>
              <a:rPr lang="en-US" sz="4000" i="1" dirty="0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কলোনী</a:t>
            </a:r>
            <a:r>
              <a:rPr lang="en-US" sz="4000" i="1" dirty="0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4000" i="1" dirty="0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বিরামপুর</a:t>
            </a:r>
            <a:r>
              <a:rPr lang="en-US" sz="4000" i="1" dirty="0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i="1" dirty="0" err="1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4000" i="1" dirty="0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i="1" dirty="0" smtClean="0">
              <a:ln w="0">
                <a:solidFill>
                  <a:srgbClr val="C00000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i="1" dirty="0" smtClean="0">
                <a:ln w="0">
                  <a:solidFill>
                    <a:srgbClr val="C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mamunict1978@gmail.com</a:t>
            </a:r>
            <a:endParaRPr lang="en-US" sz="4000" i="1" dirty="0" smtClean="0">
              <a:ln w="0">
                <a:solidFill>
                  <a:srgbClr val="C00000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i="1" dirty="0" smtClean="0">
              <a:ln w="0">
                <a:solidFill>
                  <a:srgbClr val="C00000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i="1" dirty="0">
              <a:ln w="0">
                <a:solidFill>
                  <a:srgbClr val="C00000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529" y="242048"/>
            <a:ext cx="1638796" cy="190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gradFill>
            <a:gsLst>
              <a:gs pos="58397">
                <a:srgbClr val="FF0000"/>
              </a:gs>
              <a:gs pos="40732">
                <a:schemeClr val="accent2">
                  <a:lumMod val="60000"/>
                  <a:lumOff val="40000"/>
                </a:schemeClr>
              </a:gs>
              <a:gs pos="19462">
                <a:srgbClr val="00B050"/>
              </a:gs>
              <a:gs pos="30000">
                <a:schemeClr val="accent5">
                  <a:lumMod val="60000"/>
                  <a:lumOff val="40000"/>
                </a:schemeClr>
              </a:gs>
              <a:gs pos="2655">
                <a:schemeClr val="accent4">
                  <a:lumMod val="60000"/>
                  <a:lumOff val="40000"/>
                </a:schemeClr>
              </a:gs>
              <a:gs pos="11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75000"/>
                </a:schemeClr>
              </a:gs>
              <a:gs pos="92035">
                <a:schemeClr val="accent5">
                  <a:lumMod val="60000"/>
                  <a:lumOff val="40000"/>
                </a:schemeClr>
              </a:gs>
              <a:gs pos="81000">
                <a:srgbClr val="7030A0"/>
              </a:gs>
            </a:gsLst>
            <a:lin ang="5400000" scaled="1"/>
          </a:gradFill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81535" y="242048"/>
            <a:ext cx="11949954" cy="6615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001864" y="400668"/>
            <a:ext cx="1233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79374" y="3735196"/>
            <a:ext cx="9647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বাড়ীতে কোন কোন দুর্ঘটনা ঘটতে পারে তার একটি তালিকা করে আনবে। </a:t>
            </a:r>
            <a:endParaRPr lang="bn-IN" sz="32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67" y="3563213"/>
            <a:ext cx="1534356" cy="146097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696486" y="584898"/>
            <a:ext cx="5465444" cy="1232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gradFill>
            <a:gsLst>
              <a:gs pos="58397">
                <a:srgbClr val="FF0000"/>
              </a:gs>
              <a:gs pos="40732">
                <a:schemeClr val="accent2">
                  <a:lumMod val="60000"/>
                  <a:lumOff val="40000"/>
                </a:schemeClr>
              </a:gs>
              <a:gs pos="19462">
                <a:srgbClr val="00B050"/>
              </a:gs>
              <a:gs pos="30000">
                <a:schemeClr val="accent5">
                  <a:lumMod val="60000"/>
                  <a:lumOff val="40000"/>
                </a:schemeClr>
              </a:gs>
              <a:gs pos="2655">
                <a:schemeClr val="accent4">
                  <a:lumMod val="60000"/>
                  <a:lumOff val="40000"/>
                </a:schemeClr>
              </a:gs>
              <a:gs pos="11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75000"/>
                </a:schemeClr>
              </a:gs>
              <a:gs pos="92035">
                <a:schemeClr val="accent5">
                  <a:lumMod val="60000"/>
                  <a:lumOff val="40000"/>
                </a:schemeClr>
              </a:gs>
              <a:gs pos="81000">
                <a:srgbClr val="7030A0"/>
              </a:gs>
            </a:gsLst>
            <a:lin ang="5400000" scaled="1"/>
          </a:gradFill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81534" y="181536"/>
            <a:ext cx="11949954" cy="6615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001864" y="400668"/>
            <a:ext cx="1233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16415" y="454184"/>
            <a:ext cx="5949538" cy="1548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695" y="2719775"/>
            <a:ext cx="5164351" cy="28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1023" y="121024"/>
            <a:ext cx="11949954" cy="66159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solidFill>
              <a:srgbClr val="00B05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solidFill>
              <a:srgbClr val="FF0000">
                <a:alpha val="55000"/>
              </a:srgbClr>
            </a:solidFill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solidFill>
              <a:srgbClr val="FF0000">
                <a:alpha val="59000"/>
              </a:srgbClr>
            </a:solidFill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495562" y="516585"/>
            <a:ext cx="294489" cy="3654171"/>
          </a:xfrm>
          <a:custGeom>
            <a:avLst/>
            <a:gdLst>
              <a:gd name="connsiteX0" fmla="*/ 0 w 236483"/>
              <a:gd name="connsiteY0" fmla="*/ 0 h 3846787"/>
              <a:gd name="connsiteX1" fmla="*/ 236483 w 236483"/>
              <a:gd name="connsiteY1" fmla="*/ 31531 h 3846787"/>
              <a:gd name="connsiteX2" fmla="*/ 220718 w 236483"/>
              <a:gd name="connsiteY2" fmla="*/ 3846787 h 3846787"/>
              <a:gd name="connsiteX3" fmla="*/ 15766 w 236483"/>
              <a:gd name="connsiteY3" fmla="*/ 3783725 h 3846787"/>
              <a:gd name="connsiteX4" fmla="*/ 0 w 236483"/>
              <a:gd name="connsiteY4" fmla="*/ 0 h 384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483" h="3846787">
                <a:moveTo>
                  <a:pt x="0" y="0"/>
                </a:moveTo>
                <a:lnTo>
                  <a:pt x="236483" y="31531"/>
                </a:lnTo>
                <a:lnTo>
                  <a:pt x="220718" y="3846787"/>
                </a:lnTo>
                <a:lnTo>
                  <a:pt x="15766" y="3783725"/>
                </a:lnTo>
                <a:cubicBezTo>
                  <a:pt x="10511" y="2522483"/>
                  <a:pt x="5255" y="1261242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95562" y="233292"/>
            <a:ext cx="2835410" cy="347615"/>
          </a:xfrm>
          <a:custGeom>
            <a:avLst/>
            <a:gdLst>
              <a:gd name="connsiteX0" fmla="*/ 236483 w 2049517"/>
              <a:gd name="connsiteY0" fmla="*/ 362607 h 362607"/>
              <a:gd name="connsiteX1" fmla="*/ 2049517 w 2049517"/>
              <a:gd name="connsiteY1" fmla="*/ 78828 h 362607"/>
              <a:gd name="connsiteX2" fmla="*/ 1876096 w 2049517"/>
              <a:gd name="connsiteY2" fmla="*/ 0 h 362607"/>
              <a:gd name="connsiteX3" fmla="*/ 0 w 2049517"/>
              <a:gd name="connsiteY3" fmla="*/ 346841 h 362607"/>
              <a:gd name="connsiteX4" fmla="*/ 236483 w 2049517"/>
              <a:gd name="connsiteY4" fmla="*/ 362607 h 36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9517" h="362607">
                <a:moveTo>
                  <a:pt x="236483" y="362607"/>
                </a:moveTo>
                <a:lnTo>
                  <a:pt x="2049517" y="78828"/>
                </a:lnTo>
                <a:lnTo>
                  <a:pt x="1876096" y="0"/>
                </a:lnTo>
                <a:lnTo>
                  <a:pt x="0" y="346841"/>
                </a:lnTo>
                <a:lnTo>
                  <a:pt x="236483" y="3626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16279" y="289608"/>
            <a:ext cx="2839721" cy="3875991"/>
          </a:xfrm>
          <a:custGeom>
            <a:avLst/>
            <a:gdLst>
              <a:gd name="connsiteX0" fmla="*/ 1797269 w 1923393"/>
              <a:gd name="connsiteY0" fmla="*/ 0 h 4067503"/>
              <a:gd name="connsiteX1" fmla="*/ 1923393 w 1923393"/>
              <a:gd name="connsiteY1" fmla="*/ 3862551 h 4067503"/>
              <a:gd name="connsiteX2" fmla="*/ 0 w 1923393"/>
              <a:gd name="connsiteY2" fmla="*/ 4067503 h 4067503"/>
              <a:gd name="connsiteX3" fmla="*/ 0 w 1923393"/>
              <a:gd name="connsiteY3" fmla="*/ 268013 h 4067503"/>
              <a:gd name="connsiteX4" fmla="*/ 1797269 w 1923393"/>
              <a:gd name="connsiteY4" fmla="*/ 0 h 406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3393" h="4067503">
                <a:moveTo>
                  <a:pt x="1797269" y="0"/>
                </a:moveTo>
                <a:lnTo>
                  <a:pt x="1923393" y="3862551"/>
                </a:lnTo>
                <a:lnTo>
                  <a:pt x="0" y="4067503"/>
                </a:lnTo>
                <a:lnTo>
                  <a:pt x="0" y="268013"/>
                </a:lnTo>
                <a:lnTo>
                  <a:pt x="1797269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 শ্রেণি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3944" y="576101"/>
            <a:ext cx="7332005" cy="4524315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i="1" dirty="0" smtClean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১১</a:t>
            </a:r>
          </a:p>
          <a:p>
            <a:pPr algn="ctr"/>
            <a:r>
              <a:rPr lang="bn-IN" sz="4800" i="1" dirty="0" smtClean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 নিরাপত্তা এবং প্রাথমিক চিকিৎসা </a:t>
            </a:r>
          </a:p>
          <a:p>
            <a:pPr algn="ctr"/>
            <a:r>
              <a:rPr lang="bn-IN" sz="4800" i="1" dirty="0" smtClean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আমাদের জীবনে দুর্ঘটনা</a:t>
            </a:r>
          </a:p>
          <a:p>
            <a:pPr algn="ctr"/>
            <a:r>
              <a:rPr lang="bn-IN" sz="4800" i="1" dirty="0" smtClean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 ৭৯-৮০</a:t>
            </a:r>
            <a:endParaRPr lang="en-US" sz="4800" i="1" dirty="0">
              <a:ln w="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64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gradFill>
            <a:gsLst>
              <a:gs pos="58397">
                <a:srgbClr val="FF0000"/>
              </a:gs>
              <a:gs pos="40732">
                <a:schemeClr val="accent2">
                  <a:lumMod val="60000"/>
                  <a:lumOff val="40000"/>
                </a:schemeClr>
              </a:gs>
              <a:gs pos="19462">
                <a:srgbClr val="00B050"/>
              </a:gs>
              <a:gs pos="30000">
                <a:schemeClr val="accent5">
                  <a:lumMod val="60000"/>
                  <a:lumOff val="40000"/>
                </a:schemeClr>
              </a:gs>
              <a:gs pos="2655">
                <a:schemeClr val="accent4">
                  <a:lumMod val="60000"/>
                  <a:lumOff val="40000"/>
                </a:schemeClr>
              </a:gs>
              <a:gs pos="11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75000"/>
                </a:schemeClr>
              </a:gs>
              <a:gs pos="92035">
                <a:schemeClr val="accent5">
                  <a:lumMod val="60000"/>
                  <a:lumOff val="40000"/>
                </a:schemeClr>
              </a:gs>
              <a:gs pos="81000">
                <a:srgbClr val="7030A0"/>
              </a:gs>
            </a:gsLst>
            <a:lin ang="5400000" scaled="1"/>
          </a:gradFill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698171" y="486889"/>
            <a:ext cx="7422078" cy="11875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শিখনফল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/>
              </a:rPr>
              <a:t> 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5345" y="2040286"/>
            <a:ext cx="10335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১৫.১.১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পানিতে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ডোবা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প্রতিরোধের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উপায়গুলো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বর্ণণা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করতে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পারবে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।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১৫.১.২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গায়ে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আগুন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লাগলে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কি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করে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তা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নেভানো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যায়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তা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জেনে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আগুন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নেভাতে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পারবে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।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১৫.১.৩ 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কোনো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কারণে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সাপে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যেন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না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কাটে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সে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বিষয়ে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কী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কী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সাবধনতা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অবলম্বন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করতে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হবে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তা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ব্যাখ্যা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করতে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পারবে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। 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2608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gradFill>
            <a:gsLst>
              <a:gs pos="58397">
                <a:srgbClr val="FF0000"/>
              </a:gs>
              <a:gs pos="40732">
                <a:schemeClr val="accent2">
                  <a:lumMod val="60000"/>
                  <a:lumOff val="40000"/>
                </a:schemeClr>
              </a:gs>
              <a:gs pos="19462">
                <a:srgbClr val="00B050"/>
              </a:gs>
              <a:gs pos="30000">
                <a:schemeClr val="accent5">
                  <a:lumMod val="60000"/>
                  <a:lumOff val="40000"/>
                </a:schemeClr>
              </a:gs>
              <a:gs pos="2655">
                <a:schemeClr val="accent4">
                  <a:lumMod val="60000"/>
                  <a:lumOff val="40000"/>
                </a:schemeClr>
              </a:gs>
              <a:gs pos="11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75000"/>
                </a:schemeClr>
              </a:gs>
              <a:gs pos="92035">
                <a:schemeClr val="accent5">
                  <a:lumMod val="60000"/>
                  <a:lumOff val="40000"/>
                </a:schemeClr>
              </a:gs>
              <a:gs pos="81000">
                <a:srgbClr val="7030A0"/>
              </a:gs>
            </a:gsLst>
            <a:lin ang="5400000" scaled="1"/>
          </a:gradFill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21023" y="121024"/>
            <a:ext cx="11949954" cy="66159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YouCut_20190818_16275102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62901" y="1983921"/>
            <a:ext cx="5562601" cy="4464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77146" y="378275"/>
            <a:ext cx="6662057" cy="9500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চল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ভিডিও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দেখি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 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482384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gradFill>
            <a:gsLst>
              <a:gs pos="58397">
                <a:srgbClr val="FF0000"/>
              </a:gs>
              <a:gs pos="40732">
                <a:schemeClr val="accent2">
                  <a:lumMod val="60000"/>
                  <a:lumOff val="40000"/>
                </a:schemeClr>
              </a:gs>
              <a:gs pos="19462">
                <a:srgbClr val="00B050"/>
              </a:gs>
              <a:gs pos="30000">
                <a:schemeClr val="accent5">
                  <a:lumMod val="60000"/>
                  <a:lumOff val="40000"/>
                </a:schemeClr>
              </a:gs>
              <a:gs pos="2655">
                <a:schemeClr val="accent4">
                  <a:lumMod val="60000"/>
                  <a:lumOff val="40000"/>
                </a:schemeClr>
              </a:gs>
              <a:gs pos="11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75000"/>
                </a:schemeClr>
              </a:gs>
              <a:gs pos="92035">
                <a:schemeClr val="accent5">
                  <a:lumMod val="60000"/>
                  <a:lumOff val="40000"/>
                </a:schemeClr>
              </a:gs>
              <a:gs pos="81000">
                <a:srgbClr val="7030A0"/>
              </a:gs>
            </a:gsLst>
            <a:lin ang="5400000" scaled="1"/>
          </a:gradFill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21023" y="121024"/>
            <a:ext cx="11949954" cy="66159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9438" y="304123"/>
            <a:ext cx="617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u="sng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তে কী দেখেছ?</a:t>
            </a:r>
            <a:endParaRPr lang="bn-IN" sz="3600" u="sng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1051" y="1200225"/>
            <a:ext cx="10242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তে আমরা বিভিন্ন ধরনের দুর্ঘটনা দেখলাম।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023" y="2314882"/>
            <a:ext cx="949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কী পড়ব?</a:t>
            </a:r>
            <a:endParaRPr lang="bn-IN" sz="3600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633" y="4007449"/>
            <a:ext cx="4197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bn-IN" sz="4000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494725" y="4124798"/>
            <a:ext cx="978408" cy="389812"/>
          </a:xfrm>
          <a:prstGeom prst="rightArrow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45502" y="3724017"/>
            <a:ext cx="63139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i="1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দুর্ঘটনা</a:t>
            </a:r>
            <a:endParaRPr lang="bn-IN" sz="4400" i="1" dirty="0">
              <a:ln>
                <a:solidFill>
                  <a:srgbClr val="FFC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46" y="3408686"/>
            <a:ext cx="3488461" cy="19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03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C 0.00313 -0.00462 0.0224 -0.06712 0.02891 -0.06111 C 0.03438 -0.05486 0.03086 0.00741 0.03633 0.00788 C 0.04141 0.00811 0.05547 -0.06203 0.06237 -0.05925 C 0.07123 -0.05671 0.07917 0.02223 0.08529 0.02292 C 0.09219 0.02362 0.09401 -0.04212 0.1043 -0.05555 C 0.11133 -0.0699 0.12005 0.02176 0.12708 0.0213 C 0.13412 0.02038 0.13932 -0.05972 0.14557 -0.05925 C 0.15104 -0.05925 0.15482 0.02477 0.16016 0.02153 C 0.16693 0.01852 0.1724 -0.08657 0.18268 -0.07754 C 0.19349 -0.06898 0.19675 0.02709 0.20547 0.02524 C 0.21524 0.02338 0.22643 -0.06504 0.23346 -0.06504 C 0.2405 -0.06574 0.23854 0.0213 0.24909 0.02176 C 0.25925 0.02269 0.2888 -0.07569 0.29466 -0.06203 C 0.30495 -0.05277 0.28906 0.03334 0.29466 0.03519 C 0.29961 0.03681 0.31966 -0.04444 0.32774 -0.05092 C 0.33451 -0.05763 0.33451 -0.01898 0.33971 -0.00486 C 0.34649 0.0088 0.34818 0.04676 0.35169 0.03681 C 0.35729 0.03588 0.3625 -0.04768 0.36771 -0.05023 C 0.37474 -0.05277 0.36198 0.03426 0.37057 0.0345 C 0.37578 0.04213 0.38477 0.01227 0.38906 -0.00138 C 0.39336 -0.01481 0.39479 -0.04884 0.39961 -0.04305 C 0.40508 -0.0405 0.38776 0.01968 0.39505 0.03588 C 0.40208 0.04051 0.41563 -0.03611 0.42136 -0.03518 C 0.42682 -0.03449 0.42435 0.03982 0.42787 0.04051 C 0.43138 0.04051 0.43828 -0.02893 0.44219 -0.03125 C 0.44596 -0.03379 0.44115 0.01528 0.45104 0.0257 C 0.46094 0.03612 0.50547 0.025 0.50156 0.03102 C 0.50352 0.04098 0.45248 0.03033 0.45417 0.03033 C 0.45417 0.03056 0.50078 0.03102 0.51081 0.03102 C 0.52057 0.03079 0.51081 0.02963 0.51354 0.02963 C 0.51354 0.0301 0.51602 0.0301 0.51602 0.03102 L 0.51602 0.0301 C 0.51875 0.0301 0.51875 0.03056 0.51875 0.03079 C 0.52057 0.0301 0.52057 0.03056 0.52057 0.0301 C 0.525 0.0301 0.525 0.03056 0.525 0.03079 " pathEditMode="relative" rAng="0" ptsTypes="AAAAAAAAAAAAAAAAAAAAAAAAAAAAAAAAAAAA">
                                      <p:cBhvr>
                                        <p:cTn id="3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6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gradFill>
            <a:gsLst>
              <a:gs pos="58397">
                <a:srgbClr val="FF0000"/>
              </a:gs>
              <a:gs pos="40732">
                <a:schemeClr val="accent2">
                  <a:lumMod val="60000"/>
                  <a:lumOff val="40000"/>
                </a:schemeClr>
              </a:gs>
              <a:gs pos="19462">
                <a:srgbClr val="00B050"/>
              </a:gs>
              <a:gs pos="30000">
                <a:schemeClr val="accent5">
                  <a:lumMod val="60000"/>
                  <a:lumOff val="40000"/>
                </a:schemeClr>
              </a:gs>
              <a:gs pos="2655">
                <a:schemeClr val="accent4">
                  <a:lumMod val="60000"/>
                  <a:lumOff val="40000"/>
                </a:schemeClr>
              </a:gs>
              <a:gs pos="11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75000"/>
                </a:schemeClr>
              </a:gs>
              <a:gs pos="92035">
                <a:schemeClr val="accent5">
                  <a:lumMod val="60000"/>
                  <a:lumOff val="40000"/>
                </a:schemeClr>
              </a:gs>
              <a:gs pos="81000">
                <a:srgbClr val="7030A0"/>
              </a:gs>
            </a:gsLst>
            <a:lin ang="5400000" scaled="1"/>
          </a:gradFill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-5503" y="91886"/>
            <a:ext cx="12076479" cy="66159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023" y="242048"/>
            <a:ext cx="11949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আমরা বিভিন্ন ধরনের দুর্ঘটনা নিয়ে আলোচনা করব।</a:t>
            </a:r>
            <a:endParaRPr lang="bn-IN" sz="3200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9307" y="1454298"/>
            <a:ext cx="8053784" cy="1427448"/>
          </a:xfrm>
          <a:prstGeom prst="downArrow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কাজের মাধ্যমে আমরা খুঁজে বের করব</a:t>
            </a:r>
            <a:endParaRPr lang="bn-IN" sz="3200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5801" y="4312429"/>
            <a:ext cx="9699726" cy="7457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40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9307" y="4350327"/>
            <a:ext cx="9688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 ঘটতে দেখি? </a:t>
            </a:r>
          </a:p>
        </p:txBody>
      </p:sp>
    </p:spTree>
    <p:extLst>
      <p:ext uri="{BB962C8B-B14F-4D97-AF65-F5344CB8AC3E}">
        <p14:creationId xmlns:p14="http://schemas.microsoft.com/office/powerpoint/2010/main" val="3158580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gradFill>
            <a:gsLst>
              <a:gs pos="58397">
                <a:srgbClr val="FF0000"/>
              </a:gs>
              <a:gs pos="40732">
                <a:schemeClr val="accent2">
                  <a:lumMod val="60000"/>
                  <a:lumOff val="40000"/>
                </a:schemeClr>
              </a:gs>
              <a:gs pos="19462">
                <a:srgbClr val="00B050"/>
              </a:gs>
              <a:gs pos="30000">
                <a:schemeClr val="accent5">
                  <a:lumMod val="60000"/>
                  <a:lumOff val="40000"/>
                </a:schemeClr>
              </a:gs>
              <a:gs pos="2655">
                <a:schemeClr val="accent4">
                  <a:lumMod val="60000"/>
                  <a:lumOff val="40000"/>
                </a:schemeClr>
              </a:gs>
              <a:gs pos="11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75000"/>
                </a:schemeClr>
              </a:gs>
              <a:gs pos="92035">
                <a:schemeClr val="accent5">
                  <a:lumMod val="60000"/>
                  <a:lumOff val="40000"/>
                </a:schemeClr>
              </a:gs>
              <a:gs pos="81000">
                <a:srgbClr val="7030A0"/>
              </a:gs>
            </a:gsLst>
            <a:lin ang="5400000" scaled="1"/>
          </a:gradFill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21023" y="121024"/>
            <a:ext cx="11949954" cy="66159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3" y="353504"/>
            <a:ext cx="4946469" cy="2621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7" y="353504"/>
            <a:ext cx="5303520" cy="2621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3" y="4062156"/>
            <a:ext cx="4946469" cy="2558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8" y="4062155"/>
            <a:ext cx="5303519" cy="2547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94176" y="3114513"/>
            <a:ext cx="7933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কর।</a:t>
            </a:r>
            <a:endParaRPr lang="bn-IN" sz="4000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32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gradFill>
            <a:gsLst>
              <a:gs pos="58397">
                <a:srgbClr val="FF0000"/>
              </a:gs>
              <a:gs pos="40732">
                <a:schemeClr val="accent2">
                  <a:lumMod val="60000"/>
                  <a:lumOff val="40000"/>
                </a:schemeClr>
              </a:gs>
              <a:gs pos="19462">
                <a:srgbClr val="00B050"/>
              </a:gs>
              <a:gs pos="30000">
                <a:schemeClr val="accent5">
                  <a:lumMod val="60000"/>
                  <a:lumOff val="40000"/>
                </a:schemeClr>
              </a:gs>
              <a:gs pos="2655">
                <a:schemeClr val="accent4">
                  <a:lumMod val="60000"/>
                  <a:lumOff val="40000"/>
                </a:schemeClr>
              </a:gs>
              <a:gs pos="11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75000"/>
                </a:schemeClr>
              </a:gs>
              <a:gs pos="92035">
                <a:schemeClr val="accent5">
                  <a:lumMod val="60000"/>
                  <a:lumOff val="40000"/>
                </a:schemeClr>
              </a:gs>
              <a:gs pos="81000">
                <a:srgbClr val="7030A0"/>
              </a:gs>
            </a:gsLst>
            <a:lin ang="5400000" scaled="1"/>
          </a:gradFill>
        </p:grpSpPr>
        <p:sp>
          <p:nvSpPr>
            <p:cNvPr id="4" name="Rounded Rectangle 3"/>
            <p:cNvSpPr/>
            <p:nvPr/>
          </p:nvSpPr>
          <p:spPr>
            <a:xfrm>
              <a:off x="0" y="0"/>
              <a:ext cx="121023" cy="6858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070977" y="0"/>
              <a:ext cx="121023" cy="6858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21023" y="0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6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21023" y="6736976"/>
              <a:ext cx="11949954" cy="121024"/>
            </a:xfrm>
            <a:prstGeom prst="flowChartProcess">
              <a:avLst/>
            </a:prstGeom>
            <a:grpFill/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81535" y="214718"/>
            <a:ext cx="11949954" cy="66159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67" y="251986"/>
            <a:ext cx="3097318" cy="1641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938" y="3854248"/>
            <a:ext cx="3147039" cy="1634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3" y="2481942"/>
            <a:ext cx="3028869" cy="1566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192" y="1884555"/>
            <a:ext cx="3080716" cy="1523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084275" y="2109517"/>
            <a:ext cx="402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 ছকটি আঁক</a:t>
            </a:r>
            <a:endParaRPr lang="bn-IN" sz="2800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27181"/>
              </p:ext>
            </p:extLst>
          </p:nvPr>
        </p:nvGraphicFramePr>
        <p:xfrm>
          <a:off x="3389085" y="3429000"/>
          <a:ext cx="5413829" cy="3173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3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3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498862" y="607164"/>
            <a:ext cx="5803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সম্ভাব্য বিপদের একটি তালিকা তৈরি কর</a:t>
            </a:r>
            <a:endParaRPr lang="bn-IN" sz="2400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3653" y="3522694"/>
            <a:ext cx="339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>
                  <a:noFill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 বা দুর্ঘটনা</a:t>
            </a:r>
            <a:endParaRPr lang="bn-IN" sz="2800" dirty="0">
              <a:ln w="0">
                <a:noFill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10498819" y="169127"/>
            <a:ext cx="1662925" cy="1492231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345</Words>
  <Application>Microsoft Office PowerPoint</Application>
  <PresentationFormat>Widescreen</PresentationFormat>
  <Paragraphs>72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IT-PARK</cp:lastModifiedBy>
  <cp:revision>97</cp:revision>
  <dcterms:created xsi:type="dcterms:W3CDTF">2019-08-16T16:21:27Z</dcterms:created>
  <dcterms:modified xsi:type="dcterms:W3CDTF">2021-04-18T13:35:21Z</dcterms:modified>
</cp:coreProperties>
</file>