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411" r:id="rId3"/>
    <p:sldId id="299" r:id="rId4"/>
    <p:sldId id="258" r:id="rId5"/>
    <p:sldId id="260" r:id="rId6"/>
    <p:sldId id="262" r:id="rId7"/>
    <p:sldId id="462" r:id="rId8"/>
    <p:sldId id="351" r:id="rId9"/>
    <p:sldId id="449" r:id="rId10"/>
    <p:sldId id="464" r:id="rId11"/>
    <p:sldId id="382" r:id="rId12"/>
    <p:sldId id="549" r:id="rId13"/>
    <p:sldId id="550" r:id="rId14"/>
    <p:sldId id="583" r:id="rId15"/>
    <p:sldId id="584" r:id="rId16"/>
    <p:sldId id="578" r:id="rId17"/>
    <p:sldId id="585" r:id="rId18"/>
    <p:sldId id="586" r:id="rId19"/>
    <p:sldId id="587" r:id="rId20"/>
    <p:sldId id="565" r:id="rId21"/>
    <p:sldId id="423" r:id="rId22"/>
    <p:sldId id="475" r:id="rId23"/>
    <p:sldId id="566" r:id="rId24"/>
    <p:sldId id="567" r:id="rId25"/>
    <p:sldId id="588" r:id="rId26"/>
    <p:sldId id="282" r:id="rId27"/>
    <p:sldId id="283" r:id="rId28"/>
    <p:sldId id="284" r:id="rId29"/>
    <p:sldId id="280" r:id="rId30"/>
    <p:sldId id="308" r:id="rId31"/>
    <p:sldId id="309" r:id="rId32"/>
  </p:sldIdLst>
  <p:sldSz cx="12188825" cy="6858000"/>
  <p:notesSz cx="7315200" cy="96012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4" autoAdjust="0"/>
    <p:restoredTop sz="94660"/>
  </p:normalViewPr>
  <p:slideViewPr>
    <p:cSldViewPr>
      <p:cViewPr>
        <p:scale>
          <a:sx n="75" d="100"/>
          <a:sy n="75" d="100"/>
        </p:scale>
        <p:origin x="-528" y="-25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s-IN" sz="3200" b="1" dirty="0" smtClean="0">
              <a:solidFill>
                <a:srgbClr val="002060"/>
              </a:solidFill>
            </a:rPr>
            <a:t>ব্যবসায়িক লেনদেনের দলিলপত্র প্রস্তুত করতে পারবে।</a:t>
          </a:r>
          <a:endParaRPr lang="en-US" sz="3200" b="1" u="none" dirty="0">
            <a:solidFill>
              <a:srgbClr val="002060"/>
            </a:solidFill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2E2EBD80-B267-431A-97B8-E7F0235897B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sz="2800" b="1" dirty="0" smtClean="0">
              <a:solidFill>
                <a:srgbClr val="002060"/>
              </a:solidFill>
            </a:rPr>
            <a:t>হিসাব সমীকরণ বিশ্লেষণ করতে পারবে।</a:t>
          </a:r>
          <a:endParaRPr lang="en-US" sz="2800" b="1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D59CCD9F-6558-482F-BA20-531813B586A4}" type="parTrans" cxnId="{3213517B-9872-4CFA-A562-F81E8BCA4824}">
      <dgm:prSet/>
      <dgm:spPr/>
      <dgm:t>
        <a:bodyPr/>
        <a:lstStyle/>
        <a:p>
          <a:endParaRPr lang="en-US"/>
        </a:p>
      </dgm:t>
    </dgm:pt>
    <dgm:pt modelId="{D0CDEFC2-1508-43C7-9382-6AE3CA4B8BCB}" type="sibTrans" cxnId="{3213517B-9872-4CFA-A562-F81E8BCA4824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6AFD2-11DE-45B9-AD6A-839FF51BB114}" type="pres">
      <dgm:prSet presAssocID="{91A191BD-57E3-4C9A-BCF8-72134FD232C1}" presName="node" presStyleLbl="node1" presStyleIdx="0" presStyleCnt="2" custLinFactNeighborX="-2906" custLinFactNeighborY="-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D6C1-505F-410F-A654-9896C7E505F7}" type="pres">
      <dgm:prSet presAssocID="{75827863-C58A-469F-9BD7-2B386BAD5254}" presName="sibTrans" presStyleCnt="0"/>
      <dgm:spPr/>
      <dgm:t>
        <a:bodyPr/>
        <a:lstStyle/>
        <a:p>
          <a:endParaRPr lang="en-US"/>
        </a:p>
      </dgm:t>
    </dgm:pt>
    <dgm:pt modelId="{231D1655-5965-48C0-A93E-B26E84AD437E}" type="pres">
      <dgm:prSet presAssocID="{2E2EBD80-B267-431A-97B8-E7F0235897B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3517B-9872-4CFA-A562-F81E8BCA4824}" srcId="{3FA347D8-9D24-4944-B1C4-C10DA75F5509}" destId="{2E2EBD80-B267-431A-97B8-E7F0235897B5}" srcOrd="1" destOrd="0" parTransId="{D59CCD9F-6558-482F-BA20-531813B586A4}" sibTransId="{D0CDEFC2-1508-43C7-9382-6AE3CA4B8BCB}"/>
    <dgm:cxn modelId="{BEC21A12-295C-4121-B7DC-9CFB7C67363E}" type="presOf" srcId="{2E2EBD80-B267-431A-97B8-E7F0235897B5}" destId="{231D1655-5965-48C0-A93E-B26E84AD437E}" srcOrd="0" destOrd="0" presId="urn:microsoft.com/office/officeart/2005/8/layout/hList6"/>
    <dgm:cxn modelId="{1E343968-F264-4915-92C6-96576415A792}" type="presOf" srcId="{3FA347D8-9D24-4944-B1C4-C10DA75F5509}" destId="{3FA82910-EBD3-4BC0-A17D-97D7EA2EF24C}" srcOrd="0" destOrd="0" presId="urn:microsoft.com/office/officeart/2005/8/layout/hList6"/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D18FA500-B779-4F76-82A3-3D9BD0A4D128}" type="presOf" srcId="{91A191BD-57E3-4C9A-BCF8-72134FD232C1}" destId="{4936AFD2-11DE-45B9-AD6A-839FF51BB114}" srcOrd="0" destOrd="0" presId="urn:microsoft.com/office/officeart/2005/8/layout/hList6"/>
    <dgm:cxn modelId="{7BE9B723-479A-4C56-A379-BDAC1BE16175}" type="presParOf" srcId="{3FA82910-EBD3-4BC0-A17D-97D7EA2EF24C}" destId="{4936AFD2-11DE-45B9-AD6A-839FF51BB114}" srcOrd="0" destOrd="0" presId="urn:microsoft.com/office/officeart/2005/8/layout/hList6"/>
    <dgm:cxn modelId="{AFAE993C-FBE7-41E8-83D8-D854DE3563E2}" type="presParOf" srcId="{3FA82910-EBD3-4BC0-A17D-97D7EA2EF24C}" destId="{B103D6C1-505F-410F-A654-9896C7E505F7}" srcOrd="1" destOrd="0" presId="urn:microsoft.com/office/officeart/2005/8/layout/hList6"/>
    <dgm:cxn modelId="{3EDC1498-5B27-4315-80C5-00B8298C13F2}" type="presParOf" srcId="{3FA82910-EBD3-4BC0-A17D-97D7EA2EF24C}" destId="{231D1655-5965-48C0-A93E-B26E84AD437E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00D4E-F8FE-40AB-AE0D-ECFE1AE676CB}" type="doc">
      <dgm:prSet loTypeId="urn:microsoft.com/office/officeart/2005/8/layout/radial5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13339-29A3-4187-B2C3-258A3295214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as-IN" b="1" dirty="0" smtClean="0"/>
            <a:t>কোন ঘটনা লেনদেন হতে হলে প্রয়োজন হবে ৫টি শর্ত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BE38ED-51A8-4071-B75A-9EBA55BC7E78}" type="par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CC630D-1E4B-4AED-8A1A-D81A43C358A7}" type="sib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EF314-FD56-4AC6-A009-3E9AE1CFDF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 অঙ্কে পরিমাপ যোগ্য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DEDB0E-5BBE-46BF-9E0D-1C9A2F48776C}" type="parTrans" cxnId="{457D597E-EC66-4D26-BB43-3DC5C09F0AC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CCC310-3F40-4FDC-A56A-0ADCD180AED6}" type="sibTrans" cxnId="{457D597E-EC66-4D26-BB43-3DC5C09F0A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A929D-6805-43BD-BD78-50A5E5B5E52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26F8FA-6C07-4B4A-B487-69A426088EF1}" type="parTrans" cxnId="{59955344-7611-43CC-854A-1FD3B993FC2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AFBD0-2EB8-4456-9744-C6B3EE8D735D}" type="sibTrans" cxnId="{59955344-7611-43CC-854A-1FD3B993FC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DC08B-E1E6-46ED-9A0B-EA79025E659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>
              <a:latin typeface="NikoshBAN" panose="02000000000000000000" pitchFamily="2" charset="0"/>
              <a:cs typeface="NikoshBAN" panose="02000000000000000000" pitchFamily="2" charset="0"/>
            </a:rPr>
            <a:t>দ্বৈত স্বত্তা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0C066-AC76-48D3-A5C0-0A7B1B29E2A2}" type="parTrans" cxnId="{F7E67CB7-CE41-40A1-831D-F0619363F48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27423-5295-45BC-A347-EEA5E7ED844C}" type="sibTrans" cxnId="{F7E67CB7-CE41-40A1-831D-F0619363F48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B9CD04-A40E-4CED-8814-8732CE250B3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স্বয়ংসম্পূর্ন ও স্বতন্ত্র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CB495D-BE6E-4A58-BA07-A9A9B0A287DF}" type="parTrans" cxnId="{1BF94B75-DDFA-45B6-81B8-323C1DE75DAD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8DB8AC-37A2-44FE-A4AE-97C9DAA03295}" type="sibTrans" cxnId="{1BF94B75-DDFA-45B6-81B8-323C1DE75D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C1FDD-EBA9-4718-92AE-1EC49A8D79F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dirty="0" smtClean="0">
              <a:solidFill>
                <a:srgbClr val="002060"/>
              </a:solidFill>
              <a:latin typeface="NikoshBAN" panose="02000000000000000000" pitchFamily="2" charset="0"/>
            </a:rPr>
            <a:t>দৃশ্যমানতা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AB29D9-CB24-46FE-B16C-69E8CBBB6414}" type="parTrans" cxnId="{FC24D14A-0D47-4A9E-A407-85DBE97CA25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C83B94A-5EC5-48E2-9E74-8BD45C090A3B}" type="sibTrans" cxnId="{FC24D14A-0D47-4A9E-A407-85DBE97CA254}">
      <dgm:prSet/>
      <dgm:spPr/>
      <dgm:t>
        <a:bodyPr/>
        <a:lstStyle/>
        <a:p>
          <a:endParaRPr lang="en-US"/>
        </a:p>
      </dgm:t>
    </dgm:pt>
    <dgm:pt modelId="{6DA3F6D2-B985-46FB-8E85-9BDF0A4E64D3}" type="pres">
      <dgm:prSet presAssocID="{55500D4E-F8FE-40AB-AE0D-ECFE1AE67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09DE3-1CED-434F-BEB6-99D660CA2C89}" type="pres">
      <dgm:prSet presAssocID="{09313339-29A3-4187-B2C3-258A3295214B}" presName="centerShape" presStyleLbl="node0" presStyleIdx="0" presStyleCnt="1"/>
      <dgm:spPr/>
      <dgm:t>
        <a:bodyPr/>
        <a:lstStyle/>
        <a:p>
          <a:endParaRPr lang="en-US"/>
        </a:p>
      </dgm:t>
    </dgm:pt>
    <dgm:pt modelId="{96B5F5DC-2C41-4080-BCB3-C4DAABBA207E}" type="pres">
      <dgm:prSet presAssocID="{08DEDB0E-5BBE-46BF-9E0D-1C9A2F48776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15E944B-7461-48E4-92ED-F2D4A4F99FC5}" type="pres">
      <dgm:prSet presAssocID="{08DEDB0E-5BBE-46BF-9E0D-1C9A2F4877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056A5AA-DBE7-46FE-A5E7-B22BEE17567D}" type="pres">
      <dgm:prSet presAssocID="{443EF314-FD56-4AC6-A009-3E9AE1CFDF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D184-D3AE-479F-B785-67D94E0E2425}" type="pres">
      <dgm:prSet presAssocID="{E926F8FA-6C07-4B4A-B487-69A426088EF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B9CEE7C-20FA-4559-AF77-4EE8EB9D251F}" type="pres">
      <dgm:prSet presAssocID="{E926F8FA-6C07-4B4A-B487-69A426088EF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23D7A8-E644-4EE3-9D18-6F0DB19B4038}" type="pres">
      <dgm:prSet presAssocID="{D53A929D-6805-43BD-BD78-50A5E5B5E5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F17C-76CE-4992-8DDC-C55BCE2BF61C}" type="pres">
      <dgm:prSet presAssocID="{AF00C066-AC76-48D3-A5C0-0A7B1B29E2A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354D7D8-6035-403E-8F0B-87D06FA3E9B5}" type="pres">
      <dgm:prSet presAssocID="{AF00C066-AC76-48D3-A5C0-0A7B1B29E2A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800E023-B63B-4ED8-ABCB-67427FA31B1E}" type="pres">
      <dgm:prSet presAssocID="{44FDC08B-E1E6-46ED-9A0B-EA79025E65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56D6-ACCB-4737-BDF2-AEBD451CA290}" type="pres">
      <dgm:prSet presAssocID="{F1CB495D-BE6E-4A58-BA07-A9A9B0A287D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8663AA3-D2D8-4E74-A7FE-CF90DF1AD0D9}" type="pres">
      <dgm:prSet presAssocID="{F1CB495D-BE6E-4A58-BA07-A9A9B0A287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23C81A-2DF6-4464-9760-0A13F5139516}" type="pres">
      <dgm:prSet presAssocID="{5BB9CD04-A40E-4CED-8814-8732CE250B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E2484-699A-422F-9615-569F18AE7440}" type="pres">
      <dgm:prSet presAssocID="{9BAB29D9-CB24-46FE-B16C-69E8CBBB641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8F44749-6718-41A9-BB15-B22D0A3EB2F0}" type="pres">
      <dgm:prSet presAssocID="{9BAB29D9-CB24-46FE-B16C-69E8CBBB64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6FD0959-4E60-47AF-814E-4CDECE02CBF1}" type="pres">
      <dgm:prSet presAssocID="{A8EC1FDD-EBA9-4718-92AE-1EC49A8D79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94B75-DDFA-45B6-81B8-323C1DE75DAD}" srcId="{09313339-29A3-4187-B2C3-258A3295214B}" destId="{5BB9CD04-A40E-4CED-8814-8732CE250B3E}" srcOrd="3" destOrd="0" parTransId="{F1CB495D-BE6E-4A58-BA07-A9A9B0A287DF}" sibTransId="{1C8DB8AC-37A2-44FE-A4AE-97C9DAA03295}"/>
    <dgm:cxn modelId="{15FFBA15-0936-4EC9-85B9-9301198429A9}" type="presOf" srcId="{AF00C066-AC76-48D3-A5C0-0A7B1B29E2A2}" destId="{06E9F17C-76CE-4992-8DDC-C55BCE2BF61C}" srcOrd="0" destOrd="0" presId="urn:microsoft.com/office/officeart/2005/8/layout/radial5#1"/>
    <dgm:cxn modelId="{59955344-7611-43CC-854A-1FD3B993FC2F}" srcId="{09313339-29A3-4187-B2C3-258A3295214B}" destId="{D53A929D-6805-43BD-BD78-50A5E5B5E52F}" srcOrd="1" destOrd="0" parTransId="{E926F8FA-6C07-4B4A-B487-69A426088EF1}" sibTransId="{7F1AFBD0-2EB8-4456-9744-C6B3EE8D735D}"/>
    <dgm:cxn modelId="{D4F016BC-B6D9-4A42-97E5-FA77ADF3753D}" type="presOf" srcId="{09313339-29A3-4187-B2C3-258A3295214B}" destId="{62009DE3-1CED-434F-BEB6-99D660CA2C89}" srcOrd="0" destOrd="0" presId="urn:microsoft.com/office/officeart/2005/8/layout/radial5#1"/>
    <dgm:cxn modelId="{F7E67CB7-CE41-40A1-831D-F0619363F480}" srcId="{09313339-29A3-4187-B2C3-258A3295214B}" destId="{44FDC08B-E1E6-46ED-9A0B-EA79025E6597}" srcOrd="2" destOrd="0" parTransId="{AF00C066-AC76-48D3-A5C0-0A7B1B29E2A2}" sibTransId="{2E427423-5295-45BC-A347-EEA5E7ED844C}"/>
    <dgm:cxn modelId="{88C164C9-B35E-4E79-AA5A-EC3B45EADBA6}" type="presOf" srcId="{443EF314-FD56-4AC6-A009-3E9AE1CFDF4C}" destId="{7056A5AA-DBE7-46FE-A5E7-B22BEE17567D}" srcOrd="0" destOrd="0" presId="urn:microsoft.com/office/officeart/2005/8/layout/radial5#1"/>
    <dgm:cxn modelId="{0005F891-4D02-4F5F-8C02-137C6CDC2A42}" type="presOf" srcId="{9BAB29D9-CB24-46FE-B16C-69E8CBBB6414}" destId="{F14E2484-699A-422F-9615-569F18AE7440}" srcOrd="0" destOrd="0" presId="urn:microsoft.com/office/officeart/2005/8/layout/radial5#1"/>
    <dgm:cxn modelId="{BB10A3BC-17BD-4D3E-911A-6A507C5346CF}" type="presOf" srcId="{08DEDB0E-5BBE-46BF-9E0D-1C9A2F48776C}" destId="{115E944B-7461-48E4-92ED-F2D4A4F99FC5}" srcOrd="1" destOrd="0" presId="urn:microsoft.com/office/officeart/2005/8/layout/radial5#1"/>
    <dgm:cxn modelId="{74092038-FEE3-487C-B3D0-B1CEA7864429}" type="presOf" srcId="{08DEDB0E-5BBE-46BF-9E0D-1C9A2F48776C}" destId="{96B5F5DC-2C41-4080-BCB3-C4DAABBA207E}" srcOrd="0" destOrd="0" presId="urn:microsoft.com/office/officeart/2005/8/layout/radial5#1"/>
    <dgm:cxn modelId="{9E0BCC31-9B28-45A7-B43A-061CBE73034A}" type="presOf" srcId="{D53A929D-6805-43BD-BD78-50A5E5B5E52F}" destId="{F223D7A8-E644-4EE3-9D18-6F0DB19B4038}" srcOrd="0" destOrd="0" presId="urn:microsoft.com/office/officeart/2005/8/layout/radial5#1"/>
    <dgm:cxn modelId="{2A32455F-EC1F-4AE0-8B9B-575F371A0DAC}" srcId="{55500D4E-F8FE-40AB-AE0D-ECFE1AE676CB}" destId="{09313339-29A3-4187-B2C3-258A3295214B}" srcOrd="0" destOrd="0" parTransId="{5DBE38ED-51A8-4071-B75A-9EBA55BC7E78}" sibTransId="{B5CC630D-1E4B-4AED-8A1A-D81A43C358A7}"/>
    <dgm:cxn modelId="{0C6249F6-EE8A-4A72-9BCD-F69A90EF897D}" type="presOf" srcId="{F1CB495D-BE6E-4A58-BA07-A9A9B0A287DF}" destId="{F8663AA3-D2D8-4E74-A7FE-CF90DF1AD0D9}" srcOrd="1" destOrd="0" presId="urn:microsoft.com/office/officeart/2005/8/layout/radial5#1"/>
    <dgm:cxn modelId="{4F19C56E-E074-4A27-940D-6365F26EC10E}" type="presOf" srcId="{AF00C066-AC76-48D3-A5C0-0A7B1B29E2A2}" destId="{D354D7D8-6035-403E-8F0B-87D06FA3E9B5}" srcOrd="1" destOrd="0" presId="urn:microsoft.com/office/officeart/2005/8/layout/radial5#1"/>
    <dgm:cxn modelId="{ABD386B9-FE3F-4E84-B948-505C747490AA}" type="presOf" srcId="{E926F8FA-6C07-4B4A-B487-69A426088EF1}" destId="{4B9CEE7C-20FA-4559-AF77-4EE8EB9D251F}" srcOrd="1" destOrd="0" presId="urn:microsoft.com/office/officeart/2005/8/layout/radial5#1"/>
    <dgm:cxn modelId="{457D597E-EC66-4D26-BB43-3DC5C09F0ACF}" srcId="{09313339-29A3-4187-B2C3-258A3295214B}" destId="{443EF314-FD56-4AC6-A009-3E9AE1CFDF4C}" srcOrd="0" destOrd="0" parTransId="{08DEDB0E-5BBE-46BF-9E0D-1C9A2F48776C}" sibTransId="{27CCC310-3F40-4FDC-A56A-0ADCD180AED6}"/>
    <dgm:cxn modelId="{1B5AF0F6-DCB0-434F-9A2A-EC8E3B70256A}" type="presOf" srcId="{E926F8FA-6C07-4B4A-B487-69A426088EF1}" destId="{49D0D184-D3AE-479F-B785-67D94E0E2425}" srcOrd="0" destOrd="0" presId="urn:microsoft.com/office/officeart/2005/8/layout/radial5#1"/>
    <dgm:cxn modelId="{2B88A4FC-849C-4804-B8E0-927C46CAF922}" type="presOf" srcId="{5BB9CD04-A40E-4CED-8814-8732CE250B3E}" destId="{E023C81A-2DF6-4464-9760-0A13F5139516}" srcOrd="0" destOrd="0" presId="urn:microsoft.com/office/officeart/2005/8/layout/radial5#1"/>
    <dgm:cxn modelId="{ECB38A37-882B-408F-9B6B-97544F77A657}" type="presOf" srcId="{9BAB29D9-CB24-46FE-B16C-69E8CBBB6414}" destId="{08F44749-6718-41A9-BB15-B22D0A3EB2F0}" srcOrd="1" destOrd="0" presId="urn:microsoft.com/office/officeart/2005/8/layout/radial5#1"/>
    <dgm:cxn modelId="{CD60098A-C926-4DBF-A705-00F5669541CA}" type="presOf" srcId="{A8EC1FDD-EBA9-4718-92AE-1EC49A8D79FB}" destId="{56FD0959-4E60-47AF-814E-4CDECE02CBF1}" srcOrd="0" destOrd="0" presId="urn:microsoft.com/office/officeart/2005/8/layout/radial5#1"/>
    <dgm:cxn modelId="{182AAFD6-B4FD-4B6B-AB19-6B65E1DC3767}" type="presOf" srcId="{55500D4E-F8FE-40AB-AE0D-ECFE1AE676CB}" destId="{6DA3F6D2-B985-46FB-8E85-9BDF0A4E64D3}" srcOrd="0" destOrd="0" presId="urn:microsoft.com/office/officeart/2005/8/layout/radial5#1"/>
    <dgm:cxn modelId="{E6D76A9E-E56F-4BD2-AA36-9213A05904EA}" type="presOf" srcId="{F1CB495D-BE6E-4A58-BA07-A9A9B0A287DF}" destId="{44A656D6-ACCB-4737-BDF2-AEBD451CA290}" srcOrd="0" destOrd="0" presId="urn:microsoft.com/office/officeart/2005/8/layout/radial5#1"/>
    <dgm:cxn modelId="{FC24D14A-0D47-4A9E-A407-85DBE97CA254}" srcId="{09313339-29A3-4187-B2C3-258A3295214B}" destId="{A8EC1FDD-EBA9-4718-92AE-1EC49A8D79FB}" srcOrd="4" destOrd="0" parTransId="{9BAB29D9-CB24-46FE-B16C-69E8CBBB6414}" sibTransId="{0C83B94A-5EC5-48E2-9E74-8BD45C090A3B}"/>
    <dgm:cxn modelId="{D838B8FF-E764-4B4D-9FE4-8D0ED106DDF6}" type="presOf" srcId="{44FDC08B-E1E6-46ED-9A0B-EA79025E6597}" destId="{4800E023-B63B-4ED8-ABCB-67427FA31B1E}" srcOrd="0" destOrd="0" presId="urn:microsoft.com/office/officeart/2005/8/layout/radial5#1"/>
    <dgm:cxn modelId="{F5CFBFDA-291C-4366-83F6-7496C3392A3C}" type="presParOf" srcId="{6DA3F6D2-B985-46FB-8E85-9BDF0A4E64D3}" destId="{62009DE3-1CED-434F-BEB6-99D660CA2C89}" srcOrd="0" destOrd="0" presId="urn:microsoft.com/office/officeart/2005/8/layout/radial5#1"/>
    <dgm:cxn modelId="{551B992B-AF40-411F-A797-A88AF969A572}" type="presParOf" srcId="{6DA3F6D2-B985-46FB-8E85-9BDF0A4E64D3}" destId="{96B5F5DC-2C41-4080-BCB3-C4DAABBA207E}" srcOrd="1" destOrd="0" presId="urn:microsoft.com/office/officeart/2005/8/layout/radial5#1"/>
    <dgm:cxn modelId="{8362C014-6BE3-474E-A1D5-F99C8FD18099}" type="presParOf" srcId="{96B5F5DC-2C41-4080-BCB3-C4DAABBA207E}" destId="{115E944B-7461-48E4-92ED-F2D4A4F99FC5}" srcOrd="0" destOrd="0" presId="urn:microsoft.com/office/officeart/2005/8/layout/radial5#1"/>
    <dgm:cxn modelId="{86309C56-F55D-45C2-98F5-EC3EFD23D8D1}" type="presParOf" srcId="{6DA3F6D2-B985-46FB-8E85-9BDF0A4E64D3}" destId="{7056A5AA-DBE7-46FE-A5E7-B22BEE17567D}" srcOrd="2" destOrd="0" presId="urn:microsoft.com/office/officeart/2005/8/layout/radial5#1"/>
    <dgm:cxn modelId="{5D8DE4DA-1D7E-4F37-93A4-9C4F5053B960}" type="presParOf" srcId="{6DA3F6D2-B985-46FB-8E85-9BDF0A4E64D3}" destId="{49D0D184-D3AE-479F-B785-67D94E0E2425}" srcOrd="3" destOrd="0" presId="urn:microsoft.com/office/officeart/2005/8/layout/radial5#1"/>
    <dgm:cxn modelId="{DED37467-2C4C-4EA2-8874-57520CA76A55}" type="presParOf" srcId="{49D0D184-D3AE-479F-B785-67D94E0E2425}" destId="{4B9CEE7C-20FA-4559-AF77-4EE8EB9D251F}" srcOrd="0" destOrd="0" presId="urn:microsoft.com/office/officeart/2005/8/layout/radial5#1"/>
    <dgm:cxn modelId="{A24EF288-76B4-46CA-8EE7-412B199EDCA9}" type="presParOf" srcId="{6DA3F6D2-B985-46FB-8E85-9BDF0A4E64D3}" destId="{F223D7A8-E644-4EE3-9D18-6F0DB19B4038}" srcOrd="4" destOrd="0" presId="urn:microsoft.com/office/officeart/2005/8/layout/radial5#1"/>
    <dgm:cxn modelId="{9FD1D2DF-E33C-4D55-BD3E-05954508F26C}" type="presParOf" srcId="{6DA3F6D2-B985-46FB-8E85-9BDF0A4E64D3}" destId="{06E9F17C-76CE-4992-8DDC-C55BCE2BF61C}" srcOrd="5" destOrd="0" presId="urn:microsoft.com/office/officeart/2005/8/layout/radial5#1"/>
    <dgm:cxn modelId="{7BDEC10A-37FA-47D8-B5BC-7C0B4E7B12D7}" type="presParOf" srcId="{06E9F17C-76CE-4992-8DDC-C55BCE2BF61C}" destId="{D354D7D8-6035-403E-8F0B-87D06FA3E9B5}" srcOrd="0" destOrd="0" presId="urn:microsoft.com/office/officeart/2005/8/layout/radial5#1"/>
    <dgm:cxn modelId="{4AB8B3BA-8072-4CC4-84BF-1794F4A585BA}" type="presParOf" srcId="{6DA3F6D2-B985-46FB-8E85-9BDF0A4E64D3}" destId="{4800E023-B63B-4ED8-ABCB-67427FA31B1E}" srcOrd="6" destOrd="0" presId="urn:microsoft.com/office/officeart/2005/8/layout/radial5#1"/>
    <dgm:cxn modelId="{7990AB63-F4AB-4E24-B65C-7AC365778264}" type="presParOf" srcId="{6DA3F6D2-B985-46FB-8E85-9BDF0A4E64D3}" destId="{44A656D6-ACCB-4737-BDF2-AEBD451CA290}" srcOrd="7" destOrd="0" presId="urn:microsoft.com/office/officeart/2005/8/layout/radial5#1"/>
    <dgm:cxn modelId="{8BB70377-AC22-4922-8C02-9DFB69C8A1B9}" type="presParOf" srcId="{44A656D6-ACCB-4737-BDF2-AEBD451CA290}" destId="{F8663AA3-D2D8-4E74-A7FE-CF90DF1AD0D9}" srcOrd="0" destOrd="0" presId="urn:microsoft.com/office/officeart/2005/8/layout/radial5#1"/>
    <dgm:cxn modelId="{55E3F6F0-AEF7-4EED-8525-8FB436AF5B80}" type="presParOf" srcId="{6DA3F6D2-B985-46FB-8E85-9BDF0A4E64D3}" destId="{E023C81A-2DF6-4464-9760-0A13F5139516}" srcOrd="8" destOrd="0" presId="urn:microsoft.com/office/officeart/2005/8/layout/radial5#1"/>
    <dgm:cxn modelId="{D13322CE-056C-40D1-BDE9-FC8F5B4AD667}" type="presParOf" srcId="{6DA3F6D2-B985-46FB-8E85-9BDF0A4E64D3}" destId="{F14E2484-699A-422F-9615-569F18AE7440}" srcOrd="9" destOrd="0" presId="urn:microsoft.com/office/officeart/2005/8/layout/radial5#1"/>
    <dgm:cxn modelId="{38727B5B-1336-4002-8160-215ED675B5B1}" type="presParOf" srcId="{F14E2484-699A-422F-9615-569F18AE7440}" destId="{08F44749-6718-41A9-BB15-B22D0A3EB2F0}" srcOrd="0" destOrd="0" presId="urn:microsoft.com/office/officeart/2005/8/layout/radial5#1"/>
    <dgm:cxn modelId="{0E8A9114-7730-4B36-8698-D443E4037A7F}" type="presParOf" srcId="{6DA3F6D2-B985-46FB-8E85-9BDF0A4E64D3}" destId="{56FD0959-4E60-47AF-814E-4CDECE02CBF1}" srcOrd="10" destOrd="0" presId="urn:microsoft.com/office/officeart/2005/8/layout/radial5#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6AFD2-11DE-45B9-AD6A-839FF51BB114}">
      <dsp:nvSpPr>
        <dsp:cNvPr id="0" name=""/>
        <dsp:cNvSpPr/>
      </dsp:nvSpPr>
      <dsp:spPr>
        <a:xfrm rot="16200000">
          <a:off x="-1023993" y="1023993"/>
          <a:ext cx="4648200" cy="26002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1" kern="1200" dirty="0" smtClean="0">
              <a:solidFill>
                <a:srgbClr val="002060"/>
              </a:solidFill>
            </a:rPr>
            <a:t>রেওয়ামিলের ধারণা লাভ করতে পারবে।</a:t>
          </a:r>
          <a:endParaRPr lang="en-US" sz="3200" b="1" u="none" kern="1200" dirty="0">
            <a:solidFill>
              <a:srgbClr val="002060"/>
            </a:solidFill>
          </a:endParaRPr>
        </a:p>
      </dsp:txBody>
      <dsp:txXfrm rot="16200000">
        <a:off x="-1023993" y="1023993"/>
        <a:ext cx="4648200" cy="2600213"/>
      </dsp:txXfrm>
    </dsp:sp>
    <dsp:sp modelId="{BD0E8127-0DD0-4354-8AE9-A9C456AC98C1}">
      <dsp:nvSpPr>
        <dsp:cNvPr id="0" name=""/>
        <dsp:cNvSpPr/>
      </dsp:nvSpPr>
      <dsp:spPr>
        <a:xfrm rot="16200000">
          <a:off x="1773886" y="1023993"/>
          <a:ext cx="4648200" cy="2600213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smtClean="0">
              <a:solidFill>
                <a:srgbClr val="002060"/>
              </a:solidFill>
            </a:rPr>
            <a:t>রেওয়ামিলের উদ্দেশ্যসমুহ বর্ণনা  করতে পারবে।</a:t>
          </a:r>
          <a:endParaRPr lang="en-US" sz="3200" b="1" u="none" kern="1200" dirty="0">
            <a:solidFill>
              <a:srgbClr val="7030A0"/>
            </a:solidFill>
          </a:endParaRPr>
        </a:p>
      </dsp:txBody>
      <dsp:txXfrm rot="16200000">
        <a:off x="1773886" y="1023993"/>
        <a:ext cx="4648200" cy="2600213"/>
      </dsp:txXfrm>
    </dsp:sp>
    <dsp:sp modelId="{A580BF31-B2A6-4DA2-A524-BB7CCE1817DC}">
      <dsp:nvSpPr>
        <dsp:cNvPr id="0" name=""/>
        <dsp:cNvSpPr/>
      </dsp:nvSpPr>
      <dsp:spPr>
        <a:xfrm rot="16200000">
          <a:off x="4569115" y="1023993"/>
          <a:ext cx="4648200" cy="2600213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</a:rPr>
            <a:t>রেওয়ামিলের নমুনা ছক ব্যাখ্যা করতে পারবে।</a:t>
          </a:r>
          <a:endParaRPr lang="en-US" sz="2800" b="1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4569115" y="1023993"/>
        <a:ext cx="4648200" cy="2600213"/>
      </dsp:txXfrm>
    </dsp:sp>
    <dsp:sp modelId="{231D1655-5965-48C0-A93E-B26E84AD437E}">
      <dsp:nvSpPr>
        <dsp:cNvPr id="0" name=""/>
        <dsp:cNvSpPr/>
      </dsp:nvSpPr>
      <dsp:spPr>
        <a:xfrm rot="16200000">
          <a:off x="7364345" y="1023993"/>
          <a:ext cx="4648200" cy="2600213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রেওয়ামিল </a:t>
          </a:r>
          <a:r>
            <a:rPr lang="bn-BD" sz="2800" b="1" kern="1200" dirty="0" smtClean="0">
              <a:solidFill>
                <a:srgbClr val="002060"/>
              </a:solidFill>
            </a:rPr>
            <a:t>- এর বিভিন্ন কৌশল প্রয়োগ কর</a:t>
          </a:r>
          <a:r>
            <a:rPr lang="en-US" sz="2800" b="1" kern="1200" dirty="0" smtClean="0">
              <a:solidFill>
                <a:srgbClr val="002060"/>
              </a:solidFill>
            </a:rPr>
            <a:t>তে সক্ষম হবে</a:t>
          </a:r>
          <a:r>
            <a:rPr lang="bn-BD" sz="2800" b="1" kern="1200" dirty="0" smtClean="0">
              <a:solidFill>
                <a:srgbClr val="002060"/>
              </a:solidFill>
            </a:rPr>
            <a:t>। </a:t>
          </a:r>
          <a:endParaRPr lang="en-US" sz="2800" b="1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7364345" y="1023993"/>
        <a:ext cx="4648200" cy="2600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E2760-E0BE-411A-B1B9-1313D6D8BA84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BC0180-2CEC-4437-A7B3-2E52AD933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6"/>
            <a:ext cx="11887200" cy="6553199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" y="609600"/>
            <a:ext cx="11010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1" y="381000"/>
            <a:ext cx="114300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8580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760412" y="4800600"/>
            <a:ext cx="10820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551078034"/>
              </p:ext>
            </p:extLst>
          </p:nvPr>
        </p:nvGraphicFramePr>
        <p:xfrm>
          <a:off x="608012" y="457200"/>
          <a:ext cx="10972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E2484-699A-422F-9615-569F18AE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F14E2484-699A-422F-9615-569F18AE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FD0959-4E60-47AF-814E-4CDECE02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56FD0959-4E60-47AF-814E-4CDECE02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36812" y="685800"/>
            <a:ext cx="7315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6812" y="1524000"/>
            <a:ext cx="7086600" cy="480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ক্যাশমেমো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ভাউচার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ভাউচার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71324" y="457200"/>
            <a:ext cx="66136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বধির্ত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501" y="1618143"/>
            <a:ext cx="85839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L+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C+R+E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501" y="2462702"/>
            <a:ext cx="85839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Assets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L= Liabilities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C= Capital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Revenue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রেভিনিউ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Expenses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D= Drawings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5612" y="423208"/>
            <a:ext cx="112776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উপাদানগুলোর যে পরিবর্তনগুলো সাধিত হয় তা নিম্নরূপঃ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2" y="1828800"/>
            <a:ext cx="112776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মোট সম্পদ কমলে মোট দায় অথবা মালিকানা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কমবে ।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 বাড়লে অপর একটি সম্পদ কমবে ।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3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বাড়লে মোট দায় কমবে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4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কমলে মোট দায় বাড়বে । </a:t>
            </a:r>
            <a:endParaRPr lang="bn-BD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3756" y="616089"/>
            <a:ext cx="112014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জনি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০১ তারিখে আইন পেশার অফিস চালু করেন। প্রথম মাসের লেনদেনগুলো নিম্নরূপঃ 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০১ আইন পেশায় ৬০,০০০ টাকা বিনিয়োগ করা হল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০৩ জানুয়ারী মাসের অফিস ভাড়া পরিশোধ করা হল  ৪,০০০ 	টাকা। 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০৮  ধারে অফিস যন্ত্রপাতী ক্রয় করা হল  ১৬,০০০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১১   মক্কেলদের নগদে আইনী সেবা দেয়া হল  ৭,০০০ টাকা 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১৬  অফিস কর্মচারীর বেতন পরিশোধ ৩,০০০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২১   ব্যাংক থেকে ঋণ নেয়া হল ২২,০০০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২৫   মক্কেলদের ধারে আইনি সেবা দেয়া হলো ৮,০০০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৩০  বাকীতে ক্রীত যন্ত্রপাতির মূল্য পরিশোধ ১১,০০০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লেনদেন  হতে নিচের প্রশ্ন সমূহের উত্তর দিতে হবেঃ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২০২০ সালের জানুয়ারী মাসের লেনদেনসমূহের হিসাব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উপাদানগুলোর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 প্রভাব নির্নয় কর 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লেনদেনসমুহের প্রভাব হিসাব সমীকরণে বিবরনী ছকে দেখাও ?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9412" y="457200"/>
            <a:ext cx="1150461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প্রশ্নঃ-ক-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জনি</a:t>
            </a:r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লেনদেনসমূহ হিসাব </a:t>
            </a:r>
            <a:r>
              <a:rPr lang="bn-BD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উপাদানগুলোর </a:t>
            </a:r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 প্রভাব নিম্নরুপঃ   </a:t>
            </a:r>
            <a:endParaRPr lang="en-US" sz="1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9412" y="914400"/>
          <a:ext cx="7543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010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r>
                        <a:rPr lang="bn-BD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bn-BD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 সমীকরণের প্রভাব (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A=</a:t>
                      </a: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L+E)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 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ডেঃ </a:t>
                      </a:r>
                    </a:p>
                    <a:p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০৩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ভাড়া  হিসাব 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হিসাব 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০৮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যন্ত্রপাতী    হিসাব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   হিসাব  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১১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হিসব   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১৬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  হিসাব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হ্রাস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২১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 ডেঃ </a:t>
                      </a:r>
                    </a:p>
                    <a:p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  ঋন  হিসাব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২৫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প্রাপ্য  হিসাব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হিসাব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৩০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হিসাব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914400"/>
            <a:ext cx="3581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370409" y="3657203"/>
            <a:ext cx="5486400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5612" y="457200"/>
            <a:ext cx="91440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জনির</a:t>
            </a:r>
            <a:r>
              <a:rPr lang="bn-BD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জানুয়ারি মাসের লেনদেনসমূহের প্রভাব হিসাব সমীকরণে বিবরণী ছকে দেখানো হল-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5614" y="914399"/>
          <a:ext cx="11277598" cy="566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3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5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77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17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37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সম্পদ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দেনাদার/          </a:t>
                      </a:r>
                      <a:r>
                        <a:rPr lang="en-US" sz="1400" b="1" baseline="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প্রাপ্য হিসাব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পাওনাদার/     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 প্রদেয় হিসাব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মন্তব্য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২০২০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1400" b="1" dirty="0" smtClean="0">
                          <a:latin typeface="NikoshBAN" pitchFamily="2" charset="0"/>
                          <a:cs typeface="NikoshBAN" pitchFamily="2" charset="0"/>
                        </a:rPr>
                        <a:t>০,০০০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৩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-৩,০০০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-৩,০০০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8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৮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  ১৫,০০০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১১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১৫,০০০                          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১৬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৫৩,০০০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 ১৫,০০০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৫৩,০০০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 ২১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                      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 ২৫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৭১,০০০             ৭,০০০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৩০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৭১,০০০            ৭,০০০  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-১০,০০০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- ১০,০০০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মোট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৬১,০০০           ৭,০০০             ১৫,০০০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  ৮৩,০০০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৮৩,০০০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113903" y="4228703"/>
            <a:ext cx="55618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17214" y="4189810"/>
            <a:ext cx="54856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656012" y="3809206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570412" y="7086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0012" y="70104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99706" y="3809206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417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8013" y="2518849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</a:rPr>
              <a:t>বিসমিল্লাহির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রাহমানির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রাহিম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9560950" y="4848770"/>
            <a:ext cx="2059983" cy="1384308"/>
          </a:xfrm>
          <a:prstGeom prst="rect">
            <a:avLst/>
          </a:prstGeom>
        </p:spPr>
      </p:pic>
      <p:pic>
        <p:nvPicPr>
          <p:cNvPr id="6" name="Picture 5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8568891" y="4815922"/>
            <a:ext cx="2059983" cy="1384308"/>
          </a:xfrm>
          <a:prstGeom prst="rect">
            <a:avLst/>
          </a:prstGeom>
        </p:spPr>
      </p:pic>
      <p:pic>
        <p:nvPicPr>
          <p:cNvPr id="7" name="Picture 6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7425891" y="4815922"/>
            <a:ext cx="2059983" cy="1384308"/>
          </a:xfrm>
          <a:prstGeom prst="rect">
            <a:avLst/>
          </a:prstGeom>
        </p:spPr>
      </p:pic>
      <p:pic>
        <p:nvPicPr>
          <p:cNvPr id="8" name="Picture 7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38209" y="4848770"/>
            <a:ext cx="2059983" cy="1384308"/>
          </a:xfrm>
          <a:prstGeom prst="rect">
            <a:avLst/>
          </a:prstGeom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5217550" y="4815922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4074550" y="4815922"/>
            <a:ext cx="2059983" cy="1384308"/>
          </a:xfrm>
          <a:prstGeom prst="rect">
            <a:avLst/>
          </a:prstGeom>
        </p:spPr>
      </p:pic>
      <p:pic>
        <p:nvPicPr>
          <p:cNvPr id="11" name="Picture 10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3006291" y="4848770"/>
            <a:ext cx="2059983" cy="1384308"/>
          </a:xfrm>
          <a:prstGeom prst="rect">
            <a:avLst/>
          </a:prstGeom>
        </p:spPr>
      </p:pic>
      <p:pic>
        <p:nvPicPr>
          <p:cNvPr id="12" name="Picture 11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1785632" y="4815922"/>
            <a:ext cx="2059983" cy="1384308"/>
          </a:xfrm>
          <a:prstGeom prst="rect">
            <a:avLst/>
          </a:prstGeom>
        </p:spPr>
      </p:pic>
      <p:pic>
        <p:nvPicPr>
          <p:cNvPr id="14" name="Picture 13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2632" y="4815922"/>
            <a:ext cx="2059983" cy="138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18871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2894012" y="4572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862" y="6858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425564" y="2438400"/>
            <a:ext cx="5726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১. </a:t>
            </a:r>
            <a:r>
              <a:rPr lang="as-IN" b="1" dirty="0" smtClean="0"/>
              <a:t>হিসাব সমীকরণের উপাদানগুলো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as-IN" b="1" dirty="0" smtClean="0"/>
              <a:t>?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436812" y="3124200"/>
            <a:ext cx="751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 smtClean="0"/>
              <a:t>২. যে কোন দু’টি হিসাব সমীকরণের উপাদান ব্যাখ্যা কর।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6"/>
            <a:ext cx="11887200" cy="6553199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5344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FFA384-0482-4B20-85A5-039F5B56EF07}"/>
              </a:ext>
            </a:extLst>
          </p:cNvPr>
          <p:cNvSpPr txBox="1"/>
          <p:nvPr/>
        </p:nvSpPr>
        <p:spPr>
          <a:xfrm>
            <a:off x="608012" y="806708"/>
            <a:ext cx="109728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যন্ত্রপাতী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L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iii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ii ও iii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পাওনাদারকে ১০,০০০ টাকা পরিশোধের মাধ্যমে হিসাব সমিকরণের প্রভাবিত হয়েছে – 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ii. A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iii. L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ii      গ.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     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 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iii             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11" name="Bent-Up Arrow 10"/>
          <p:cNvSpPr/>
          <p:nvPr/>
        </p:nvSpPr>
        <p:spPr>
          <a:xfrm rot="8218993" flipV="1">
            <a:off x="3673004" y="25264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Bent-Up Arrow 11"/>
          <p:cNvSpPr/>
          <p:nvPr/>
        </p:nvSpPr>
        <p:spPr>
          <a:xfrm rot="8218993" flipV="1">
            <a:off x="3923171" y="5117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F2D270-5D27-4E07-9729-5AB4098867AD}"/>
              </a:ext>
            </a:extLst>
          </p:cNvPr>
          <p:cNvSpPr txBox="1"/>
          <p:nvPr/>
        </p:nvSpPr>
        <p:spPr>
          <a:xfrm>
            <a:off x="608012" y="554534"/>
            <a:ext cx="108966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 সমীকরণ কোনটি ?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 L+(C+R-E-D)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A=C+(L+R-E-D)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A= C+(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L+E-R-D)			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 L+(C+R+E-D)</a:t>
            </a: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৫০,০০০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L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গ. ii ও iii    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</a:t>
            </a:r>
          </a:p>
          <a:p>
            <a:pPr algn="ctr"/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	খ.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        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      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Bent-Up Arrow 5"/>
          <p:cNvSpPr/>
          <p:nvPr/>
        </p:nvSpPr>
        <p:spPr>
          <a:xfrm rot="8218993" flipV="1">
            <a:off x="625004" y="10453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5501804" y="35599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Bent-Up Arrow 7"/>
          <p:cNvSpPr/>
          <p:nvPr/>
        </p:nvSpPr>
        <p:spPr>
          <a:xfrm rot="8218993" flipV="1">
            <a:off x="3368204" y="57268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AF2B67-26AF-41EE-9939-02370A2CD82E}"/>
              </a:ext>
            </a:extLst>
          </p:cNvPr>
          <p:cNvSpPr txBox="1"/>
          <p:nvPr/>
        </p:nvSpPr>
        <p:spPr>
          <a:xfrm>
            <a:off x="684212" y="762000"/>
            <a:ext cx="10896600" cy="538609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প্রশ্নঃ-নগদে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  <a:p>
            <a:endParaRPr lang="en-US" sz="1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L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	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প্রশ্নঃ-ঋন 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 করা হলো ১৫,০০০ টাকা । এই লেনদেন দ্বারা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A=L+E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1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	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ii ও iii      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Bent-Up Arrow 4"/>
          <p:cNvSpPr/>
          <p:nvPr/>
        </p:nvSpPr>
        <p:spPr>
          <a:xfrm rot="8218993" flipV="1">
            <a:off x="5523371" y="2831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3139604" y="56506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12812" y="609600"/>
            <a:ext cx="1051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129238" y="6858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612" y="2245816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rgbClr val="002060"/>
                </a:solidFill>
              </a:rPr>
              <a:t>মেসার্স নয়ন স্টোরের ২০২০ সালের জানুয়ারী মাসের ব্যবসায় ঘটনাগুলো নিম্নরুপঃ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০১-  ১,০০,০০০ টাকা নিয়ে ব্যবসায় আরম্ভ করল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 ০৩  মালিকের ব্যক্তিগত মোটর সাইকেল হারিয়ে যায় যার মুল্য ১,৫০,০০০ টাকা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 ০৭   নগদে পণ্য বিক্রয়  ১০, ০০০ টাকা ।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১৪  ব্যাংক থেকে ঋন গ্রহনের সিদ্ধান্ত নেন  ২০,০০০ টাকা ।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২০  বারিন টেডার্স হতে পণ্য ক্রয় ৬,০০০ টাকা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২৫   পাওনাদারকে পরিশোধ ৫,০০০ টাকা।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as-IN" b="1" dirty="0" smtClean="0">
              <a:solidFill>
                <a:srgbClr val="002060"/>
              </a:solidFill>
            </a:endParaRPr>
          </a:p>
          <a:p>
            <a:r>
              <a:rPr lang="as-IN" b="1" dirty="0" smtClean="0">
                <a:solidFill>
                  <a:srgbClr val="002060"/>
                </a:solidFill>
              </a:rPr>
              <a:t>করনিয়ঃ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উদ্দীপকের </a:t>
            </a:r>
            <a:r>
              <a:rPr lang="as-IN" b="1" dirty="0" smtClean="0">
                <a:solidFill>
                  <a:srgbClr val="002060"/>
                </a:solidFill>
              </a:rPr>
              <a:t>লেনদেনগুলো দ্বারা হিসাব সমীকরণের উপাদানগুলোর প্রভাব দেখাও ?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5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69425"/>
            <a:ext cx="11461733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132012" y="457200"/>
            <a:ext cx="9601200" cy="19812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1777642" cy="2209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 smtClean="0">
                <a:solidFill>
                  <a:srgbClr val="FFFF00"/>
                </a:solidFill>
              </a:rPr>
              <a:t>2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955" y="4419600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</a:t>
            </a:r>
            <a:r>
              <a:rPr lang="en-US" sz="4400" dirty="0">
                <a:solidFill>
                  <a:srgbClr val="FFFF00"/>
                </a:solidFill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92575"/>
            <a:ext cx="11430000" cy="6019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381000"/>
            <a:ext cx="1140169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5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63975"/>
            <a:ext cx="11887199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572000"/>
            <a:ext cx="5715000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>
                <a:solidFill>
                  <a:srgbClr val="002060"/>
                </a:solidFill>
              </a:rPr>
              <a:t>B.Ed (NAEM), M.B.S (Accounting), B.B.S (</a:t>
            </a:r>
            <a:r>
              <a:rPr lang="en-US" sz="2000" b="1" dirty="0" smtClean="0">
                <a:solidFill>
                  <a:srgbClr val="002060"/>
                </a:solidFill>
              </a:rPr>
              <a:t>Honors)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237412" y="4743706"/>
            <a:ext cx="4419600" cy="166007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0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2000" b="1" dirty="0" smtClean="0">
                <a:latin typeface="Vrinda"/>
                <a:cs typeface="NikoshBAN" pitchFamily="2" charset="0"/>
              </a:rPr>
              <a:t>০২য় –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লেনদেন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১৫-০৪-২০২১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12" y="457200"/>
            <a:ext cx="3048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1" name="Picture 10" descr="my picture 13K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212" y="457200"/>
            <a:ext cx="322968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কি</a:t>
            </a:r>
            <a:r>
              <a:rPr lang="bn-IN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4400" dirty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?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Vrinda" pitchFamily="2" charset="0"/>
              <a:cs typeface="Vrinda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416" y="1271334"/>
            <a:ext cx="4714196" cy="42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08412" y="53528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ঘটনা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? </a:t>
            </a:r>
          </a:p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খ)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বিনিময়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b="1" dirty="0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b="1" dirty="0" smtClean="0">
                <a:latin typeface="Vrinda" pitchFamily="2" charset="0"/>
                <a:cs typeface="Vrinda" pitchFamily="2" charset="0"/>
              </a:rPr>
              <a:t>?</a:t>
            </a:r>
            <a:endParaRPr lang="en-US" b="1" dirty="0" smtClean="0">
              <a:latin typeface="Vrinda" pitchFamily="2" charset="0"/>
              <a:cs typeface="Vrinda" pitchFamily="2" charset="0"/>
            </a:endParaRPr>
          </a:p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গ)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লেনদেন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কাকে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বলে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?</a:t>
            </a:r>
          </a:p>
        </p:txBody>
      </p:sp>
      <p:pic>
        <p:nvPicPr>
          <p:cNvPr id="10" name="Picture 9" descr="1566913163-Haryana_Road_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1600200"/>
            <a:ext cx="3429000" cy="3733800"/>
          </a:xfrm>
          <a:prstGeom prst="rect">
            <a:avLst/>
          </a:prstGeom>
        </p:spPr>
      </p:pic>
      <p:pic>
        <p:nvPicPr>
          <p:cNvPr id="11" name="Picture 2" descr="D:\Aict-2\Grafics\SHAREit\Pictures\images(3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2" y="1600200"/>
            <a:ext cx="3352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30" y="159206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8255" y="323849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187" y="38100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187" y="1676400"/>
            <a:ext cx="11277600" cy="480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sz="4400" b="1" dirty="0" smtClean="0">
              <a:solidFill>
                <a:srgbClr val="FFFF00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as-IN" sz="19900" b="1" dirty="0" smtClean="0">
                <a:solidFill>
                  <a:srgbClr val="FFFF00"/>
                </a:solidFill>
              </a:rPr>
              <a:t>লেনদেন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Transaction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kumimoji="0" lang="en-US" sz="19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79162"/>
            <a:ext cx="11887140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84722" y="415726"/>
            <a:ext cx="11424690" cy="60197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992154" y="362859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105" y="489964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</a:rPr>
              <a:t>এই পাঠ শেষে শিক্ষার্থীরা </a:t>
            </a:r>
            <a:r>
              <a:rPr lang="bn-BD" sz="4000" dirty="0" smtClean="0">
                <a:solidFill>
                  <a:srgbClr val="FFFF00"/>
                </a:solidFill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94973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2257" y="479868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1D1655-5965-48C0-A93E-B26E84AD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231D1655-5965-48C0-A93E-B26E84AD4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742</Words>
  <Application>Microsoft Office PowerPoint</Application>
  <PresentationFormat>Custom</PresentationFormat>
  <Paragraphs>252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1619</cp:revision>
  <dcterms:created xsi:type="dcterms:W3CDTF">2020-06-23T07:13:48Z</dcterms:created>
  <dcterms:modified xsi:type="dcterms:W3CDTF">2021-04-15T05:53:21Z</dcterms:modified>
</cp:coreProperties>
</file>