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5" y="2819400"/>
            <a:ext cx="8534400" cy="3238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0145" y="1143000"/>
            <a:ext cx="8353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 শুভেচ্ছা ও 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18943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66700"/>
            <a:ext cx="76129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bn-IN" b="1" dirty="0" smtClean="0">
                <a:solidFill>
                  <a:srgbClr val="FF0000"/>
                </a:solidFill>
              </a:rPr>
              <a:t>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সম্পদ </a:t>
            </a:r>
            <a:r>
              <a:rPr lang="bn-BD" b="1" dirty="0">
                <a:solidFill>
                  <a:srgbClr val="FF0000"/>
                </a:solidFill>
              </a:rPr>
              <a:t>, দায় , আয় , ব্যয় , মালিকানা </a:t>
            </a:r>
            <a:r>
              <a:rPr lang="bn-BD" b="1" dirty="0" smtClean="0">
                <a:solidFill>
                  <a:srgbClr val="FF0000"/>
                </a:solidFill>
              </a:rPr>
              <a:t>স্বত্ব</a:t>
            </a:r>
            <a:endParaRPr lang="bn-IN" b="1" dirty="0" smtClean="0">
              <a:solidFill>
                <a:srgbClr val="FF0000"/>
              </a:solidFill>
            </a:endParaRPr>
          </a:p>
          <a:p>
            <a:pPr fontAlgn="base"/>
            <a:endParaRPr lang="bn-IN" b="1" dirty="0">
              <a:solidFill>
                <a:srgbClr val="FF0000"/>
              </a:solidFill>
            </a:endParaRPr>
          </a:p>
          <a:p>
            <a:pPr fontAlgn="base"/>
            <a:r>
              <a:rPr lang="bn-IN" b="1" dirty="0" smtClean="0">
                <a:solidFill>
                  <a:srgbClr val="FF0000"/>
                </a:solidFill>
              </a:rPr>
              <a:t> </a:t>
            </a:r>
            <a:r>
              <a:rPr lang="bn-IN" b="1" dirty="0" smtClean="0">
                <a:solidFill>
                  <a:srgbClr val="FFFF00"/>
                </a:solidFill>
              </a:rPr>
              <a:t>এই ৫ হিসাব কোনটা ডেবিট ক্রেডিট হবে তা</a:t>
            </a:r>
          </a:p>
          <a:p>
            <a:pPr fontAlgn="base"/>
            <a:r>
              <a:rPr lang="bn-IN" b="1" dirty="0" smtClean="0">
                <a:solidFill>
                  <a:srgbClr val="FFFF00"/>
                </a:solidFill>
              </a:rPr>
              <a:t>যাতে আমার সহজে মনে রাখতে পারি তার জন্য একটি টেকনিক ব্যবহার করবঃ</a:t>
            </a:r>
            <a:endParaRPr lang="bn-BD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456021"/>
            <a:ext cx="18229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7200" dirty="0" smtClean="0"/>
              <a:t>সব 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5932394" y="1871246"/>
            <a:ext cx="1157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</a:rPr>
              <a:t>ডেবিট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20297969">
            <a:off x="3504247" y="2338523"/>
            <a:ext cx="2057400" cy="38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639634">
            <a:off x="3552826" y="3076976"/>
            <a:ext cx="1979294" cy="334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2394" y="4316016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ক্রেডিট</a:t>
            </a:r>
            <a:endParaRPr lang="en-US" sz="3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0300602">
            <a:off x="3903893" y="1986463"/>
            <a:ext cx="939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বৃদ্ধি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 rot="609418">
            <a:off x="4114514" y="329759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হ্রাস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28750" y="4972050"/>
            <a:ext cx="20249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/>
              <a:t> আদম</a:t>
            </a:r>
            <a:endParaRPr lang="en-US" sz="5400" dirty="0"/>
          </a:p>
        </p:txBody>
      </p:sp>
      <p:sp>
        <p:nvSpPr>
          <p:cNvPr id="18" name="Right Arrow 17"/>
          <p:cNvSpPr/>
          <p:nvPr/>
        </p:nvSpPr>
        <p:spPr>
          <a:xfrm rot="20297969">
            <a:off x="3430150" y="4707539"/>
            <a:ext cx="2057400" cy="38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639634">
            <a:off x="3543460" y="5378676"/>
            <a:ext cx="2001410" cy="3578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60834" y="5602992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ডেবিট</a:t>
            </a:r>
            <a:endParaRPr lang="en-US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78996" y="3258353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srgbClr val="FFFF00"/>
                </a:solidFill>
              </a:rPr>
              <a:t>ক্রেডিট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 rot="609418">
            <a:off x="3986351" y="45147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হ্রাস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157511">
            <a:off x="3903891" y="5695324"/>
            <a:ext cx="939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বৃদ্ধি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5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 animBg="1"/>
      <p:bldP spid="14" grpId="0"/>
      <p:bldP spid="15" grpId="0"/>
      <p:bldP spid="16" grpId="0"/>
      <p:bldP spid="18" grpId="0" animBg="1"/>
      <p:bldP spid="19" grpId="0" animBg="1"/>
      <p:bldP spid="20" grpId="0"/>
      <p:bldP spid="21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38400"/>
            <a:ext cx="86453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 smtClean="0"/>
              <a:t>ধন্যবাদ সবাইকে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671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1587" y="762000"/>
            <a:ext cx="5583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আজকের শিখনফল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0088" y="3200400"/>
            <a:ext cx="520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ডেবিট ক্রেডিট নির্ণয়ের নিয়মাবলি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1175" y="2516743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ডেবিট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ক্রেডিট কি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44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3184" y="975478"/>
            <a:ext cx="7532831" cy="313932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base"/>
            <a:r>
              <a:rPr lang="bn-I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ডেবিট ক্রেডিটঃ </a:t>
            </a:r>
            <a:r>
              <a:rPr lang="bn-BD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ডেবিট ও ক্রেডিট হিসাববিজ্ঞানের সবচেয়ে পরিচিত শব্দ ।</a:t>
            </a:r>
            <a:endParaRPr lang="bn-IN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bn-BD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দু'তরফা দাখিলা পদ্ধতি বলা হয়েছে দুটি পক্ষ ছাড়া লেনদেন সম্ভব না ।</a:t>
            </a:r>
            <a:endParaRPr lang="bn-IN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bn-BD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এ দুটি পক্ষকে আলাদা করার জন্যই ডেবিট ও ক্রেডিট-কে ব্যবহার করা হয় ।</a:t>
            </a:r>
          </a:p>
          <a:p>
            <a:pPr fontAlgn="base"/>
            <a:r>
              <a:rPr lang="bn-BD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n-BD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n-BD" dirty="0" smtClean="0"/>
              <a:t>ডেবিট </a:t>
            </a:r>
            <a:r>
              <a:rPr lang="bn-BD" dirty="0"/>
              <a:t>ও ক্রেডিট শব্দ দুটিই ল্যাটিন শব্দ ।</a:t>
            </a:r>
          </a:p>
          <a:p>
            <a:pPr fontAlgn="base"/>
            <a:r>
              <a:rPr lang="bn-BD" dirty="0"/>
              <a:t/>
            </a:r>
            <a:br>
              <a:rPr lang="bn-BD" dirty="0"/>
            </a:br>
            <a:endParaRPr lang="bn-BD" dirty="0"/>
          </a:p>
          <a:p>
            <a:pPr fontAlgn="base"/>
            <a:r>
              <a:rPr lang="bn-BD" dirty="0">
                <a:solidFill>
                  <a:srgbClr val="FFC000"/>
                </a:solidFill>
              </a:rPr>
              <a:t>দু'তরফা দাখিলা পদ্ধতির উদ্ভাবক লুকা প্যাসিওলির মতে,</a:t>
            </a:r>
          </a:p>
          <a:p>
            <a:pPr fontAlgn="base"/>
            <a:r>
              <a:rPr lang="bn-BD" dirty="0">
                <a:solidFill>
                  <a:srgbClr val="FFC000"/>
                </a:solidFill>
              </a:rPr>
              <a:t>"হিসাবের বাম পাশে যা বসানো হয় তাকে হিসাবের ডেবিটিং ও ডান পাশে </a:t>
            </a:r>
            <a:endParaRPr lang="bn-IN" dirty="0" smtClean="0">
              <a:solidFill>
                <a:srgbClr val="FFC000"/>
              </a:solidFill>
            </a:endParaRPr>
          </a:p>
          <a:p>
            <a:pPr fontAlgn="base"/>
            <a:r>
              <a:rPr lang="bn-BD" dirty="0" smtClean="0">
                <a:solidFill>
                  <a:srgbClr val="FFC000"/>
                </a:solidFill>
              </a:rPr>
              <a:t>যা বসানো </a:t>
            </a:r>
            <a:r>
              <a:rPr lang="bn-BD" dirty="0">
                <a:solidFill>
                  <a:srgbClr val="FFC000"/>
                </a:solidFill>
              </a:rPr>
              <a:t>হয় তাকে ক্রেডিটিং বলা হয় ।"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14799"/>
            <a:ext cx="7162800" cy="21622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7999" y="304800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>
                <a:solidFill>
                  <a:srgbClr val="FF0000"/>
                </a:solidFill>
              </a:rPr>
              <a:t>ডেবিট ক্রেডিট </a:t>
            </a:r>
            <a:r>
              <a:rPr lang="bn-IN" sz="2400" b="1" dirty="0" smtClean="0">
                <a:solidFill>
                  <a:srgbClr val="FF0000"/>
                </a:solidFill>
              </a:rPr>
              <a:t>কি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6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525" y="1019175"/>
            <a:ext cx="9393918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dirty="0">
                <a:solidFill>
                  <a:srgbClr val="FFC000"/>
                </a:solidFill>
              </a:rPr>
              <a:t>লেনদেনের দৈতসত্তার উপর ভিত্তি করে </a:t>
            </a:r>
            <a:r>
              <a:rPr lang="bn-BD" dirty="0" smtClean="0">
                <a:solidFill>
                  <a:srgbClr val="FFC000"/>
                </a:solidFill>
              </a:rPr>
              <a:t>হিসাব</a:t>
            </a:r>
            <a:r>
              <a:rPr lang="bn-IN" dirty="0" smtClean="0">
                <a:solidFill>
                  <a:srgbClr val="FFC000"/>
                </a:solidFill>
              </a:rPr>
              <a:t> সমীকরনের</a:t>
            </a:r>
            <a:r>
              <a:rPr lang="bn-BD" dirty="0" smtClean="0">
                <a:solidFill>
                  <a:srgbClr val="FFC000"/>
                </a:solidFill>
              </a:rPr>
              <a:t> উৎপত্তি</a:t>
            </a:r>
            <a:r>
              <a:rPr lang="bn-IN" dirty="0" smtClean="0">
                <a:solidFill>
                  <a:srgbClr val="FFC000"/>
                </a:solidFill>
              </a:rPr>
              <a:t>।</a:t>
            </a:r>
            <a:r>
              <a:rPr lang="bn-BD" dirty="0" smtClean="0">
                <a:solidFill>
                  <a:srgbClr val="FFC000"/>
                </a:solidFill>
              </a:rPr>
              <a:t> হিসাব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bn-IN" dirty="0" smtClean="0">
                <a:solidFill>
                  <a:srgbClr val="FFC000"/>
                </a:solidFill>
              </a:rPr>
              <a:t>সমীকরনের</a:t>
            </a:r>
            <a:r>
              <a:rPr lang="bn-BD" dirty="0" smtClean="0">
                <a:solidFill>
                  <a:srgbClr val="FFC000"/>
                </a:solidFill>
              </a:rPr>
              <a:t> </a:t>
            </a:r>
            <a:r>
              <a:rPr lang="bn-BD" dirty="0">
                <a:solidFill>
                  <a:srgbClr val="FFC000"/>
                </a:solidFill>
              </a:rPr>
              <a:t>মুল কথা হল –</a:t>
            </a:r>
          </a:p>
          <a:p>
            <a:pPr fontAlgn="base"/>
            <a:endParaRPr lang="en-US" b="1" dirty="0" smtClean="0">
              <a:solidFill>
                <a:srgbClr val="FFC000"/>
              </a:solidFill>
            </a:endParaRPr>
          </a:p>
          <a:p>
            <a:pPr fontAlgn="base"/>
            <a:r>
              <a:rPr lang="en-US" b="1" dirty="0" smtClean="0"/>
              <a:t>                          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সম্পদ</a:t>
            </a:r>
            <a:r>
              <a:rPr lang="bn-IN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bn-BD" b="1" dirty="0" smtClean="0">
                <a:solidFill>
                  <a:srgbClr val="FF0000"/>
                </a:solidFill>
              </a:rPr>
              <a:t>দায়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+ </a:t>
            </a:r>
            <a:r>
              <a:rPr lang="bn-BD" b="1" dirty="0">
                <a:solidFill>
                  <a:srgbClr val="FF0000"/>
                </a:solidFill>
              </a:rPr>
              <a:t>মালিকানা স্বত্ব </a:t>
            </a:r>
            <a:r>
              <a:rPr lang="bn-IN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fontAlgn="base"/>
            <a:r>
              <a:rPr lang="bn-IN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fontAlgn="base"/>
            <a:r>
              <a:rPr lang="bn-BD" dirty="0" smtClean="0"/>
              <a:t>মালিকানা</a:t>
            </a:r>
            <a:r>
              <a:rPr lang="bn-IN" dirty="0" smtClean="0"/>
              <a:t> স্বত্বকে</a:t>
            </a:r>
            <a:r>
              <a:rPr lang="bn-BD" dirty="0" smtClean="0"/>
              <a:t> </a:t>
            </a:r>
            <a:r>
              <a:rPr lang="bn-BD" dirty="0"/>
              <a:t>বিশ্লেষণ করলে আমরা পাই </a:t>
            </a:r>
            <a:r>
              <a:rPr lang="bn-BD" dirty="0" smtClean="0"/>
              <a:t>–</a:t>
            </a:r>
            <a:r>
              <a:rPr lang="bn-IN" dirty="0" smtClean="0"/>
              <a:t> </a:t>
            </a:r>
            <a:endParaRPr lang="en-US" dirty="0" smtClean="0"/>
          </a:p>
          <a:p>
            <a:pPr fontAlgn="base"/>
            <a:endParaRPr lang="bn-BD" dirty="0"/>
          </a:p>
          <a:p>
            <a:pPr fontAlgn="base"/>
            <a:r>
              <a:rPr lang="en-US" b="1" dirty="0" smtClean="0"/>
              <a:t>                        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মূলধন </a:t>
            </a:r>
            <a:r>
              <a:rPr lang="bn-IN" b="1" dirty="0">
                <a:solidFill>
                  <a:srgbClr val="FF0000"/>
                </a:solidFill>
              </a:rPr>
              <a:t>+</a:t>
            </a:r>
            <a:r>
              <a:rPr lang="bn-BD" b="1" dirty="0" smtClean="0">
                <a:solidFill>
                  <a:srgbClr val="FF0000"/>
                </a:solidFill>
              </a:rPr>
              <a:t> </a:t>
            </a:r>
            <a:r>
              <a:rPr lang="bn-BD" b="1" dirty="0">
                <a:solidFill>
                  <a:srgbClr val="FF0000"/>
                </a:solidFill>
              </a:rPr>
              <a:t>আয় – ব্যয় – উত্তোলন</a:t>
            </a:r>
            <a:endParaRPr lang="bn-BD" dirty="0">
              <a:solidFill>
                <a:srgbClr val="FF0000"/>
              </a:solidFill>
            </a:endParaRPr>
          </a:p>
          <a:p>
            <a:pPr fontAlgn="base"/>
            <a:r>
              <a:rPr lang="bn-IN" dirty="0" smtClean="0"/>
              <a:t> </a:t>
            </a:r>
            <a:r>
              <a:rPr lang="bn-BD" dirty="0"/>
              <a:t/>
            </a:r>
            <a:br>
              <a:rPr lang="bn-BD" dirty="0"/>
            </a:br>
            <a:endParaRPr lang="bn-BD" dirty="0"/>
          </a:p>
          <a:p>
            <a:pPr fontAlgn="base"/>
            <a:r>
              <a:rPr lang="bn-BD" dirty="0"/>
              <a:t>মূলধন ও উত্তোলন মালিকের সাথে সরাসরি সম্পর্ক তাই এদের একসাথে রেখে আমরা </a:t>
            </a:r>
            <a:r>
              <a:rPr lang="bn-BD" dirty="0" smtClean="0"/>
              <a:t>হিসাবকে</a:t>
            </a:r>
            <a:endParaRPr lang="en-US" dirty="0" smtClean="0"/>
          </a:p>
          <a:p>
            <a:pPr fontAlgn="base"/>
            <a:r>
              <a:rPr lang="bn-BD" dirty="0" smtClean="0"/>
              <a:t> </a:t>
            </a:r>
            <a:r>
              <a:rPr lang="bn-BD" dirty="0"/>
              <a:t>৫ </a:t>
            </a:r>
            <a:r>
              <a:rPr lang="bn-BD" dirty="0" smtClean="0"/>
              <a:t>ভাগে</a:t>
            </a:r>
            <a:r>
              <a:rPr lang="en-US" dirty="0"/>
              <a:t> </a:t>
            </a:r>
            <a:r>
              <a:rPr lang="bn-BD" dirty="0" smtClean="0"/>
              <a:t>ভাগ </a:t>
            </a:r>
            <a:r>
              <a:rPr lang="bn-BD" dirty="0"/>
              <a:t>করতে পারি </a:t>
            </a:r>
            <a:r>
              <a:rPr lang="bn-BD" dirty="0" smtClean="0"/>
              <a:t>।</a:t>
            </a:r>
            <a:endParaRPr lang="en-US" dirty="0" smtClean="0"/>
          </a:p>
          <a:p>
            <a:pPr fontAlgn="base"/>
            <a:endParaRPr lang="bn-BD" dirty="0"/>
          </a:p>
          <a:p>
            <a:pPr fontAlgn="base"/>
            <a:r>
              <a:rPr lang="en-US" b="1" dirty="0" smtClean="0"/>
              <a:t>                                     </a:t>
            </a:r>
            <a:r>
              <a:rPr lang="bn-BD" b="1" dirty="0" smtClean="0">
                <a:solidFill>
                  <a:srgbClr val="FF0000"/>
                </a:solidFill>
              </a:rPr>
              <a:t>সম্পদ </a:t>
            </a:r>
            <a:r>
              <a:rPr lang="bn-BD" b="1" dirty="0">
                <a:solidFill>
                  <a:srgbClr val="FF0000"/>
                </a:solidFill>
              </a:rPr>
              <a:t>, দায় , আয় , ব্যয় , মালিকানা স্বত্ব</a:t>
            </a:r>
            <a:endParaRPr lang="bn-BD" dirty="0">
              <a:solidFill>
                <a:srgbClr val="FF0000"/>
              </a:solidFill>
            </a:endParaRPr>
          </a:p>
          <a:p>
            <a:pPr fontAlgn="base"/>
            <a:r>
              <a:rPr lang="bn-BD" dirty="0"/>
              <a:t/>
            </a:r>
            <a:br>
              <a:rPr lang="bn-BD" dirty="0"/>
            </a:br>
            <a:endParaRPr lang="bn-BD" dirty="0"/>
          </a:p>
          <a:p>
            <a:pPr fontAlgn="base"/>
            <a:r>
              <a:rPr lang="en-US" dirty="0" smtClean="0"/>
              <a:t>     </a:t>
            </a:r>
            <a:r>
              <a:rPr lang="bn-BD" dirty="0" smtClean="0"/>
              <a:t>সমীকরণ </a:t>
            </a:r>
            <a:r>
              <a:rPr lang="bn-BD" dirty="0"/>
              <a:t>পদ্ধতিতে এই ৫টি উপাদান দ্বারা ডেবিট – ক্রেডিট নির্ণয় করা হয়েছে –</a:t>
            </a:r>
          </a:p>
          <a:p>
            <a:r>
              <a:rPr lang="bn-BD" dirty="0"/>
              <a:t/>
            </a:r>
            <a:br>
              <a:rPr lang="bn-BD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52399"/>
            <a:ext cx="52405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>
                <a:solidFill>
                  <a:srgbClr val="FF0000"/>
                </a:solidFill>
              </a:rPr>
              <a:t>ডেবিট ক্রেডিট নির্ণয়ের নিয়মাবলি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38200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b="1" dirty="0">
                <a:solidFill>
                  <a:srgbClr val="FFFF00"/>
                </a:solidFill>
                <a:latin typeface="inherit"/>
                <a:cs typeface="Vrinda" pitchFamily="34" charset="0"/>
              </a:rPr>
              <a:t>১</a:t>
            </a:r>
            <a:r>
              <a:rPr lang="en-US" b="1" dirty="0">
                <a:solidFill>
                  <a:srgbClr val="FFFF00"/>
                </a:solidFill>
                <a:latin typeface="inherit"/>
                <a:cs typeface="Vrinda" pitchFamily="34" charset="0"/>
              </a:rPr>
              <a:t>. </a:t>
            </a:r>
            <a:r>
              <a:rPr lang="bn-IN" b="1" dirty="0">
                <a:solidFill>
                  <a:srgbClr val="FFFF00"/>
                </a:solidFill>
                <a:latin typeface="inherit"/>
                <a:cs typeface="Vrinda" pitchFamily="34" charset="0"/>
              </a:rPr>
              <a:t>সম্পদঃ</a:t>
            </a:r>
            <a:endParaRPr lang="en-US" sz="105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সম্পদ সবসময় ডেবিট উদ্বৃত্ত প্রকাশ করবে । কোন লেনদেনের মাধ্যমে সম্পদ বৃদ্ধি পায় তবে তা </a:t>
            </a:r>
            <a:r>
              <a:rPr lang="bn-IN" dirty="0" smtClean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ডেবিট </a:t>
            </a:r>
            <a:r>
              <a:rPr lang="bn-IN" dirty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ও সম্পদ হ্রাস পায় তবে ক্রেডিট হবে </a:t>
            </a:r>
            <a:r>
              <a:rPr lang="bn-IN" dirty="0" smtClean="0">
                <a:solidFill>
                  <a:srgbClr val="FFFF00"/>
                </a:solidFill>
                <a:latin typeface="Vrinda" pitchFamily="34" charset="0"/>
                <a:cs typeface="Vrinda" pitchFamily="34" charset="0"/>
              </a:rPr>
              <a:t>।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Vrinda" pitchFamily="34" charset="0"/>
                <a:cs typeface="Vrinda" pitchFamily="34" charset="0"/>
              </a:rPr>
              <a:t/>
            </a:r>
            <a:br>
              <a:rPr lang="en-US" dirty="0">
                <a:solidFill>
                  <a:schemeClr val="tx1">
                    <a:lumMod val="85000"/>
                  </a:schemeClr>
                </a:solidFill>
                <a:latin typeface="Vrinda" pitchFamily="34" charset="0"/>
                <a:cs typeface="Vrinda" pitchFamily="34" charset="0"/>
              </a:rPr>
            </a:br>
            <a:endParaRPr lang="en-US" sz="1050" dirty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 smtClean="0">
                <a:solidFill>
                  <a:srgbClr val="4F81BD"/>
                </a:solidFill>
                <a:latin typeface="Vrinda" pitchFamily="34" charset="0"/>
                <a:cs typeface="Vrinda" pitchFamily="34" charset="0"/>
              </a:rPr>
              <a:t>         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4.bp.blogspot.com/-DwVHV5VSM3o/WXbfHnpu3BI/AAAAAAAAAfw/QAeoOQmGpfQhrtljIr7opJ3F5nP79rOigCLcBGAs/s1600/Untitled36g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62200"/>
            <a:ext cx="3294062" cy="299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35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572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b="1" dirty="0">
                <a:solidFill>
                  <a:srgbClr val="FFC000"/>
                </a:solidFill>
                <a:latin typeface="inherit"/>
                <a:cs typeface="Vrinda" pitchFamily="34" charset="0"/>
              </a:rPr>
              <a:t>২</a:t>
            </a:r>
            <a:r>
              <a:rPr lang="en-US" b="1" dirty="0">
                <a:solidFill>
                  <a:srgbClr val="FFC000"/>
                </a:solidFill>
                <a:latin typeface="inherit"/>
                <a:cs typeface="Vrinda" pitchFamily="34" charset="0"/>
              </a:rPr>
              <a:t>. </a:t>
            </a:r>
            <a:r>
              <a:rPr lang="bn-IN" b="1" dirty="0">
                <a:solidFill>
                  <a:srgbClr val="FFC000"/>
                </a:solidFill>
                <a:latin typeface="inherit"/>
                <a:cs typeface="Vrinda" pitchFamily="34" charset="0"/>
              </a:rPr>
              <a:t>দায়ঃ</a:t>
            </a:r>
            <a:endParaRPr lang="en-US" sz="105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dirty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দায় সবসময় ক্রেডিট উদ্বৃত্ত প্রকাশ করবে </a:t>
            </a:r>
            <a:r>
              <a:rPr lang="bn-IN" dirty="0" smtClean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।কোন </a:t>
            </a:r>
            <a:r>
              <a:rPr lang="bn-IN" dirty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লেনদেনের মাধ্যমে দায় বৃদ্ধি পায় </a:t>
            </a:r>
            <a:r>
              <a:rPr lang="bn-IN" dirty="0" smtClean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তবে তা ক্রেডিট </a:t>
            </a:r>
            <a:r>
              <a:rPr lang="bn-IN" dirty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ও দায় হ্রাস পায় তবে ডেবিট হবে </a:t>
            </a:r>
            <a:r>
              <a:rPr lang="bn-IN" dirty="0" smtClean="0">
                <a:solidFill>
                  <a:srgbClr val="FFC000"/>
                </a:solidFill>
                <a:latin typeface="Vrinda" pitchFamily="34" charset="0"/>
                <a:cs typeface="Vrinda" pitchFamily="34" charset="0"/>
              </a:rPr>
              <a:t>।</a:t>
            </a:r>
            <a:endParaRPr lang="en-US" sz="105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https://1.bp.blogspot.com/-nEZBI4e9Z8w/WXbfGqoo5MI/AAAAAAAAAfg/RuN_u4w2QpcPsyJkqRhjuEWW40pxNJ2uwCEwYBhgL/s1600/Untitle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2362200"/>
            <a:ext cx="383964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6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525" y="218985"/>
            <a:ext cx="8557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b="1" dirty="0">
                <a:solidFill>
                  <a:srgbClr val="FFC000"/>
                </a:solidFill>
              </a:rPr>
              <a:t>৩. আয়ঃ</a:t>
            </a:r>
            <a:endParaRPr lang="bn-BD" dirty="0">
              <a:solidFill>
                <a:srgbClr val="FFC000"/>
              </a:solidFill>
            </a:endParaRPr>
          </a:p>
          <a:p>
            <a:pPr fontAlgn="base"/>
            <a:r>
              <a:rPr lang="bn-BD" dirty="0">
                <a:solidFill>
                  <a:srgbClr val="FFC000"/>
                </a:solidFill>
              </a:rPr>
              <a:t>আয় সবসময় ক্রেডিট উদ্বৃত্ত প্রকাশ করবে । কোন লেনদেনের মাধ্যমে আয় বৃদ্ধি পায় তবে </a:t>
            </a:r>
            <a:endParaRPr lang="bn-IN" dirty="0" smtClean="0">
              <a:solidFill>
                <a:srgbClr val="FFC000"/>
              </a:solidFill>
            </a:endParaRPr>
          </a:p>
          <a:p>
            <a:pPr fontAlgn="base"/>
            <a:r>
              <a:rPr lang="bn-BD" dirty="0" smtClean="0">
                <a:solidFill>
                  <a:srgbClr val="FFC000"/>
                </a:solidFill>
              </a:rPr>
              <a:t>তা </a:t>
            </a:r>
            <a:r>
              <a:rPr lang="bn-BD" dirty="0">
                <a:solidFill>
                  <a:srgbClr val="FFC000"/>
                </a:solidFill>
              </a:rPr>
              <a:t>ক্রেডিট ও আয় হ্রাস পায় তবে ডেবিট হবে </a:t>
            </a:r>
            <a:r>
              <a:rPr lang="bn-BD" dirty="0" smtClean="0">
                <a:solidFill>
                  <a:srgbClr val="FFC000"/>
                </a:solidFill>
              </a:rPr>
              <a:t>।</a:t>
            </a:r>
            <a:r>
              <a:rPr lang="bn-BD" dirty="0">
                <a:solidFill>
                  <a:srgbClr val="FFC000"/>
                </a:solidFill>
              </a:rPr>
              <a:t/>
            </a:r>
            <a:br>
              <a:rPr lang="bn-BD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5122" name="Picture 2" descr="https://2.bp.blogspot.com/-zlHDnG6BdSg/WXbfGw0c_SI/AAAAAAAAAfo/K6-8ATKzdxIGgL7gYZUYXw8UpsTxY6UtACEwYBhgL/s1600/Untitled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3619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1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50" y="381000"/>
            <a:ext cx="782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b="1" dirty="0">
                <a:solidFill>
                  <a:srgbClr val="FFFF00"/>
                </a:solidFill>
              </a:rPr>
              <a:t> ৪. ব্যয়ঃ</a:t>
            </a:r>
            <a:endParaRPr lang="bn-BD" dirty="0">
              <a:solidFill>
                <a:srgbClr val="FFFF00"/>
              </a:solidFill>
            </a:endParaRPr>
          </a:p>
          <a:p>
            <a:pPr fontAlgn="base"/>
            <a:r>
              <a:rPr lang="bn-BD" dirty="0">
                <a:solidFill>
                  <a:srgbClr val="FFFF00"/>
                </a:solidFill>
              </a:rPr>
              <a:t>ব্যয় সবসময় ডেবিট উদ্বৃত্ত প্রকাশ করবে । কোন লেনদেনের মাধ্যমে ব্যয় বৃদ্ধি </a:t>
            </a:r>
            <a:r>
              <a:rPr lang="bn-BD" dirty="0" smtClean="0">
                <a:solidFill>
                  <a:srgbClr val="FFFF00"/>
                </a:solidFill>
              </a:rPr>
              <a:t>পায়</a:t>
            </a:r>
            <a:endParaRPr lang="bn-IN" dirty="0" smtClean="0">
              <a:solidFill>
                <a:srgbClr val="FFFF00"/>
              </a:solidFill>
            </a:endParaRPr>
          </a:p>
          <a:p>
            <a:pPr fontAlgn="base"/>
            <a:r>
              <a:rPr lang="bn-BD" dirty="0" smtClean="0">
                <a:solidFill>
                  <a:srgbClr val="FFFF00"/>
                </a:solidFill>
              </a:rPr>
              <a:t> </a:t>
            </a:r>
            <a:r>
              <a:rPr lang="bn-BD" dirty="0">
                <a:solidFill>
                  <a:srgbClr val="FFFF00"/>
                </a:solidFill>
              </a:rPr>
              <a:t>তবে তা ডেবিট ও ব্যয় হ্রাস পায় তবে ক্রেডিট হবে </a:t>
            </a:r>
            <a:r>
              <a:rPr lang="bn-BD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 descr="https://3.bp.blogspot.com/-r4sOiaRUPzU/WXbfG8wU9iI/AAAAAAAAAfk/4GXbglD9ZJoolsqhm-JOZ7u5bmNf7vjqwCEwYBhgL/s1600/Untitled36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600"/>
            <a:ext cx="3619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8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0650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bn-BD" dirty="0">
                <a:solidFill>
                  <a:srgbClr val="FFFF00"/>
                </a:solidFill>
              </a:rPr>
              <a:t> </a:t>
            </a:r>
            <a:r>
              <a:rPr lang="bn-BD" b="1" dirty="0">
                <a:solidFill>
                  <a:srgbClr val="FFFF00"/>
                </a:solidFill>
              </a:rPr>
              <a:t>৫. মালিকানা স্বত্বঃ</a:t>
            </a:r>
            <a:endParaRPr lang="bn-BD" dirty="0">
              <a:solidFill>
                <a:srgbClr val="FFFF00"/>
              </a:solidFill>
            </a:endParaRPr>
          </a:p>
          <a:p>
            <a:pPr fontAlgn="base"/>
            <a:r>
              <a:rPr lang="bn-BD" dirty="0">
                <a:solidFill>
                  <a:srgbClr val="FFFF00"/>
                </a:solidFill>
              </a:rPr>
              <a:t>আয় সবসময় ক্রেডিট উদ্বৃত্ত প্রকাশ করবে । কোন লেনদেনের মাধ্যমে আয় বৃদ্ধি পায় </a:t>
            </a:r>
            <a:endParaRPr lang="bn-IN" dirty="0" smtClean="0">
              <a:solidFill>
                <a:srgbClr val="FFFF00"/>
              </a:solidFill>
            </a:endParaRPr>
          </a:p>
          <a:p>
            <a:pPr fontAlgn="base"/>
            <a:r>
              <a:rPr lang="bn-BD" dirty="0" smtClean="0">
                <a:solidFill>
                  <a:srgbClr val="FFFF00"/>
                </a:solidFill>
              </a:rPr>
              <a:t>তবে </a:t>
            </a:r>
            <a:r>
              <a:rPr lang="bn-BD" dirty="0">
                <a:solidFill>
                  <a:srgbClr val="FFFF00"/>
                </a:solidFill>
              </a:rPr>
              <a:t>তা ক্রেডিট ও আয় হ্রাস পায় তবে ডেবিট হবে </a:t>
            </a:r>
            <a:r>
              <a:rPr lang="bn-BD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170" name="Picture 2" descr="https://3.bp.blogspot.com/-l1W3PuzyDrE/WXbfHZhtg0I/AAAAAAAAAfs/C3FK5zBkecwFbM6dgKQR7eqYm6Gj0cOyACEwYBhgL/s1600/Untitled36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3686175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37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81</TotalTime>
  <Words>178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puson</dc:creator>
  <cp:lastModifiedBy>puson</cp:lastModifiedBy>
  <cp:revision>13</cp:revision>
  <dcterms:created xsi:type="dcterms:W3CDTF">2006-08-16T00:00:00Z</dcterms:created>
  <dcterms:modified xsi:type="dcterms:W3CDTF">2021-04-17T08:56:15Z</dcterms:modified>
</cp:coreProperties>
</file>