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59" r:id="rId4"/>
    <p:sldId id="260" r:id="rId5"/>
    <p:sldId id="262" r:id="rId6"/>
    <p:sldId id="264" r:id="rId7"/>
    <p:sldId id="266" r:id="rId8"/>
    <p:sldId id="269" r:id="rId9"/>
    <p:sldId id="270" r:id="rId10"/>
    <p:sldId id="281" r:id="rId11"/>
    <p:sldId id="282" r:id="rId12"/>
    <p:sldId id="278" r:id="rId13"/>
    <p:sldId id="275" r:id="rId14"/>
    <p:sldId id="276" r:id="rId15"/>
  </p:sldIdLst>
  <p:sldSz cx="14630400" cy="8229600"/>
  <p:notesSz cx="6858000" cy="9144000"/>
  <p:defaultTextStyle>
    <a:defPPr>
      <a:defRPr lang="en-US"/>
    </a:defPPr>
    <a:lvl1pPr marL="0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46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895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843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791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735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683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629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575" algn="l" defTabSz="130589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16" y="-8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9B5F-5A32-4ACD-B0C4-773532A7618F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B8C4A-5358-445C-ACCC-004AA57E1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1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46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89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843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791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73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83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629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57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1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/>
              <a:t>শিক্ষক ইচ্ছা করলে পর্দায়ও সমস্যাটির সমাধান দেখাতে পারেন।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9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</a:t>
            </a: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 শিক্ষার্থীরা  চিত্র আঁকার পর শিক্ষক এ্যানিমেশনকৃত চিত্রটি  দেখাবেন।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</a:t>
            </a: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 শিক্ষার্থীরা  চিত্র আঁকার পর শিক্ষক এ্যানিমেশনকৃত চিত্রটি  দেখাবেন।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</a:t>
            </a: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সহায়তা করবেন। শিক্ষার্থীরা  চিত্র আঁকার পর শিক্ষক এ্যানিমেশনকৃত চিত্রটি  দেখাবেন।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7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AACE-E388-4EEF-906E-FF8EDFCCE73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4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89CE-82C9-4D20-9759-8650F5154B3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3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190-7610-47E3-BE57-6C3F98DF81C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2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600"/>
            </a:lvl1pPr>
            <a:lvl2pPr marL="489711" indent="0" algn="ctr">
              <a:buNone/>
              <a:defRPr sz="2100"/>
            </a:lvl2pPr>
            <a:lvl3pPr marL="979422" indent="0" algn="ctr">
              <a:buNone/>
              <a:defRPr sz="1900"/>
            </a:lvl3pPr>
            <a:lvl4pPr marL="1469132" indent="0" algn="ctr">
              <a:buNone/>
              <a:defRPr sz="1700"/>
            </a:lvl4pPr>
            <a:lvl5pPr marL="1958843" indent="0" algn="ctr">
              <a:buNone/>
              <a:defRPr sz="1700"/>
            </a:lvl5pPr>
            <a:lvl6pPr marL="2448550" indent="0" algn="ctr">
              <a:buNone/>
              <a:defRPr sz="1700"/>
            </a:lvl6pPr>
            <a:lvl7pPr marL="2938260" indent="0" algn="ctr">
              <a:buNone/>
              <a:defRPr sz="1700"/>
            </a:lvl7pPr>
            <a:lvl8pPr marL="3427971" indent="0" algn="ctr">
              <a:buNone/>
              <a:defRPr sz="1700"/>
            </a:lvl8pPr>
            <a:lvl9pPr marL="3917683" indent="0" algn="ctr">
              <a:buNone/>
              <a:defRPr sz="17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9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8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91"/>
            <a:ext cx="12618720" cy="3423284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61"/>
            <a:ext cx="12618720" cy="1800224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897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794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691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58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485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382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279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176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7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2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5"/>
            <a:ext cx="1261872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6"/>
            <a:ext cx="6189344" cy="98869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711" indent="0">
              <a:buNone/>
              <a:defRPr sz="2100" b="1"/>
            </a:lvl2pPr>
            <a:lvl3pPr marL="979422" indent="0">
              <a:buNone/>
              <a:defRPr sz="1900" b="1"/>
            </a:lvl3pPr>
            <a:lvl4pPr marL="1469132" indent="0">
              <a:buNone/>
              <a:defRPr sz="1700" b="1"/>
            </a:lvl4pPr>
            <a:lvl5pPr marL="1958843" indent="0">
              <a:buNone/>
              <a:defRPr sz="1700" b="1"/>
            </a:lvl5pPr>
            <a:lvl6pPr marL="2448550" indent="0">
              <a:buNone/>
              <a:defRPr sz="1700" b="1"/>
            </a:lvl6pPr>
            <a:lvl7pPr marL="2938260" indent="0">
              <a:buNone/>
              <a:defRPr sz="1700" b="1"/>
            </a:lvl7pPr>
            <a:lvl8pPr marL="3427971" indent="0">
              <a:buNone/>
              <a:defRPr sz="1700" b="1"/>
            </a:lvl8pPr>
            <a:lvl9pPr marL="39176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711" indent="0">
              <a:buNone/>
              <a:defRPr sz="2100" b="1"/>
            </a:lvl2pPr>
            <a:lvl3pPr marL="979422" indent="0">
              <a:buNone/>
              <a:defRPr sz="1900" b="1"/>
            </a:lvl3pPr>
            <a:lvl4pPr marL="1469132" indent="0">
              <a:buNone/>
              <a:defRPr sz="1700" b="1"/>
            </a:lvl4pPr>
            <a:lvl5pPr marL="1958843" indent="0">
              <a:buNone/>
              <a:defRPr sz="1700" b="1"/>
            </a:lvl5pPr>
            <a:lvl6pPr marL="2448550" indent="0">
              <a:buNone/>
              <a:defRPr sz="1700" b="1"/>
            </a:lvl6pPr>
            <a:lvl7pPr marL="2938260" indent="0">
              <a:buNone/>
              <a:defRPr sz="1700" b="1"/>
            </a:lvl7pPr>
            <a:lvl8pPr marL="3427971" indent="0">
              <a:buNone/>
              <a:defRPr sz="1700" b="1"/>
            </a:lvl8pPr>
            <a:lvl9pPr marL="391768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8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20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26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700"/>
            </a:lvl1pPr>
            <a:lvl2pPr marL="489711" indent="0">
              <a:buNone/>
              <a:defRPr sz="1600"/>
            </a:lvl2pPr>
            <a:lvl3pPr marL="979422" indent="0">
              <a:buNone/>
              <a:defRPr sz="1300"/>
            </a:lvl3pPr>
            <a:lvl4pPr marL="1469132" indent="0">
              <a:buNone/>
              <a:defRPr sz="1100"/>
            </a:lvl4pPr>
            <a:lvl5pPr marL="1958843" indent="0">
              <a:buNone/>
              <a:defRPr sz="1100"/>
            </a:lvl5pPr>
            <a:lvl6pPr marL="2448550" indent="0">
              <a:buNone/>
              <a:defRPr sz="1100"/>
            </a:lvl6pPr>
            <a:lvl7pPr marL="2938260" indent="0">
              <a:buNone/>
              <a:defRPr sz="1100"/>
            </a:lvl7pPr>
            <a:lvl8pPr marL="3427971" indent="0">
              <a:buNone/>
              <a:defRPr sz="1100"/>
            </a:lvl8pPr>
            <a:lvl9pPr marL="391768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7EC2-79DF-4FE7-8E4E-718CA0D62A5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25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548640"/>
            <a:ext cx="4718685" cy="192024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4"/>
            <a:ext cx="7406640" cy="5848350"/>
          </a:xfrm>
        </p:spPr>
        <p:txBody>
          <a:bodyPr/>
          <a:lstStyle>
            <a:lvl1pPr marL="0" indent="0">
              <a:buNone/>
              <a:defRPr sz="3400"/>
            </a:lvl1pPr>
            <a:lvl2pPr marL="489711" indent="0">
              <a:buNone/>
              <a:defRPr sz="3000"/>
            </a:lvl2pPr>
            <a:lvl3pPr marL="979422" indent="0">
              <a:buNone/>
              <a:defRPr sz="2600"/>
            </a:lvl3pPr>
            <a:lvl4pPr marL="1469132" indent="0">
              <a:buNone/>
              <a:defRPr sz="2100"/>
            </a:lvl4pPr>
            <a:lvl5pPr marL="1958843" indent="0">
              <a:buNone/>
              <a:defRPr sz="2100"/>
            </a:lvl5pPr>
            <a:lvl6pPr marL="2448550" indent="0">
              <a:buNone/>
              <a:defRPr sz="2100"/>
            </a:lvl6pPr>
            <a:lvl7pPr marL="2938260" indent="0">
              <a:buNone/>
              <a:defRPr sz="2100"/>
            </a:lvl7pPr>
            <a:lvl8pPr marL="3427971" indent="0">
              <a:buNone/>
              <a:defRPr sz="2100"/>
            </a:lvl8pPr>
            <a:lvl9pPr marL="391768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7" y="2468880"/>
            <a:ext cx="4718685" cy="4573906"/>
          </a:xfrm>
        </p:spPr>
        <p:txBody>
          <a:bodyPr/>
          <a:lstStyle>
            <a:lvl1pPr marL="0" indent="0">
              <a:buNone/>
              <a:defRPr sz="1700"/>
            </a:lvl1pPr>
            <a:lvl2pPr marL="489711" indent="0">
              <a:buNone/>
              <a:defRPr sz="1600"/>
            </a:lvl2pPr>
            <a:lvl3pPr marL="979422" indent="0">
              <a:buNone/>
              <a:defRPr sz="1300"/>
            </a:lvl3pPr>
            <a:lvl4pPr marL="1469132" indent="0">
              <a:buNone/>
              <a:defRPr sz="1100"/>
            </a:lvl4pPr>
            <a:lvl5pPr marL="1958843" indent="0">
              <a:buNone/>
              <a:defRPr sz="1100"/>
            </a:lvl5pPr>
            <a:lvl6pPr marL="2448550" indent="0">
              <a:buNone/>
              <a:defRPr sz="1100"/>
            </a:lvl6pPr>
            <a:lvl7pPr marL="2938260" indent="0">
              <a:buNone/>
              <a:defRPr sz="1100"/>
            </a:lvl7pPr>
            <a:lvl8pPr marL="3427971" indent="0">
              <a:buNone/>
              <a:defRPr sz="1100"/>
            </a:lvl8pPr>
            <a:lvl9pPr marL="391768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1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52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7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5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4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3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C3E3-A318-47DC-8D32-9FB09CC06E04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9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5B815-67D6-4822-8AB9-746C87FE70DC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13" indent="0">
              <a:buNone/>
              <a:defRPr sz="2900" b="1"/>
            </a:lvl2pPr>
            <a:lvl3pPr marL="1305830" indent="0">
              <a:buNone/>
              <a:defRPr sz="2600" b="1"/>
            </a:lvl3pPr>
            <a:lvl4pPr marL="1958745" indent="0">
              <a:buNone/>
              <a:defRPr sz="2300" b="1"/>
            </a:lvl4pPr>
            <a:lvl5pPr marL="2611661" indent="0">
              <a:buNone/>
              <a:defRPr sz="2300" b="1"/>
            </a:lvl5pPr>
            <a:lvl6pPr marL="3264572" indent="0">
              <a:buNone/>
              <a:defRPr sz="2300" b="1"/>
            </a:lvl6pPr>
            <a:lvl7pPr marL="3917487" indent="0">
              <a:buNone/>
              <a:defRPr sz="2300" b="1"/>
            </a:lvl7pPr>
            <a:lvl8pPr marL="4570400" indent="0">
              <a:buNone/>
              <a:defRPr sz="2300" b="1"/>
            </a:lvl8pPr>
            <a:lvl9pPr marL="5223315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1704-66E2-4A51-8D35-C49640037013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9415C-874A-4140-9325-18EA1B469E21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0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0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8994-904B-4861-8349-03D319864470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5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13" indent="0">
              <a:buNone/>
              <a:defRPr sz="4000"/>
            </a:lvl2pPr>
            <a:lvl3pPr marL="1305830" indent="0">
              <a:buNone/>
              <a:defRPr sz="3400"/>
            </a:lvl3pPr>
            <a:lvl4pPr marL="1958745" indent="0">
              <a:buNone/>
              <a:defRPr sz="2900"/>
            </a:lvl4pPr>
            <a:lvl5pPr marL="2611661" indent="0">
              <a:buNone/>
              <a:defRPr sz="2900"/>
            </a:lvl5pPr>
            <a:lvl6pPr marL="3264572" indent="0">
              <a:buNone/>
              <a:defRPr sz="2900"/>
            </a:lvl6pPr>
            <a:lvl7pPr marL="3917487" indent="0">
              <a:buNone/>
              <a:defRPr sz="2900"/>
            </a:lvl7pPr>
            <a:lvl8pPr marL="4570400" indent="0">
              <a:buNone/>
              <a:defRPr sz="2900"/>
            </a:lvl8pPr>
            <a:lvl9pPr marL="5223315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13" indent="0">
              <a:buNone/>
              <a:defRPr sz="1700"/>
            </a:lvl2pPr>
            <a:lvl3pPr marL="1305830" indent="0">
              <a:buNone/>
              <a:defRPr sz="1400"/>
            </a:lvl3pPr>
            <a:lvl4pPr marL="1958745" indent="0">
              <a:buNone/>
              <a:defRPr sz="1300"/>
            </a:lvl4pPr>
            <a:lvl5pPr marL="2611661" indent="0">
              <a:buNone/>
              <a:defRPr sz="1300"/>
            </a:lvl5pPr>
            <a:lvl6pPr marL="3264572" indent="0">
              <a:buNone/>
              <a:defRPr sz="1300"/>
            </a:lvl6pPr>
            <a:lvl7pPr marL="3917487" indent="0">
              <a:buNone/>
              <a:defRPr sz="1300"/>
            </a:lvl7pPr>
            <a:lvl8pPr marL="4570400" indent="0">
              <a:buNone/>
              <a:defRPr sz="1300"/>
            </a:lvl8pPr>
            <a:lvl9pPr marL="522331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F3EA-12A6-43F4-87E1-5A17156E121D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FF"/>
            </a:gs>
            <a:gs pos="98000">
              <a:srgbClr val="E6E6E6"/>
            </a:gs>
            <a:gs pos="96000">
              <a:srgbClr val="7D8496"/>
            </a:gs>
            <a:gs pos="97000">
              <a:srgbClr val="E6E6E6"/>
            </a:gs>
            <a:gs pos="96000">
              <a:srgbClr val="7D8496"/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82" tIns="65292" rIns="130582" bIns="652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82" tIns="65292" rIns="130582" bIns="652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30"/>
            <a:fld id="{8A43DA7C-8050-4AD3-B34F-0BBD96BBA40F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830"/>
              <a:t>11:54 AM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5830"/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58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9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13058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687" indent="-489687" algn="l" defTabSz="130583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0987" indent="-408074" algn="l" defTabSz="130583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28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00" indent="-326455" algn="l" defTabSz="130583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113" indent="-326455" algn="l" defTabSz="130583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026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3941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6857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772" indent="-326455" algn="l" defTabSz="130583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13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3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74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661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572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487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400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315" algn="l" defTabSz="13058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5"/>
            <a:ext cx="12618720" cy="1590676"/>
          </a:xfrm>
          <a:prstGeom prst="rect">
            <a:avLst/>
          </a:prstGeom>
        </p:spPr>
        <p:txBody>
          <a:bodyPr vert="horz" lIns="130589" tIns="65295" rIns="130589" bIns="652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30589" tIns="65295" rIns="130589" bIns="65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vert="horz" lIns="130589" tIns="65295" rIns="130589" bIns="652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3DC0-AD1F-445E-9D97-80B739B01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vert="horz" lIns="130589" tIns="65295" rIns="130589" bIns="652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vert="horz" lIns="130589" tIns="65295" rIns="130589" bIns="652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F6F4-7C92-4A1A-AA85-06EAF5BBBC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7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79422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22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4565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274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13986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3697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93407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112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828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62538" indent="-244853" algn="l" defTabSz="979422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711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22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132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8843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8550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260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7683" algn="l" defTabSz="97942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" y="-24566"/>
            <a:ext cx="1475595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38400" y="4111837"/>
            <a:ext cx="7757539" cy="4038428"/>
          </a:xfrm>
          <a:prstGeom prst="rect">
            <a:avLst/>
          </a:prstGeom>
          <a:noFill/>
        </p:spPr>
        <p:txBody>
          <a:bodyPr wrap="none" lIns="97932" tIns="48966" rIns="97932" bIns="48966">
            <a:spAutoFit/>
          </a:bodyPr>
          <a:lstStyle/>
          <a:p>
            <a:pPr algn="ctr" defTabSz="1305765"/>
            <a:r>
              <a:rPr lang="en-US" sz="256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3333FF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5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3333FF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884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716251" y="4022771"/>
            <a:ext cx="2195565" cy="495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440" y="731520"/>
            <a:ext cx="6096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1" y="1600200"/>
                <a:ext cx="13563600" cy="6103722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1306155"/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সমাধান;- দেওয়া আছে, ঘনক 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আকৃতি বস্তুর পৃষ্ঠতলের ক্ষেত্রফল  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2400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সে মি।</a:t>
                </a:r>
                <a:endParaRPr lang="bn-IN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মনে করি, </a:t>
                </a:r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ধার </a:t>
                </a:r>
                <a:r>
                  <a: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সম্পূ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র্ণ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পৃষ্টের ক্ষেত্রফল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প্রশ্নমতে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2400</a:t>
                </a:r>
                <a:endParaRPr lang="bn-BD" sz="2800" dirty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defTabSz="1306155"/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                                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বা</m:t>
                        </m:r>
                        <m:r>
                          <a:rPr lang="bn-IN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400</a:t>
                </a:r>
              </a:p>
              <a:p>
                <a:pPr defTabSz="1306155"/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bn-IN" sz="28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a= 20 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সে মিটার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endParaRPr lang="bn-IN" sz="28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1.7320508×20</a:t>
                </a:r>
              </a:p>
              <a:p>
                <a:pPr defTabSz="1306155"/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                                                  =34.641 </a:t>
                </a:r>
                <a:r>
                  <a:rPr lang="bn-IN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সে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 </a:t>
                </a:r>
                <a:endParaRPr lang="bn-BD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</a:t>
                </a:r>
              </a:p>
              <a:p>
                <a:pPr defTabSz="1306155"/>
                <a:r>
                  <a:rPr lang="bn-BD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BD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উত্তরঃ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800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=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34.641 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সে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 </a:t>
                </a:r>
                <a:endParaRPr lang="en-US" sz="28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1600200"/>
                <a:ext cx="13563600" cy="6103722"/>
              </a:xfrm>
              <a:prstGeom prst="rect">
                <a:avLst/>
              </a:prstGeom>
              <a:blipFill rotWithShape="1">
                <a:blip r:embed="rId3"/>
                <a:stretch>
                  <a:fillRect l="-985" t="-1386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457200"/>
            <a:ext cx="13563600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সমস্যা নং১৩ - একটি ঘনক আকৃতি বস্তুর পৃষ্ঠতলের ক্ষেত্রফল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সে মি।এর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দৈর্ঘ্য নির্নয় কর।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1463040" y="755165"/>
            <a:ext cx="11948160" cy="1554480"/>
            <a:chOff x="914400" y="2133600"/>
            <a:chExt cx="7467600" cy="1295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5" name="Down Arrow 124"/>
            <p:cNvSpPr/>
            <p:nvPr/>
          </p:nvSpPr>
          <p:spPr>
            <a:xfrm>
              <a:off x="914400" y="2133600"/>
              <a:ext cx="7467600" cy="1295400"/>
            </a:xfrm>
            <a:prstGeom prst="downArrow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352800" y="2362200"/>
              <a:ext cx="2438400" cy="685800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9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852397" y="2911363"/>
            <a:ext cx="9806205" cy="820022"/>
            <a:chOff x="1143000" y="2898072"/>
            <a:chExt cx="7057092" cy="6833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28" name="Rounded Rectangle 127"/>
            <p:cNvSpPr/>
            <p:nvPr/>
          </p:nvSpPr>
          <p:spPr>
            <a:xfrm>
              <a:off x="1143000" y="2898072"/>
              <a:ext cx="7057092" cy="683352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US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  <p:sp>
          <p:nvSpPr>
            <p:cNvPr id="129" name="Right Arrow 128"/>
            <p:cNvSpPr/>
            <p:nvPr/>
          </p:nvSpPr>
          <p:spPr>
            <a:xfrm>
              <a:off x="1211042" y="2960195"/>
              <a:ext cx="227648" cy="559106"/>
            </a:xfrm>
            <a:prstGeom prst="rightArrow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Ø"/>
              </a:pPr>
              <a:endParaRPr lang="en-US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828801" y="4026370"/>
            <a:ext cx="9829801" cy="820022"/>
            <a:chOff x="1143000" y="3856740"/>
            <a:chExt cx="7057092" cy="6833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1" name="Rounded Rectangle 130"/>
            <p:cNvSpPr/>
            <p:nvPr/>
          </p:nvSpPr>
          <p:spPr>
            <a:xfrm>
              <a:off x="1143000" y="3856740"/>
              <a:ext cx="7057092" cy="683352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কর্ণের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  <p:sp>
          <p:nvSpPr>
            <p:cNvPr id="132" name="Right Arrow 131"/>
            <p:cNvSpPr/>
            <p:nvPr/>
          </p:nvSpPr>
          <p:spPr>
            <a:xfrm>
              <a:off x="1204452" y="3932904"/>
              <a:ext cx="227648" cy="559106"/>
            </a:xfrm>
            <a:prstGeom prst="rightArrow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828801" y="5141304"/>
            <a:ext cx="9829802" cy="820022"/>
            <a:chOff x="1143000" y="4210680"/>
            <a:chExt cx="7057092" cy="6833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4" name="Rounded Rectangle 133"/>
            <p:cNvSpPr/>
            <p:nvPr/>
          </p:nvSpPr>
          <p:spPr>
            <a:xfrm>
              <a:off x="1143000" y="4210680"/>
              <a:ext cx="7057092" cy="683352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4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সমগ্র</a:t>
              </a:r>
              <a:r>
                <a:rPr lang="en-US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তলের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ক্ষেত্রফলের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  <p:sp>
          <p:nvSpPr>
            <p:cNvPr id="135" name="Right Arrow 134"/>
            <p:cNvSpPr/>
            <p:nvPr/>
          </p:nvSpPr>
          <p:spPr>
            <a:xfrm>
              <a:off x="1204452" y="4257348"/>
              <a:ext cx="227648" cy="559106"/>
            </a:xfrm>
            <a:prstGeom prst="rightArrow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1828801" y="6253330"/>
            <a:ext cx="9829802" cy="820022"/>
            <a:chOff x="1143000" y="3856740"/>
            <a:chExt cx="7057092" cy="683352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7" name="Rounded Rectangle 136"/>
            <p:cNvSpPr/>
            <p:nvPr/>
          </p:nvSpPr>
          <p:spPr>
            <a:xfrm>
              <a:off x="1143000" y="3856740"/>
              <a:ext cx="7057092" cy="683352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4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আয়তনের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সুত্র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  <p:sp>
          <p:nvSpPr>
            <p:cNvPr id="138" name="Right Arrow 137"/>
            <p:cNvSpPr/>
            <p:nvPr/>
          </p:nvSpPr>
          <p:spPr>
            <a:xfrm>
              <a:off x="1204452" y="3932904"/>
              <a:ext cx="227648" cy="559106"/>
            </a:xfrm>
            <a:prstGeom prst="rightArrow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77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90600" y="3581404"/>
                <a:ext cx="12954000" cy="452429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rgbClr val="00B050"/>
                </a:solidFill>
              </a:ln>
            </p:spPr>
            <p:txBody>
              <a:bodyPr wrap="square" lIns="91418" tIns="45709" rIns="91418" bIns="45709">
                <a:spAutoFit/>
              </a:bodyPr>
              <a:lstStyle/>
              <a:p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সমস্যাঃ</a:t>
                </a:r>
                <a:r>
                  <a:rPr lang="bn-BD" sz="4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তিনটি ঘনকের ধার যথাক্রমে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 মি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 মি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। ঘনক </a:t>
                </a:r>
                <a:endParaRPr lang="en-US" sz="40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তিনটিকে গলিয়ে একটি নতুন ঘনক বানানো হলো।  </a:t>
                </a:r>
              </a:p>
              <a:p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ক। প্রথম দুইটি ঘনকের আয়তন কত?</a:t>
                </a:r>
              </a:p>
              <a:p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খ। নতুন ঘনকের ধার, </a:t>
                </a:r>
                <a:r>
                  <a:rPr lang="bn-BD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সম্পূ</a:t>
                </a:r>
                <a:r>
                  <a:rPr lang="bn-IN" sz="40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র্ণ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 পৃষ্ঠের ক্ষেত্রফল ও কর্ণ  নির্নয় কর। </a:t>
                </a:r>
              </a:p>
              <a:p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গ। যদি নতুন ঘনকের ধার কোনো বৃত্তের ব্যাসার্ধ নির্দেশ করে এবং বৃত্তকলা কেন্দ্রে </a:t>
                </a:r>
                <a:r>
                  <a:rPr lang="en-US" sz="4000" b="1" dirty="0" smtClean="0">
                    <a:latin typeface="Times New Roman" pitchFamily="18" charset="0"/>
                    <a:cs typeface="Times New Roman" pitchFamily="18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°</m:t>
                    </m:r>
                  </m:oMath>
                </a14:m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কোন উৎপন্ন করে। তবে বৃত্তকলার ক্ষেত্রফল নির্নয় কর।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40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581404"/>
                <a:ext cx="12954000" cy="4524293"/>
              </a:xfrm>
              <a:prstGeom prst="rect">
                <a:avLst/>
              </a:prstGeom>
              <a:blipFill rotWithShape="1">
                <a:blip r:embed="rId2"/>
                <a:stretch>
                  <a:fillRect l="-2018" t="-2807" b="-4412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loud Callout 47"/>
          <p:cNvSpPr/>
          <p:nvPr/>
        </p:nvSpPr>
        <p:spPr>
          <a:xfrm>
            <a:off x="1028703" y="1052189"/>
            <a:ext cx="7100142" cy="1296538"/>
          </a:xfrm>
          <a:prstGeom prst="cloudCallout">
            <a:avLst>
              <a:gd name="adj1" fmla="val 11780"/>
              <a:gd name="adj2" fmla="val 106759"/>
            </a:avLst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1305830"/>
            <a:r>
              <a:rPr lang="bn-BD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বাড়ীর কাজ</a:t>
            </a:r>
            <a:r>
              <a:rPr lang="en-US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52" name="Action Button: Home 51">
            <a:hlinkClick r:id="" action="ppaction://hlinkshowjump?jump=firstslide" highlightClick="1"/>
          </p:cNvPr>
          <p:cNvSpPr/>
          <p:nvPr/>
        </p:nvSpPr>
        <p:spPr>
          <a:xfrm>
            <a:off x="9144002" y="381000"/>
            <a:ext cx="4800600" cy="2895600"/>
          </a:xfrm>
          <a:prstGeom prst="actionButtonHom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130583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152400"/>
            <a:ext cx="13944600" cy="792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6550" y="-1599877"/>
            <a:ext cx="5585139" cy="13234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18" tIns="45709" rIns="91418" bIns="45709">
            <a:spAutoFit/>
          </a:bodyPr>
          <a:lstStyle/>
          <a:p>
            <a:pPr defTabSz="914171">
              <a:defRPr/>
            </a:pPr>
            <a:r>
              <a:rPr lang="bn-BD" sz="8000" b="1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b="1" kern="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6548" y="-1599878"/>
            <a:ext cx="6492011" cy="13234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18" tIns="45709" rIns="91418" bIns="45709">
            <a:spAutoFit/>
          </a:bodyPr>
          <a:lstStyle/>
          <a:p>
            <a:pPr defTabSz="1305830"/>
            <a:r>
              <a:rPr lang="bn-BD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6550" y="-1613131"/>
            <a:ext cx="5585139" cy="13234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18" tIns="45709" rIns="91418" bIns="45709">
            <a:spAutoFit/>
          </a:bodyPr>
          <a:lstStyle/>
          <a:p>
            <a:pPr defTabSz="914171">
              <a:defRPr/>
            </a:pPr>
            <a:r>
              <a:rPr lang="bn-BD" sz="8000" b="1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1900" kern="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7771" y="7071000"/>
            <a:ext cx="2765456" cy="1461916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defTabSz="1305830"/>
            <a:r>
              <a:rPr lang="as-IN" sz="8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2015" y="7079616"/>
            <a:ext cx="2765456" cy="1461916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defTabSz="1305830"/>
            <a:r>
              <a:rPr lang="as-IN" sz="8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7771" y="7066363"/>
            <a:ext cx="2765456" cy="1461916"/>
          </a:xfrm>
          <a:prstGeom prst="rect">
            <a:avLst/>
          </a:prstGeom>
        </p:spPr>
        <p:txBody>
          <a:bodyPr wrap="none" lIns="91418" tIns="45709" rIns="91418" bIns="45709">
            <a:spAutoFit/>
          </a:bodyPr>
          <a:lstStyle/>
          <a:p>
            <a:pPr defTabSz="1305830"/>
            <a:r>
              <a:rPr lang="as-IN" sz="8900" b="1" dirty="0">
                <a:solidFill>
                  <a:srgbClr val="F79646">
                    <a:lumMod val="60000"/>
                    <a:lumOff val="4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0423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-1.11111E-6 L 0.00208 -1.26157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accel="50000" decel="5000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0 L 0.00208 -1.26157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ntr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3.33333E-6 L 0.00208 -1.26158 " pathEditMode="relative" rAng="0" ptsTypes="AA">
                                      <p:cBhvr>
                                        <p:cTn id="5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2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291" y="1"/>
            <a:ext cx="14630400" cy="822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 defTabSz="130583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5C89F3-836A-4707-894F-29D295D75B15}" type="datetime1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11:54 AM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582" tIns="65292" rIns="130582" bIns="6529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09C0A4-91B2-470C-9B3C-EAD5E83C5A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016" y="4374978"/>
            <a:ext cx="6306595" cy="3455846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82" tIns="65292" rIns="130582" bIns="65292" rtlCol="0">
            <a:spAutoFit/>
          </a:bodyPr>
          <a:lstStyle/>
          <a:p>
            <a:pPr algn="ctr" defTabSz="130583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মোঃসৈয়দ আহাম্মদ পাটওয়ারী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 defTabSz="130583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 defTabSz="130583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 defTabSz="130583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বাজাপ্তী রমনী মোহন উচ্চ বিদ্যালয় </a:t>
            </a:r>
          </a:p>
          <a:p>
            <a:pPr algn="ctr" defTabSz="130583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হাইমচর,চাঁদপুর ।</a:t>
            </a:r>
          </a:p>
          <a:p>
            <a:pPr algn="ctr" defTabSz="1305830" fontAlgn="base">
              <a:spcBef>
                <a:spcPct val="0"/>
              </a:spcBef>
              <a:spcAft>
                <a:spcPct val="0"/>
              </a:spcAft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মোবাইল : ০১৮১৫২৮২২৮৩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819" y="4356509"/>
            <a:ext cx="6317677" cy="3594346"/>
          </a:xfrm>
          <a:prstGeom prst="rect">
            <a:avLst/>
          </a:prstGeom>
          <a:noFill/>
          <a:ln w="76200" cmpd="sng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lIns="130582" tIns="65292" rIns="130582" bIns="65292" rtlCol="0">
            <a:spAutoFit/>
          </a:bodyPr>
          <a:lstStyle/>
          <a:p>
            <a:pPr algn="ctr" defTabSz="1305830">
              <a:defRPr/>
            </a:pPr>
            <a:r>
              <a:rPr lang="bn-BD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9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49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830"/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গণিত</a:t>
            </a:r>
          </a:p>
          <a:p>
            <a:pPr algn="ctr" defTabSz="1305830">
              <a:defRPr/>
            </a:pPr>
            <a:r>
              <a:rPr lang="bn-BD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16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830">
              <a:defRPr/>
            </a:pP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305830"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0494" y="1905004"/>
            <a:ext cx="2967997" cy="1193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30582" tIns="65292" rIns="130582" bIns="65292">
            <a:spAutoFit/>
          </a:bodyPr>
          <a:lstStyle/>
          <a:p>
            <a:pPr algn="ctr" defTabSz="1305830">
              <a:defRPr/>
            </a:pPr>
            <a:r>
              <a:rPr lang="bn-BD" sz="6900" b="1" dirty="0">
                <a:ln>
                  <a:solidFill>
                    <a:srgbClr val="00CC00"/>
                  </a:solidFill>
                </a:ln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2" y="152406"/>
            <a:ext cx="3886200" cy="396240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582" tIns="65292" rIns="130582" bIns="65292" rtlCol="0" anchor="ctr"/>
          <a:lstStyle/>
          <a:p>
            <a:pPr algn="ctr" defTabSz="130583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311" y="304808"/>
            <a:ext cx="2514600" cy="3809999"/>
          </a:xfrm>
          <a:prstGeom prst="rect">
            <a:avLst/>
          </a:prstGeom>
          <a:noFill/>
          <a:ln w="762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62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r="2744"/>
          <a:stretch/>
        </p:blipFill>
        <p:spPr>
          <a:xfrm>
            <a:off x="9067800" y="1371602"/>
            <a:ext cx="4528781" cy="290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39805" y="649961"/>
            <a:ext cx="10652195" cy="1009049"/>
          </a:xfrm>
          <a:prstGeom prst="rect">
            <a:avLst/>
          </a:prstGeom>
          <a:noFill/>
        </p:spPr>
        <p:txBody>
          <a:bodyPr wrap="square" lIns="130609" tIns="65305" rIns="130609" bIns="65305" rtlCol="0">
            <a:spAutoFit/>
          </a:bodyPr>
          <a:lstStyle/>
          <a:p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7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475496"/>
            <a:ext cx="12387619" cy="6641360"/>
          </a:xfrm>
          <a:prstGeom prst="rect">
            <a:avLst/>
          </a:prstGeom>
          <a:noFill/>
        </p:spPr>
        <p:txBody>
          <a:bodyPr wrap="square" lIns="130609" tIns="65305" rIns="130609" bIns="65305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0000"/>
              </a:buClr>
            </a:pPr>
            <a:r>
              <a:rPr lang="en-US" sz="8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লুডুর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ছক্কা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    ৬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তলগুলি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৪। 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Clr>
                <a:srgbClr val="FF0000"/>
              </a:buClr>
            </a:pPr>
            <a:r>
              <a:rPr lang="en-US" sz="49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dirty="0" err="1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bn-IN" sz="4900" dirty="0">
                <a:latin typeface="NikoshBAN" pitchFamily="2" charset="0"/>
                <a:cs typeface="NikoshBAN" pitchFamily="2" charset="0"/>
              </a:rPr>
              <a:t> 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6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6A5DAC-518B-4081-8D60-525D9BB5C7C8}"/>
              </a:ext>
            </a:extLst>
          </p:cNvPr>
          <p:cNvSpPr/>
          <p:nvPr/>
        </p:nvSpPr>
        <p:spPr>
          <a:xfrm>
            <a:off x="0" y="50644"/>
            <a:ext cx="14630400" cy="8178956"/>
          </a:xfrm>
          <a:prstGeom prst="rect">
            <a:avLst/>
          </a:prstGeom>
          <a:gradFill flip="none" rotWithShape="1">
            <a:gsLst>
              <a:gs pos="85000">
                <a:srgbClr val="FF0066"/>
              </a:gs>
              <a:gs pos="8000">
                <a:schemeClr val="accent1">
                  <a:lumMod val="75000"/>
                </a:schemeClr>
              </a:gs>
              <a:gs pos="32000">
                <a:srgbClr val="EA3A3E"/>
              </a:gs>
              <a:gs pos="61000">
                <a:srgbClr val="FFC000"/>
              </a:gs>
            </a:gsLst>
            <a:lin ang="5400000" scaled="1"/>
            <a:tileRect/>
          </a:gradFill>
          <a:ln w="114300">
            <a:gradFill flip="none" rotWithShape="1">
              <a:gsLst>
                <a:gs pos="0">
                  <a:srgbClr val="FF0000"/>
                </a:gs>
                <a:gs pos="31000">
                  <a:srgbClr val="003300"/>
                </a:gs>
                <a:gs pos="62000">
                  <a:srgbClr val="00FF00"/>
                </a:gs>
                <a:gs pos="92000">
                  <a:srgbClr val="002060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 defTabSz="653044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Beveled 2">
            <a:extLst>
              <a:ext uri="{FF2B5EF4-FFF2-40B4-BE49-F238E27FC236}">
                <a16:creationId xmlns:a16="http://schemas.microsoft.com/office/drawing/2014/main" xmlns="" id="{2B996B27-ED99-4CF8-8CD4-D2183CD2B52C}"/>
              </a:ext>
            </a:extLst>
          </p:cNvPr>
          <p:cNvSpPr/>
          <p:nvPr/>
        </p:nvSpPr>
        <p:spPr>
          <a:xfrm>
            <a:off x="540202" y="2430633"/>
            <a:ext cx="13561256" cy="2954214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63500">
            <a:gradFill>
              <a:gsLst>
                <a:gs pos="9000">
                  <a:srgbClr val="190470"/>
                </a:gs>
                <a:gs pos="39000">
                  <a:srgbClr val="336600"/>
                </a:gs>
                <a:gs pos="69000">
                  <a:srgbClr val="003300"/>
                </a:gs>
                <a:gs pos="94000">
                  <a:srgbClr val="FF006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 defTabSz="653044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5BBC28C-B63B-4EA8-8B14-0EC097A41454}"/>
              </a:ext>
            </a:extLst>
          </p:cNvPr>
          <p:cNvSpPr/>
          <p:nvPr/>
        </p:nvSpPr>
        <p:spPr>
          <a:xfrm>
            <a:off x="624606" y="2887690"/>
            <a:ext cx="13392442" cy="2040100"/>
          </a:xfrm>
          <a:prstGeom prst="rect">
            <a:avLst/>
          </a:prstGeom>
        </p:spPr>
        <p:txBody>
          <a:bodyPr wrap="square" lIns="130609" tIns="65305" rIns="130609" bIns="65305">
            <a:spAutoFit/>
          </a:bodyPr>
          <a:lstStyle/>
          <a:p>
            <a:pPr algn="ctr" defTabSz="653044"/>
            <a:r>
              <a:rPr lang="en-US" sz="12400" b="1" dirty="0" err="1">
                <a:ln w="12700">
                  <a:solidFill>
                    <a:prstClr val="white">
                      <a:lumMod val="95000"/>
                    </a:prstClr>
                  </a:solidFill>
                  <a:prstDash val="solid"/>
                </a:ln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/>
                <a:cs typeface="SutonnyMJ" pitchFamily="2" charset="0"/>
              </a:rPr>
              <a:t>ঘন</a:t>
            </a:r>
            <a:r>
              <a:rPr lang="bn-IN" sz="12400" b="1" dirty="0">
                <a:ln w="12700">
                  <a:solidFill>
                    <a:prstClr val="white">
                      <a:lumMod val="95000"/>
                    </a:prstClr>
                  </a:solidFill>
                  <a:prstDash val="solid"/>
                </a:ln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NikoshBAN"/>
                <a:cs typeface="SutonnyMJ" pitchFamily="2" charset="0"/>
              </a:rPr>
              <a:t>ক </a:t>
            </a:r>
            <a:r>
              <a:rPr lang="en-US" sz="12400" dirty="0">
                <a:ln>
                  <a:solidFill>
                    <a:prstClr val="white">
                      <a:lumMod val="95000"/>
                    </a:prstClr>
                  </a:solidFill>
                </a:ln>
                <a:latin typeface="NikoshBAN"/>
                <a:cs typeface="SutonnyMJ" pitchFamily="2" charset="0"/>
              </a:rPr>
              <a:t> </a:t>
            </a:r>
            <a:endParaRPr lang="en-US" sz="12400" dirty="0">
              <a:ln>
                <a:solidFill>
                  <a:prstClr val="white">
                    <a:lumMod val="95000"/>
                  </a:prstClr>
                </a:solidFill>
              </a:ln>
              <a:latin typeface="BurigangaSushreeMJ" pitchFamily="2" charset="0"/>
              <a:cs typeface="BurigangaSushreeMJ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5CB9B09-0E8A-43A9-9F83-141D452BD948}"/>
              </a:ext>
            </a:extLst>
          </p:cNvPr>
          <p:cNvSpPr/>
          <p:nvPr/>
        </p:nvSpPr>
        <p:spPr>
          <a:xfrm>
            <a:off x="101288" y="7797724"/>
            <a:ext cx="14427827" cy="381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 defTabSz="653044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Date Placeholder 4">
            <a:extLst>
              <a:ext uri="{FF2B5EF4-FFF2-40B4-BE49-F238E27FC236}">
                <a16:creationId xmlns:a16="http://schemas.microsoft.com/office/drawing/2014/main" xmlns="" id="{794494A2-2D1D-49CE-A37B-7B9CD7098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1/31/2018</a:t>
            </a:r>
          </a:p>
        </p:txBody>
      </p:sp>
    </p:spTree>
    <p:extLst>
      <p:ext uri="{BB962C8B-B14F-4D97-AF65-F5344CB8AC3E}">
        <p14:creationId xmlns:p14="http://schemas.microsoft.com/office/powerpoint/2010/main" val="42502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75360" y="539842"/>
            <a:ext cx="11826240" cy="1371600"/>
            <a:chOff x="914400" y="2286000"/>
            <a:chExt cx="7391400" cy="1143000"/>
          </a:xfrm>
          <a:blipFill>
            <a:blip r:embed="rId2"/>
            <a:tile tx="0" ty="0" sx="100000" sy="100000" flip="none" algn="tl"/>
          </a:blipFill>
        </p:grpSpPr>
        <p:sp>
          <p:nvSpPr>
            <p:cNvPr id="10" name="Down Arrow 9"/>
            <p:cNvSpPr/>
            <p:nvPr/>
          </p:nvSpPr>
          <p:spPr>
            <a:xfrm>
              <a:off x="914400" y="2286000"/>
              <a:ext cx="7391400" cy="1143000"/>
            </a:xfrm>
            <a:prstGeom prst="downArrow">
              <a:avLst>
                <a:gd name="adj1" fmla="val 50000"/>
                <a:gd name="adj2" fmla="val 51290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45540" y="2411316"/>
              <a:ext cx="3124200" cy="656352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9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69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9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69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0349" y="3276600"/>
            <a:ext cx="11338560" cy="1188720"/>
            <a:chOff x="1098768" y="2362188"/>
            <a:chExt cx="7086600" cy="990600"/>
          </a:xfrm>
          <a:blipFill>
            <a:blip r:embed="rId3"/>
            <a:tile tx="0" ty="0" sx="100000" sy="100000" flip="none" algn="tl"/>
          </a:blipFill>
        </p:grpSpPr>
        <p:sp>
          <p:nvSpPr>
            <p:cNvPr id="14" name="Rounded Rectangle 13"/>
            <p:cNvSpPr/>
            <p:nvPr/>
          </p:nvSpPr>
          <p:spPr>
            <a:xfrm>
              <a:off x="1098768" y="2362188"/>
              <a:ext cx="7086600" cy="9906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কি-তা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চিত্র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6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আঁকতে</a:t>
              </a:r>
              <a:r>
                <a:rPr lang="en-US" sz="4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6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1285572" y="2531796"/>
              <a:ext cx="228600" cy="685800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22641" y="6400802"/>
            <a:ext cx="11338560" cy="1295400"/>
            <a:chOff x="1103676" y="5002140"/>
            <a:chExt cx="7086600" cy="1079500"/>
          </a:xfrm>
        </p:grpSpPr>
        <p:sp>
          <p:nvSpPr>
            <p:cNvPr id="20" name="Rounded Rectangle 19"/>
            <p:cNvSpPr/>
            <p:nvPr/>
          </p:nvSpPr>
          <p:spPr>
            <a:xfrm>
              <a:off x="1103676" y="5002140"/>
              <a:ext cx="7086600" cy="1079500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কর্ণ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আয়তনের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প্রয়োগ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সমস্যাবলী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সমাধান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1280652" y="5181576"/>
              <a:ext cx="228600" cy="685800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29703" y="4800600"/>
            <a:ext cx="11338560" cy="1117930"/>
            <a:chOff x="1101216" y="3121740"/>
            <a:chExt cx="7086600" cy="931608"/>
          </a:xfrm>
          <a:solidFill>
            <a:schemeClr val="bg1">
              <a:lumMod val="65000"/>
            </a:schemeClr>
          </a:solidFill>
        </p:grpSpPr>
        <p:sp>
          <p:nvSpPr>
            <p:cNvPr id="24" name="Rounded Rectangle 23"/>
            <p:cNvSpPr/>
            <p:nvPr/>
          </p:nvSpPr>
          <p:spPr>
            <a:xfrm>
              <a:off x="1101216" y="3121740"/>
              <a:ext cx="7086600" cy="931608"/>
            </a:xfrm>
            <a:prstGeom prst="round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কর্ণ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আয়তন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নির্ণয়ের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4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1297860" y="3244644"/>
              <a:ext cx="228600" cy="685800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ight Arrow 1"/>
          <p:cNvSpPr/>
          <p:nvPr/>
        </p:nvSpPr>
        <p:spPr>
          <a:xfrm>
            <a:off x="1270348" y="1964424"/>
            <a:ext cx="4216051" cy="940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06025"/>
            <a:r>
              <a:rPr lang="bn-IN" sz="32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312530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153402" y="3468816"/>
            <a:ext cx="2445730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229303" y="4156099"/>
            <a:ext cx="2353339" cy="19202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150507" y="3468817"/>
            <a:ext cx="1002893" cy="693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239000" y="5391995"/>
            <a:ext cx="1002893" cy="693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9592358" y="5389057"/>
            <a:ext cx="1002893" cy="693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9592339" y="3462926"/>
            <a:ext cx="1002893" cy="693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682240" y="1097280"/>
            <a:ext cx="9753600" cy="1097280"/>
            <a:chOff x="1676400" y="914400"/>
            <a:chExt cx="6096000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1676400" y="914400"/>
              <a:ext cx="6096000" cy="914400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983660" y="1098756"/>
              <a:ext cx="5486400" cy="533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1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51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51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কীভাবে</a:t>
              </a:r>
              <a:r>
                <a:rPr lang="en-US" sz="51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1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আঁকবে</a:t>
              </a:r>
              <a:r>
                <a:rPr lang="en-US" sz="51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70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2" y="914401"/>
            <a:ext cx="8458200" cy="8463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lIns="91431" tIns="45716" rIns="91431" bIns="45716" rtlCol="0">
            <a:spAutoFit/>
          </a:bodyPr>
          <a:lstStyle/>
          <a:p>
            <a:r>
              <a:rPr lang="bn-IN" sz="4900" dirty="0">
                <a:latin typeface="NikoshBAN" pitchFamily="2" charset="0"/>
                <a:cs typeface="NikoshBAN" pitchFamily="2" charset="0"/>
              </a:rPr>
              <a:t>ঘনকের দৈর্ঘ্য=প্রস্থ=উচ্চতা= 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IN" sz="4900" dirty="0">
                <a:latin typeface="NikoshBAN" pitchFamily="2" charset="0"/>
                <a:cs typeface="NikoshBAN" pitchFamily="2" charset="0"/>
              </a:rPr>
              <a:t> একক </a:t>
            </a:r>
            <a:r>
              <a:rPr lang="en-US" sz="49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900" dirty="0">
                <a:latin typeface="NikoshBAN" pitchFamily="2" charset="0"/>
                <a:cs typeface="NikoshBAN" pitchFamily="2" charset="0"/>
              </a:rPr>
              <a:t>হলে 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2" y="1750939"/>
            <a:ext cx="3209925" cy="28101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91" y="2102382"/>
            <a:ext cx="2514600" cy="2654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5029201"/>
                <a:ext cx="8229600" cy="120032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lIns="91431" tIns="45716" rIns="91431" bIns="45716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ঘনকের </a:t>
                </a:r>
                <a:r>
                  <a:rPr lang="bn-BD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সম্পূ</a:t>
                </a:r>
                <a:r>
                  <a:rPr lang="bn-IN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র্ণ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পৃষ্টের ক্ষেত্রফল= 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NikoshBAN" pitchFamily="2" charset="0"/>
                  </a:rPr>
                  <a:t>6</a:t>
                </a:r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bn-IN" sz="3600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bn-IN" sz="3600" i="1">
                                <a:latin typeface="Cambria Math"/>
                                <a:cs typeface="NikoshBAN" pitchFamily="2" charset="0"/>
                              </a:rPr>
                              <m:t>বাহু</m:t>
                            </m:r>
                            <m:r>
                              <a:rPr lang="bn-IN" sz="3600" i="1">
                                <a:latin typeface="Cambria Math"/>
                                <a:cs typeface="NikoshBAN" pitchFamily="2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bn-IN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bn-IN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’</a:t>
                </a:r>
              </a:p>
              <a:p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                                       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বর্গ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29201"/>
                <a:ext cx="8229600" cy="1200321"/>
              </a:xfrm>
              <a:prstGeom prst="rect">
                <a:avLst/>
              </a:prstGeom>
              <a:blipFill rotWithShape="1">
                <a:blip r:embed="rId5"/>
                <a:stretch>
                  <a:fillRect l="-1987" t="-7767" b="-16019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6477001"/>
                <a:ext cx="8077200" cy="1057204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lIns="91431" tIns="45716" rIns="91431" bIns="45716" rtlCol="0">
                <a:spAutoFit/>
              </a:bodyPr>
              <a:lstStyle/>
              <a:p>
                <a:r>
                  <a:rPr lang="bn-BD" sz="3100" b="1" dirty="0">
                    <a:latin typeface="NikoshBAN" pitchFamily="2" charset="0"/>
                    <a:cs typeface="NikoshBAN" pitchFamily="2" charset="0"/>
                  </a:rPr>
                  <a:t>ঘনকের আয়তন=</a:t>
                </a:r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1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100" b="1" i="1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31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100" b="1" i="1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endParaRPr lang="en-US" sz="3100" b="1" dirty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1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b="1" dirty="0" err="1"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b="1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1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477000"/>
                <a:ext cx="8077200" cy="1088375"/>
              </a:xfrm>
              <a:prstGeom prst="rect">
                <a:avLst/>
              </a:prstGeom>
              <a:blipFill rotWithShape="1">
                <a:blip r:embed="rId6"/>
                <a:stretch>
                  <a:fillRect l="-1574" t="-4278" b="-14439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2" y="3048002"/>
                <a:ext cx="8229602" cy="1770477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lIns="91431" tIns="45716" rIns="91431" bIns="45716" rtlCol="0">
                <a:spAutoFit/>
              </a:bodyPr>
              <a:lstStyle/>
              <a:p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ঘনকের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দৈ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র্ঘ্য </a:t>
                </a:r>
                <a:r>
                  <a:rPr lang="en-US" sz="29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36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e>
                      <m:sup>
                        <m:r>
                          <a:rPr lang="en-US" sz="3100" b="1" i="1" dirty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1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1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1" i="1">
                            <a:latin typeface="Cambria Math"/>
                          </a:rPr>
                          <m:t>                                =</m:t>
                        </m:r>
                        <m:r>
                          <a:rPr lang="en-US" sz="3100" b="1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3100" b="1" i="1"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31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1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100" b="1" dirty="0"/>
                  <a:t> </a:t>
                </a:r>
                <a:r>
                  <a:rPr lang="en-US" sz="3100" b="1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3100" b="1" dirty="0">
                    <a:latin typeface="NikoshBAN" pitchFamily="2" charset="0"/>
                    <a:cs typeface="NikoshBAN" pitchFamily="2" charset="0"/>
                  </a:rPr>
                  <a:t>                                 </a:t>
                </a:r>
                <a:r>
                  <a:rPr lang="en-US" sz="2900" b="1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900" b="1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900" b="1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sz="2900" b="1" i="1">
                        <a:latin typeface="Cambria Math"/>
                        <a:ea typeface="Cambria Math"/>
                      </a:rPr>
                      <m:t>𝒂</m:t>
                    </m:r>
                  </m:oMath>
                </a14:m>
                <a:r>
                  <a:rPr lang="en-US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900" b="1" dirty="0" err="1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9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2" y="3048002"/>
                <a:ext cx="8229602" cy="1770477"/>
              </a:xfrm>
              <a:prstGeom prst="rect">
                <a:avLst/>
              </a:prstGeom>
              <a:blipFill rotWithShape="1">
                <a:blip r:embed="rId7"/>
                <a:stretch>
                  <a:fillRect l="-2355" t="-4013" b="-5686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4572000" y="3119551"/>
            <a:ext cx="19812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267200" y="3733800"/>
            <a:ext cx="1143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622403" y="2909770"/>
            <a:ext cx="344948" cy="49243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418790" y="4068599"/>
            <a:ext cx="344948" cy="49243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003566" y="4264937"/>
            <a:ext cx="344948" cy="492434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58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716251" y="4022771"/>
            <a:ext cx="2195565" cy="495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440" y="731520"/>
            <a:ext cx="6096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3401" y="1600200"/>
                <a:ext cx="13563600" cy="5577617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1306155"/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সমাধান;-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মনে করি, 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ধার (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প্রত্যেকটি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বাহুর 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আমরা জানি</a:t>
                </a:r>
              </a:p>
              <a:p>
                <a:pPr defTabSz="1306155"/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সম্পূ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র্ণ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পৃষ্টের ক্ষেত্রফল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প্রশ্নমতে 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96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                                </m:t>
                        </m:r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বা</m:t>
                        </m:r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16</a:t>
                </a:r>
              </a:p>
              <a:p>
                <a:pPr defTabSz="1306155"/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                         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bn-IN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a= 4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dirty="0">
                  <a:solidFill>
                    <a:prstClr val="black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defTabSz="1306155"/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1.7320508×4</a:t>
                </a:r>
              </a:p>
              <a:p>
                <a:pPr defTabSz="1306155"/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                                                  =6.928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</a:p>
              <a:p>
                <a:pPr defTabSz="1306155"/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উত্তরঃ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দৈর্ঘ্য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=6.928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1600200"/>
                <a:ext cx="13563600" cy="5577617"/>
              </a:xfrm>
              <a:prstGeom prst="rect">
                <a:avLst/>
              </a:prstGeom>
              <a:blipFill rotWithShape="1">
                <a:blip r:embed="rId3"/>
                <a:stretch>
                  <a:fillRect l="-761" t="-542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457200"/>
            <a:ext cx="135636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ঘনকের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সম্পূ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র্ণ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পৃষ্ঠের ক্ষেত্রফল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বর্গমিটার ।এর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দৈর্ঘ্য নির্নয়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716251" y="4022771"/>
            <a:ext cx="2195565" cy="4952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440" y="731520"/>
            <a:ext cx="609600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09" tIns="65305" rIns="130609" bIns="6530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1536" y="1905000"/>
                <a:ext cx="13563600" cy="6163739"/>
              </a:xfrm>
              <a:prstGeom prst="rect">
                <a:avLst/>
              </a:prstGeom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defTabSz="1306155"/>
                <a:r>
                  <a:rPr lang="bn-IN" sz="28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bn-IN" sz="28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;-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মনে করি, 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ধার 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জানি</a:t>
                </a:r>
              </a:p>
              <a:p>
                <a:pPr defTabSz="1306155"/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পৃষ্ঠতলের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দৈর্ঘ্য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ra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bn-I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800" dirty="0">
                        <a:latin typeface="NikoshBAN" pitchFamily="2" charset="0"/>
                        <a:cs typeface="NikoshBAN" pitchFamily="2" charset="0"/>
                      </a:rPr>
                      <m:t>কর্ণের</m:t>
                    </m:r>
                  </m:oMath>
                </a14:m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  <m:r>
                      <a:rPr lang="bn-I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 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এবং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আয়তন=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bn-BD" dirty="0">
                  <a:solidFill>
                    <a:prstClr val="black"/>
                  </a:solidFill>
                  <a:latin typeface="Times New Roman" pitchFamily="18" charset="0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প্রশ্নমতে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𝑎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defTabSz="1306155"/>
                <a:r>
                  <a:rPr lang="bn-IN" sz="24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                              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r>
                      <a:rPr lang="bn-IN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a= 8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</a:p>
              <a:p>
                <a:pPr defTabSz="1306155"/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ঘনকটির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</m:t>
                    </m:r>
                  </m:oMath>
                </a14:m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1.7320508×8</a:t>
                </a:r>
              </a:p>
              <a:p>
                <a:pPr defTabSz="1306155"/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                                                  =13.856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</a:p>
              <a:p>
                <a:pPr defTabSz="1306155"/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bn-IN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                    =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512   </a:t>
                </a:r>
                <a:r>
                  <a:rPr lang="en-US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 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BD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উত্তরঃ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dirty="0" smtClean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=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NikoshBAN" pitchFamily="2" charset="0"/>
                  </a:rPr>
                  <a:t> 13.856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512   </a:t>
                </a:r>
                <a:r>
                  <a:rPr lang="en-US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মি 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defTabSz="1306155"/>
                <a:r>
                  <a:rPr lang="bn-IN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6" y="1905000"/>
                <a:ext cx="13563600" cy="6163739"/>
              </a:xfrm>
              <a:prstGeom prst="rect">
                <a:avLst/>
              </a:prstGeom>
              <a:blipFill rotWithShape="1">
                <a:blip r:embed="rId3"/>
                <a:stretch>
                  <a:fillRect l="-716" t="-49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536" y="313978"/>
                <a:ext cx="13563600" cy="136934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একটি ঘনকের পৃষ্ঠতলের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দৈর্ঘ্য  </a:t>
                </a:r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√</m:t>
                    </m:r>
                    <m:r>
                      <a:rPr lang="en-US" sz="4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মি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। এর </a:t>
                </a:r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দৈর্ঘ্য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ও আয়তন  নির্নয় কর।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6" y="313978"/>
                <a:ext cx="13563600" cy="1369349"/>
              </a:xfrm>
              <a:prstGeom prst="rect">
                <a:avLst/>
              </a:prstGeom>
              <a:blipFill rotWithShape="1">
                <a:blip r:embed="rId4"/>
                <a:stretch>
                  <a:fillRect l="-1388" t="-4721" r="-2014" b="-1588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08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766</Words>
  <Application>Microsoft Office PowerPoint</Application>
  <PresentationFormat>Custom</PresentationFormat>
  <Paragraphs>116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SAYED AHMED PATWARY</dc:creator>
  <cp:lastModifiedBy>user</cp:lastModifiedBy>
  <cp:revision>62</cp:revision>
  <dcterms:created xsi:type="dcterms:W3CDTF">2006-08-16T00:00:00Z</dcterms:created>
  <dcterms:modified xsi:type="dcterms:W3CDTF">2021-04-18T06:01:07Z</dcterms:modified>
</cp:coreProperties>
</file>