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5" r:id="rId16"/>
    <p:sldId id="276" r:id="rId17"/>
    <p:sldId id="277" r:id="rId18"/>
    <p:sldId id="27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40F0E-4F2B-4557-AC9C-7F61E0D701D7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0FD2CA-5126-4881-A0FF-055C87102ACB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40F0E-4F2B-4557-AC9C-7F61E0D701D7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FD2CA-5126-4881-A0FF-055C87102A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40F0E-4F2B-4557-AC9C-7F61E0D701D7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FD2CA-5126-4881-A0FF-055C87102A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DE40F0E-4F2B-4557-AC9C-7F61E0D701D7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30FD2CA-5126-4881-A0FF-055C87102ACB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40F0E-4F2B-4557-AC9C-7F61E0D701D7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FD2CA-5126-4881-A0FF-055C87102AC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40F0E-4F2B-4557-AC9C-7F61E0D701D7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FD2CA-5126-4881-A0FF-055C87102AC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FD2CA-5126-4881-A0FF-055C87102AC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40F0E-4F2B-4557-AC9C-7F61E0D701D7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40F0E-4F2B-4557-AC9C-7F61E0D701D7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FD2CA-5126-4881-A0FF-055C87102AC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40F0E-4F2B-4557-AC9C-7F61E0D701D7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FD2CA-5126-4881-A0FF-055C87102A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DE40F0E-4F2B-4557-AC9C-7F61E0D701D7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0FD2CA-5126-4881-A0FF-055C87102AC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40F0E-4F2B-4557-AC9C-7F61E0D701D7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0FD2CA-5126-4881-A0FF-055C87102AC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DE40F0E-4F2B-4557-AC9C-7F61E0D701D7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30FD2CA-5126-4881-A0FF-055C87102AC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0-Point Star 4"/>
          <p:cNvSpPr/>
          <p:nvPr/>
        </p:nvSpPr>
        <p:spPr>
          <a:xfrm>
            <a:off x="1219200" y="381000"/>
            <a:ext cx="6781800" cy="5715000"/>
          </a:xfrm>
          <a:prstGeom prst="star10">
            <a:avLst>
              <a:gd name="adj" fmla="val 25627"/>
              <a:gd name="hf" fmla="val 105146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prstTxWarp prst="textDeflate">
              <a:avLst/>
            </a:prstTxWarp>
          </a:bodyPr>
          <a:lstStyle/>
          <a:p>
            <a:pPr algn="ctr"/>
            <a:r>
              <a:rPr lang="en-US" sz="88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278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900" y="1516082"/>
            <a:ext cx="419100" cy="397031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</a:t>
            </a:r>
            <a:endParaRPr lang="en-US" sz="28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</a:t>
            </a:r>
          </a:p>
          <a:p>
            <a:r>
              <a:rPr lang="en-US" sz="28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চ্ছি</a:t>
            </a:r>
            <a:endParaRPr lang="en-US" sz="28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ন্ন</a:t>
            </a:r>
            <a:endParaRPr lang="en-US" sz="28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</a:t>
            </a:r>
            <a:endParaRPr lang="en-US" sz="28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</a:t>
            </a:r>
          </a:p>
          <a:p>
            <a:r>
              <a:rPr lang="en-US" sz="28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ভূ</a:t>
            </a:r>
            <a:endParaRPr lang="en-US" sz="28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মি</a:t>
            </a:r>
            <a:endParaRPr lang="en-US" sz="28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304800"/>
            <a:ext cx="7848600" cy="107273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2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শক্তির</a:t>
            </a:r>
            <a:r>
              <a:rPr lang="en-US" sz="2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ক্ষয়ক্রিয়ার</a:t>
            </a:r>
            <a:r>
              <a:rPr lang="en-US" sz="2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বিস্তীর্ণ</a:t>
            </a:r>
            <a:r>
              <a:rPr lang="en-US" sz="2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মালভূমির</a:t>
            </a:r>
            <a:r>
              <a:rPr lang="en-US" sz="2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কোমল</a:t>
            </a:r>
            <a:r>
              <a:rPr lang="en-US" sz="2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শিলাস্তরগুলো</a:t>
            </a:r>
            <a:r>
              <a:rPr lang="en-US" sz="2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কঠিন</a:t>
            </a:r>
            <a:r>
              <a:rPr lang="en-US" sz="2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শিলাস্তর</a:t>
            </a:r>
            <a:r>
              <a:rPr lang="en-US" sz="2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অপেক্ষা</a:t>
            </a:r>
            <a:r>
              <a:rPr lang="en-US" sz="2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2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পরিমাণে</a:t>
            </a:r>
            <a:r>
              <a:rPr lang="en-US" sz="2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ক্ষয়প্রাপ্ত</a:t>
            </a:r>
            <a:r>
              <a:rPr lang="en-US" sz="2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মালভূমিটি</a:t>
            </a:r>
            <a:r>
              <a:rPr lang="en-US" sz="2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2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2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2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2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উপত্যকা</a:t>
            </a:r>
            <a:r>
              <a:rPr lang="en-US" sz="2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বিচ্ছিন্ন</a:t>
            </a:r>
            <a:r>
              <a:rPr lang="en-US" sz="2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2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ব্যবচ্ছিন্ন</a:t>
            </a:r>
            <a:r>
              <a:rPr lang="en-US" sz="2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মালভূমি</a:t>
            </a:r>
            <a:r>
              <a:rPr lang="en-US" sz="2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95400" y="5770066"/>
            <a:ext cx="3124200" cy="40213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ভারতের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কর্ণাটক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মালভূমি</a:t>
            </a:r>
            <a:endParaRPr lang="en-US" sz="2800" dirty="0">
              <a:solidFill>
                <a:schemeClr val="bg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C:\Users\MAMUN\Downloads\Karnataka-Plateau-fbv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16"/>
          <a:stretch/>
        </p:blipFill>
        <p:spPr bwMode="auto">
          <a:xfrm>
            <a:off x="879764" y="1440314"/>
            <a:ext cx="3958936" cy="423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MAMUN\Downloads\scotland-plateau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87"/>
          <a:stretch/>
        </p:blipFill>
        <p:spPr bwMode="auto">
          <a:xfrm>
            <a:off x="4953000" y="1440315"/>
            <a:ext cx="3962400" cy="423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257800" y="5770066"/>
            <a:ext cx="3505199" cy="40213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যুক্তরাজ্যের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স্কটল্যান্ড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মালভূমি</a:t>
            </a:r>
            <a:endParaRPr lang="en-US" sz="2800" dirty="0">
              <a:solidFill>
                <a:schemeClr val="bg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539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900" y="1516082"/>
            <a:ext cx="419100" cy="35394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তি</a:t>
            </a:r>
            <a:endParaRPr lang="en-US" sz="28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র্য</a:t>
            </a:r>
            <a:endParaRPr lang="en-US" sz="28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</a:t>
            </a:r>
            <a:endParaRPr lang="en-US" sz="28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</a:t>
            </a:r>
            <a:endParaRPr lang="en-US" sz="28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</a:t>
            </a:r>
          </a:p>
          <a:p>
            <a:r>
              <a:rPr lang="en-US" sz="28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ভূ</a:t>
            </a:r>
            <a:endParaRPr lang="en-US" sz="28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মি</a:t>
            </a:r>
            <a:endParaRPr lang="en-US" sz="28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443345"/>
            <a:ext cx="7848600" cy="77585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ভূআলোড়নের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বিশাল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ভূখণ্ডের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পার্শ্ব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কাত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মালভূমির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তির্যক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মালভূমি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27019" y="5791200"/>
            <a:ext cx="2306781" cy="40213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সোমালিয়া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মালভূমি</a:t>
            </a:r>
            <a:endParaRPr lang="en-US" sz="2800" dirty="0">
              <a:solidFill>
                <a:schemeClr val="bg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C:\Users\MAMUN\Downloads\Somalian Plateau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3"/>
          <a:stretch/>
        </p:blipFill>
        <p:spPr bwMode="auto">
          <a:xfrm>
            <a:off x="838200" y="1400175"/>
            <a:ext cx="3958935" cy="423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MAMUN\Downloads\Meseta Plateau-dfdf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6" r="41627" b="31579"/>
          <a:stretch/>
        </p:blipFill>
        <p:spPr bwMode="auto">
          <a:xfrm>
            <a:off x="4876800" y="1400176"/>
            <a:ext cx="4038600" cy="423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410200" y="5791200"/>
            <a:ext cx="2971800" cy="40213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স্পেনের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মেসেটা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মালভূমি</a:t>
            </a:r>
            <a:endParaRPr lang="en-US" sz="2800" dirty="0">
              <a:solidFill>
                <a:schemeClr val="bg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333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314980"/>
            <a:ext cx="2514600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মালভূমির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শ্রেণীবিভাগ</a:t>
            </a:r>
            <a:endParaRPr lang="en-US" sz="2800" b="1" dirty="0">
              <a:solidFill>
                <a:schemeClr val="bg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8400" y="1138535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মালভূমি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Connector 4"/>
          <p:cNvSpPr/>
          <p:nvPr/>
        </p:nvSpPr>
        <p:spPr>
          <a:xfrm>
            <a:off x="3500004" y="1780309"/>
            <a:ext cx="2067791" cy="182880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0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মালভূমি</a:t>
            </a:r>
            <a:endParaRPr lang="en-US" sz="4000" b="1" dirty="0">
              <a:ln w="50800"/>
              <a:solidFill>
                <a:schemeClr val="bg1">
                  <a:shade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457200" y="3609109"/>
            <a:ext cx="1981200" cy="1752600"/>
          </a:xfrm>
          <a:prstGeom prst="wedgeEllipseCallout">
            <a:avLst>
              <a:gd name="adj1" fmla="val 104044"/>
              <a:gd name="adj2" fmla="val -89278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পর্বতমধ্যবর্তী</a:t>
            </a:r>
            <a:endParaRPr lang="en-US" sz="2400" b="1" dirty="0" smtClean="0">
              <a:solidFill>
                <a:schemeClr val="bg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মালভূমি</a:t>
            </a:r>
            <a:endParaRPr lang="en-US" sz="2400" b="1" dirty="0">
              <a:solidFill>
                <a:schemeClr val="bg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3532909" y="4485409"/>
            <a:ext cx="1877291" cy="1752600"/>
          </a:xfrm>
          <a:prstGeom prst="wedgeEllipseCallout">
            <a:avLst>
              <a:gd name="adj1" fmla="val -475"/>
              <a:gd name="adj2" fmla="val -98766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পাদদেশীয়</a:t>
            </a:r>
            <a:endParaRPr lang="en-US" sz="2400" b="1" dirty="0" smtClean="0">
              <a:solidFill>
                <a:schemeClr val="bg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মালভূমি</a:t>
            </a:r>
            <a:endParaRPr lang="en-US" sz="2400" b="1" dirty="0">
              <a:solidFill>
                <a:schemeClr val="bg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6684818" y="3619500"/>
            <a:ext cx="1925782" cy="1752600"/>
          </a:xfrm>
          <a:prstGeom prst="wedgeEllipseCallout">
            <a:avLst>
              <a:gd name="adj1" fmla="val -106268"/>
              <a:gd name="adj2" fmla="val -90069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মহাদেশীয়</a:t>
            </a:r>
            <a:endParaRPr lang="en-US" sz="2400" b="1" dirty="0" smtClean="0">
              <a:solidFill>
                <a:schemeClr val="bg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মালভূমি</a:t>
            </a:r>
            <a:endParaRPr lang="en-US" sz="2400" b="1" dirty="0">
              <a:solidFill>
                <a:schemeClr val="bg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273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900" y="478334"/>
            <a:ext cx="419100" cy="526297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</a:t>
            </a:r>
          </a:p>
          <a:p>
            <a:r>
              <a:rPr lang="en-US" sz="28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র্ব</a:t>
            </a:r>
            <a:endParaRPr lang="en-US" sz="28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</a:t>
            </a:r>
          </a:p>
          <a:p>
            <a:r>
              <a:rPr lang="en-US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</a:t>
            </a:r>
          </a:p>
          <a:p>
            <a:r>
              <a:rPr lang="en-US" sz="28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ধ্য</a:t>
            </a:r>
            <a:endParaRPr lang="en-US" sz="28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</a:t>
            </a:r>
          </a:p>
          <a:p>
            <a:r>
              <a:rPr lang="en-US" sz="28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র্তী</a:t>
            </a:r>
            <a:endParaRPr lang="en-US" sz="28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</a:t>
            </a:r>
            <a:endParaRPr lang="en-US" sz="28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</a:t>
            </a:r>
          </a:p>
          <a:p>
            <a:r>
              <a:rPr lang="en-US" sz="28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ভূ</a:t>
            </a:r>
            <a:endParaRPr lang="en-US" sz="28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মি</a:t>
            </a:r>
            <a:endParaRPr lang="en-US" sz="28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23925" y="304800"/>
            <a:ext cx="7848600" cy="914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ভূআলোড়ন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পাত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সঞ্চালনের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কখনও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কখনও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ভূপৃষ্ঠের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ভঙ্গিল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পর্বতশ্রেণী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মধ্যবর্তী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অপেক্ষাকৃত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নিম্ন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স্থানসমূহকে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ঊর্ধ্বে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উত্থিত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মালভূমির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পর্বতমধ্যবর্তী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মালভূমি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	[</a:t>
            </a:r>
            <a:r>
              <a:rPr lang="en-US" sz="2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সমভূমি</a:t>
            </a:r>
            <a:r>
              <a:rPr lang="en-US" sz="2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উন্নীত</a:t>
            </a:r>
            <a:r>
              <a:rPr lang="en-US" sz="2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মালভূমি</a:t>
            </a:r>
            <a:r>
              <a:rPr lang="en-US" sz="2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পর্বতমধ্যবর্তী</a:t>
            </a:r>
            <a:r>
              <a:rPr lang="en-US" sz="2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মালভূমি</a:t>
            </a:r>
            <a:r>
              <a:rPr lang="en-US" sz="2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2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রকম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]</a:t>
            </a:r>
            <a:endParaRPr lang="en-US" sz="2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C:\Users\MAMUN\Downloads\Tibetan-Plateau-long-before-modern-humans-730x41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8" r="1168" b="15427"/>
          <a:stretch/>
        </p:blipFill>
        <p:spPr bwMode="auto">
          <a:xfrm>
            <a:off x="914400" y="1447800"/>
            <a:ext cx="3933825" cy="426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981200" y="5867400"/>
            <a:ext cx="1905000" cy="457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তিব্বত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মালভূমি</a:t>
            </a:r>
            <a:endParaRPr lang="en-US" sz="2800" dirty="0">
              <a:solidFill>
                <a:schemeClr val="bg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3" descr="C:\Users\MAMUN\Downloads\Iran-Plateau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18"/>
          <a:stretch/>
        </p:blipFill>
        <p:spPr bwMode="auto">
          <a:xfrm>
            <a:off x="4953000" y="1447800"/>
            <a:ext cx="3886200" cy="426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5791200" y="5867400"/>
            <a:ext cx="1752600" cy="457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ইরান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মালভূমি</a:t>
            </a:r>
            <a:endParaRPr lang="en-US" sz="2800" dirty="0">
              <a:solidFill>
                <a:schemeClr val="bg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423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900" y="501908"/>
            <a:ext cx="419100" cy="483209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</a:t>
            </a:r>
            <a:endParaRPr lang="en-US" sz="28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</a:t>
            </a:r>
          </a:p>
          <a:p>
            <a:r>
              <a:rPr lang="en-US" sz="28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দে</a:t>
            </a:r>
            <a:endParaRPr lang="en-US" sz="28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শী</a:t>
            </a:r>
            <a:endParaRPr lang="en-US" sz="28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য়</a:t>
            </a:r>
            <a:endParaRPr lang="en-US" sz="28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</a:t>
            </a:r>
            <a:endParaRPr lang="en-US" sz="28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</a:t>
            </a:r>
          </a:p>
          <a:p>
            <a:r>
              <a:rPr lang="en-US" sz="28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ভূ</a:t>
            </a:r>
            <a:endParaRPr lang="en-US" sz="28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মি</a:t>
            </a:r>
            <a:endParaRPr lang="en-US" sz="28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443345"/>
            <a:ext cx="7848600" cy="77585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বৃষ্টি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হিমবাহ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প্রভৃতি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শক্তির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প্রভাবে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পর্বতগাত্র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ক্ষয়প্রাপ্ত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ক্ষয়প্রাপ্ত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পদার্থগুলো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পর্বতের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পাদদেশে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সঞ্চিত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মালভূমি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পাদদেশীয়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মালভূমি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6800" y="5791200"/>
            <a:ext cx="3505200" cy="381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উ.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আমেরিকার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কলোরাডো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মালভূমি</a:t>
            </a:r>
            <a:endParaRPr lang="en-US" sz="2400" dirty="0">
              <a:solidFill>
                <a:schemeClr val="bg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MAMUN\Downloads\Colorado Plateau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4231"/>
          <a:stretch/>
        </p:blipFill>
        <p:spPr bwMode="auto">
          <a:xfrm>
            <a:off x="914400" y="1400176"/>
            <a:ext cx="3924300" cy="423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AMUN\Downloads\Pataginia Platea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633" y="1400176"/>
            <a:ext cx="3924300" cy="423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029200" y="5791200"/>
            <a:ext cx="3733800" cy="381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দ.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আমেরিকার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পাতাগোনিয়া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মালভূমি</a:t>
            </a:r>
            <a:endParaRPr lang="en-US" sz="2400" dirty="0">
              <a:solidFill>
                <a:schemeClr val="bg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369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900" y="654308"/>
            <a:ext cx="419100" cy="483209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</a:t>
            </a:r>
          </a:p>
          <a:p>
            <a:r>
              <a:rPr lang="en-US" sz="28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হা</a:t>
            </a:r>
            <a:endParaRPr lang="en-US" sz="28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দে</a:t>
            </a:r>
            <a:endParaRPr lang="en-US" sz="28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শী</a:t>
            </a:r>
            <a:endParaRPr lang="en-US" sz="28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য়</a:t>
            </a:r>
            <a:endParaRPr lang="en-US" sz="28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</a:t>
            </a:r>
            <a:endParaRPr lang="en-US" sz="28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</a:t>
            </a:r>
          </a:p>
          <a:p>
            <a:r>
              <a:rPr lang="en-US" sz="28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ভূ</a:t>
            </a:r>
            <a:endParaRPr lang="en-US" sz="28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মি</a:t>
            </a:r>
            <a:endParaRPr lang="en-US" sz="28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443345"/>
            <a:ext cx="7848600" cy="77585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যেসকল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মালভূমি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সাগর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নিম্নভূমি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পরিবেষ্টিত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পর্বতের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থাকেনা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সেগুলোকে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মহাদেশীয়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মালভূমি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MAMUN\Downloads\Australian-Platea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255" y="1400176"/>
            <a:ext cx="3924300" cy="423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AMUN\Downloads\Greenland-Platea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1414031"/>
            <a:ext cx="3924300" cy="423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447800" y="5715000"/>
            <a:ext cx="2133600" cy="381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অস্ট্রেলিয়ান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মালভূমি</a:t>
            </a:r>
            <a:endParaRPr lang="en-US" sz="2400" dirty="0">
              <a:solidFill>
                <a:schemeClr val="bg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15000" y="5753100"/>
            <a:ext cx="1981200" cy="381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গ্রীনল্যান্ড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মালভূমি</a:t>
            </a:r>
            <a:endParaRPr lang="en-US" sz="2400" dirty="0">
              <a:solidFill>
                <a:schemeClr val="bg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110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3581400" y="457200"/>
            <a:ext cx="1600200" cy="613064"/>
          </a:xfrm>
          <a:prstGeom prst="flowChartAlternate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2286000"/>
            <a:ext cx="2819400" cy="5232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1">
            <a:schemeClr val="dk1"/>
          </a:lnRef>
          <a:fillRef idx="1003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মালভূমি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28073" y="2905780"/>
            <a:ext cx="5401327" cy="5232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মালভূমি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28072" y="3515380"/>
            <a:ext cx="5782328" cy="5232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মালভূমি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4124980"/>
            <a:ext cx="6781800" cy="5232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লাভা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ক্ষয়জাত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মালভূমির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২টি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29117" y="4734580"/>
            <a:ext cx="5019283" cy="5232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পাদদেশীয়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মালভূমির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২টি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693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1905000" y="762000"/>
            <a:ext cx="5029200" cy="838200"/>
          </a:xfrm>
          <a:prstGeom prst="ribbon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6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36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3429000"/>
            <a:ext cx="7543800" cy="6096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মালভূমির</a:t>
            </a:r>
            <a:r>
              <a: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দেখিয়ে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ছক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856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be 3"/>
          <p:cNvSpPr/>
          <p:nvPr/>
        </p:nvSpPr>
        <p:spPr>
          <a:xfrm>
            <a:off x="1560534" y="1371600"/>
            <a:ext cx="6324600" cy="3810000"/>
          </a:xfrm>
          <a:prstGeom prst="cube">
            <a:avLst>
              <a:gd name="adj" fmla="val 21931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034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loud 7"/>
          <p:cNvSpPr/>
          <p:nvPr/>
        </p:nvSpPr>
        <p:spPr>
          <a:xfrm>
            <a:off x="2819400" y="533400"/>
            <a:ext cx="3429000" cy="762000"/>
          </a:xfrm>
          <a:prstGeom prst="clou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উপস্থাপনায়</a:t>
            </a:r>
            <a:endParaRPr lang="en-US" sz="3200" b="1" dirty="0">
              <a:solidFill>
                <a:schemeClr val="bg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Horizontal Scroll 8"/>
          <p:cNvSpPr/>
          <p:nvPr/>
        </p:nvSpPr>
        <p:spPr>
          <a:xfrm>
            <a:off x="516699" y="762000"/>
            <a:ext cx="8229600" cy="5562600"/>
          </a:xfrm>
          <a:prstGeom prst="horizontalScroll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295400" y="2514600"/>
            <a:ext cx="4114800" cy="25146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000" u="sng" dirty="0" smtClean="0">
              <a:solidFill>
                <a:schemeClr val="tx1">
                  <a:lumMod val="95000"/>
                  <a:lumOff val="5000"/>
                </a:schemeClr>
              </a:solidFill>
              <a:latin typeface="SutonnyMJ" pitchFamily="2" charset="0"/>
              <a:cs typeface="NikoshBAN" pitchFamily="2" charset="0"/>
            </a:endParaRPr>
          </a:p>
          <a:p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আব্দুল্লাহ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আল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মামুন</a:t>
            </a:r>
            <a:endParaRPr lang="en-US" sz="3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</a:t>
            </a:r>
            <a:endParaRPr lang="bn-IN" sz="3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আবেদ</a:t>
            </a:r>
            <a:r>
              <a:rPr lang="en-US" sz="28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28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গার্লস</a:t>
            </a:r>
            <a:r>
              <a:rPr lang="en-US" sz="28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28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এন্ড</a:t>
            </a:r>
            <a:r>
              <a:rPr lang="en-US" sz="28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bn-BD" sz="2800" b="1" dirty="0" smtClean="0">
                <a:solidFill>
                  <a:srgbClr val="FFC000"/>
                </a:solidFill>
                <a:latin typeface="SutonnyMJ" pitchFamily="2" charset="0"/>
                <a:cs typeface="NikoshBAN" pitchFamily="2" charset="0"/>
              </a:rPr>
              <a:t> </a:t>
            </a:r>
          </a:p>
          <a:p>
            <a:r>
              <a:rPr lang="en-US" sz="2800" b="1" dirty="0" err="1" smtClean="0">
                <a:solidFill>
                  <a:srgbClr val="66FF33"/>
                </a:solidFill>
                <a:latin typeface="NikoshBAN" pitchFamily="2" charset="0"/>
                <a:cs typeface="NikoshBAN" pitchFamily="2" charset="0"/>
              </a:rPr>
              <a:t>শ্রীপুর</a:t>
            </a:r>
            <a:r>
              <a:rPr lang="en-US" sz="2800" b="1" dirty="0" smtClean="0">
                <a:solidFill>
                  <a:srgbClr val="66FF33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solidFill>
                  <a:srgbClr val="66FF33"/>
                </a:solidFill>
                <a:latin typeface="NikoshBAN" pitchFamily="2" charset="0"/>
                <a:cs typeface="NikoshBAN" pitchFamily="2" charset="0"/>
              </a:rPr>
              <a:t>গাজীপুর</a:t>
            </a:r>
            <a:r>
              <a:rPr lang="en-US" sz="2800" b="1" dirty="0" smtClean="0">
                <a:solidFill>
                  <a:srgbClr val="66FF33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 smtClean="0">
              <a:solidFill>
                <a:srgbClr val="66FF33"/>
              </a:solidFill>
              <a:latin typeface="NikoshBAN" pitchFamily="2" charset="0"/>
              <a:cs typeface="NikoshBAN" pitchFamily="2" charset="0"/>
            </a:endParaRPr>
          </a:p>
          <a:p>
            <a:endParaRPr lang="bn-IN" sz="4000" dirty="0" smtClean="0">
              <a:solidFill>
                <a:srgbClr val="66FF33"/>
              </a:solidFill>
              <a:latin typeface="SutonnyMJ" pitchFamily="2" charset="0"/>
              <a:cs typeface="NikoshBAN" pitchFamily="2" charset="0"/>
            </a:endParaRPr>
          </a:p>
        </p:txBody>
      </p:sp>
      <p:pic>
        <p:nvPicPr>
          <p:cNvPr id="12" name="Picture 3" descr="D:\Geography Content\20210122_1352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514600"/>
            <a:ext cx="2514600" cy="2514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001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895600" y="374073"/>
            <a:ext cx="3200400" cy="997527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dirty="0" smtClean="0">
                <a:solidFill>
                  <a:schemeClr val="tx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b="1" dirty="0">
              <a:solidFill>
                <a:schemeClr val="tx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b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482436"/>
            <a:ext cx="7620000" cy="4613564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295400" y="1925702"/>
            <a:ext cx="2590800" cy="3484498"/>
            <a:chOff x="3253172" y="2173630"/>
            <a:chExt cx="2041021" cy="2932132"/>
          </a:xfrm>
        </p:grpSpPr>
        <p:sp>
          <p:nvSpPr>
            <p:cNvPr id="10" name="Flowchart: Process 9"/>
            <p:cNvSpPr/>
            <p:nvPr/>
          </p:nvSpPr>
          <p:spPr>
            <a:xfrm rot="16200000">
              <a:off x="2804872" y="2621930"/>
              <a:ext cx="2932131" cy="2035531"/>
            </a:xfrm>
            <a:prstGeom prst="flowChartProcess">
              <a:avLst/>
            </a:prstGeom>
            <a:solidFill>
              <a:srgbClr val="006600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  <p:sp>
          <p:nvSpPr>
            <p:cNvPr id="11" name="TextBox 10"/>
            <p:cNvSpPr txBox="1"/>
            <p:nvPr/>
          </p:nvSpPr>
          <p:spPr>
            <a:xfrm rot="21574909">
              <a:off x="3315984" y="2263627"/>
              <a:ext cx="1909905" cy="1594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 err="1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ভূগোল</a:t>
              </a:r>
              <a:r>
                <a:rPr lang="en-US" sz="4800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en-US" sz="28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প্রথম</a:t>
              </a:r>
              <a:r>
                <a:rPr lang="en-US" sz="28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পত্র</a:t>
              </a:r>
              <a:r>
                <a:rPr lang="en-US" sz="28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160" dirty="0" err="1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একাদশ</a:t>
              </a:r>
              <a:r>
                <a:rPr lang="en-US" sz="2160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- </a:t>
              </a:r>
              <a:r>
                <a:rPr lang="en-US" sz="2160" dirty="0" err="1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দ্বাদশ</a:t>
              </a:r>
              <a:r>
                <a:rPr lang="en-US" sz="2160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160" dirty="0" err="1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শ্রেণি</a:t>
              </a:r>
              <a:r>
                <a:rPr lang="en-US" sz="2160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  <p:pic>
          <p:nvPicPr>
            <p:cNvPr id="12" name="Picture 11" descr="map2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68470" y="3639695"/>
              <a:ext cx="2025723" cy="146606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20" name="Group 19"/>
          <p:cNvGrpSpPr/>
          <p:nvPr/>
        </p:nvGrpSpPr>
        <p:grpSpPr>
          <a:xfrm>
            <a:off x="4800600" y="1925701"/>
            <a:ext cx="2971800" cy="3484498"/>
            <a:chOff x="4800600" y="1925701"/>
            <a:chExt cx="2971800" cy="3484498"/>
          </a:xfrm>
        </p:grpSpPr>
        <p:pic>
          <p:nvPicPr>
            <p:cNvPr id="1026" name="Picture 2" descr="C:\Users\MAMUN\Downloads\Siberian Plateau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7" t="24801" r="18848"/>
            <a:stretch/>
          </p:blipFill>
          <p:spPr bwMode="auto">
            <a:xfrm>
              <a:off x="4800600" y="1925701"/>
              <a:ext cx="2971800" cy="34844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ounded Rectangle 18"/>
            <p:cNvSpPr/>
            <p:nvPr/>
          </p:nvSpPr>
          <p:spPr>
            <a:xfrm>
              <a:off x="5410200" y="1981200"/>
              <a:ext cx="1752600" cy="490770"/>
            </a:xfrm>
            <a:prstGeom prst="roundRect">
              <a:avLst/>
            </a:prstGeom>
            <a:blipFill>
              <a:blip r:embed="rId5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দ্বিতীয়</a:t>
              </a:r>
              <a:r>
                <a:rPr lang="en-US" sz="2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অধ্যায়</a:t>
              </a:r>
              <a:endPara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410200" y="4419601"/>
              <a:ext cx="1600200" cy="609600"/>
            </a:xfrm>
            <a:prstGeom prst="rect">
              <a:avLst/>
            </a:prstGeom>
            <a:blipFill>
              <a:blip r:embed="rId6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err="1" smtClean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মালভূমি</a:t>
              </a:r>
              <a:endParaRPr lang="en-US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968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447800" y="762000"/>
            <a:ext cx="6324600" cy="609600"/>
          </a:xfrm>
          <a:prstGeom prst="homePlate">
            <a:avLst>
              <a:gd name="adj" fmla="val 119863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পারবো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…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5509" y="2219980"/>
            <a:ext cx="2563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মালভূমি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chemeClr val="bg1">
                  <a:lumMod val="95000"/>
                  <a:lumOff val="5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96291" y="3058180"/>
            <a:ext cx="4010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মালভূমির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শ্রেণীবিভাগ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chemeClr val="bg1">
                  <a:lumMod val="95000"/>
                  <a:lumOff val="5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381000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বিখ্যাত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মালভূমি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সেগুলোর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chemeClr val="bg1">
                  <a:lumMod val="95000"/>
                  <a:lumOff val="5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1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38400" y="381000"/>
            <a:ext cx="1371600" cy="6096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মালভূমি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MAMUN\Downloads\Australian-Plateau-W-LEH136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1" t="12229" r="16222" b="36832"/>
          <a:stretch/>
        </p:blipFill>
        <p:spPr bwMode="auto">
          <a:xfrm>
            <a:off x="304800" y="1219200"/>
            <a:ext cx="5721926" cy="462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5943600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সমুদ্র</a:t>
            </a:r>
            <a:r>
              <a:rPr lang="en-U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সমতল</a:t>
            </a:r>
            <a:r>
              <a:rPr lang="en-U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অতি</a:t>
            </a:r>
            <a:r>
              <a:rPr lang="en-U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বিস্তীর্ণ</a:t>
            </a:r>
            <a:r>
              <a:rPr lang="en-U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সমভূমিকে</a:t>
            </a:r>
            <a:r>
              <a:rPr lang="en-U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মালভূমি</a:t>
            </a:r>
            <a:r>
              <a:rPr lang="en-U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solidFill>
                <a:schemeClr val="bg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77000" y="1219200"/>
            <a:ext cx="1905000" cy="4572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মালভূমির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9800" y="46482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ভূআন্দোলন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পাত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সঞ্চালন</a:t>
            </a:r>
            <a:endParaRPr lang="en-US" sz="2400" dirty="0">
              <a:solidFill>
                <a:schemeClr val="bg1">
                  <a:lumMod val="95000"/>
                  <a:lumOff val="5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9800" y="2286000"/>
            <a:ext cx="2563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উপরিভাগ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সমতল</a:t>
            </a:r>
            <a:endParaRPr lang="en-US" sz="2400" dirty="0">
              <a:solidFill>
                <a:schemeClr val="bg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9800" y="3207603"/>
            <a:ext cx="25630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চারদিক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নিম্নভূমিতে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নেমে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যায়</a:t>
            </a:r>
            <a:endParaRPr lang="en-US" sz="2400" dirty="0">
              <a:solidFill>
                <a:schemeClr val="bg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9800" y="27432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উচ্চতা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৩০০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বেশী</a:t>
            </a:r>
            <a:endParaRPr lang="en-US" sz="2400" dirty="0">
              <a:solidFill>
                <a:schemeClr val="bg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48400" y="4114800"/>
            <a:ext cx="2341418" cy="4572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মালভূমি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সৃষ্টির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কারণ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19800" y="1824335"/>
            <a:ext cx="2563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বিস্তীর্ণ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উচ্চভূমি</a:t>
            </a:r>
            <a:endParaRPr lang="en-US" sz="2400" dirty="0">
              <a:solidFill>
                <a:schemeClr val="bg1">
                  <a:lumMod val="95000"/>
                  <a:lumOff val="5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19800" y="5100935"/>
            <a:ext cx="2563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ভূপৃষ্ঠের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ক্ষয়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প্রক্রিয়া</a:t>
            </a:r>
            <a:endParaRPr lang="en-US" sz="2400" dirty="0">
              <a:solidFill>
                <a:schemeClr val="bg1">
                  <a:lumMod val="95000"/>
                  <a:lumOff val="5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26726" y="5558135"/>
            <a:ext cx="2563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লাভা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সঞ্চয়</a:t>
            </a:r>
            <a:endParaRPr lang="en-US" sz="2400" dirty="0">
              <a:solidFill>
                <a:schemeClr val="bg1">
                  <a:lumMod val="95000"/>
                  <a:lumOff val="5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925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/>
      <p:bldP spid="7" grpId="0"/>
      <p:bldP spid="8" grpId="0"/>
      <p:bldP spid="9" grpId="0"/>
      <p:bldP spid="10" grpId="0" animBg="1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76600" y="391180"/>
            <a:ext cx="2514600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মালভূমির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শ্রেণীবিভাগ</a:t>
            </a:r>
            <a:endParaRPr lang="en-US" sz="2800" b="1" dirty="0">
              <a:solidFill>
                <a:schemeClr val="bg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1138535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প্রণালী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অনুসারে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মালভূমি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৫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-304800" y="1931322"/>
            <a:ext cx="9753600" cy="2107278"/>
            <a:chOff x="-304800" y="1931322"/>
            <a:chExt cx="9753600" cy="2107278"/>
          </a:xfrm>
        </p:grpSpPr>
        <p:sp>
          <p:nvSpPr>
            <p:cNvPr id="7" name="Down Arrow Callout 6"/>
            <p:cNvSpPr/>
            <p:nvPr/>
          </p:nvSpPr>
          <p:spPr>
            <a:xfrm>
              <a:off x="3848100" y="1931322"/>
              <a:ext cx="1600200" cy="990600"/>
            </a:xfrm>
            <a:prstGeom prst="downArrowCallout">
              <a:avLst>
                <a:gd name="adj1" fmla="val 19405"/>
                <a:gd name="adj2" fmla="val 18007"/>
                <a:gd name="adj3" fmla="val 25000"/>
                <a:gd name="adj4" fmla="val 46795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মা</a:t>
              </a:r>
              <a:r>
                <a:rPr lang="en-US" sz="32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ল </a:t>
              </a:r>
              <a:r>
                <a:rPr lang="en-US" sz="32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ভূ</a:t>
              </a:r>
              <a:r>
                <a:rPr lang="en-US" sz="32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মি</a:t>
              </a:r>
              <a:endPara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Minus 7"/>
            <p:cNvSpPr/>
            <p:nvPr/>
          </p:nvSpPr>
          <p:spPr>
            <a:xfrm flipV="1">
              <a:off x="-304800" y="2788918"/>
              <a:ext cx="9753600" cy="563882"/>
            </a:xfrm>
            <a:prstGeom prst="mathMinus">
              <a:avLst>
                <a:gd name="adj1" fmla="val 39030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Down Arrow 8"/>
            <p:cNvSpPr/>
            <p:nvPr/>
          </p:nvSpPr>
          <p:spPr>
            <a:xfrm>
              <a:off x="876300" y="2956558"/>
              <a:ext cx="457200" cy="1082042"/>
            </a:xfrm>
            <a:prstGeom prst="downArrow">
              <a:avLst>
                <a:gd name="adj1" fmla="val 37879"/>
                <a:gd name="adj2" fmla="val 68182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Down Arrow 9"/>
            <p:cNvSpPr/>
            <p:nvPr/>
          </p:nvSpPr>
          <p:spPr>
            <a:xfrm>
              <a:off x="2628900" y="2956558"/>
              <a:ext cx="457200" cy="1082042"/>
            </a:xfrm>
            <a:prstGeom prst="downArrow">
              <a:avLst>
                <a:gd name="adj1" fmla="val 37879"/>
                <a:gd name="adj2" fmla="val 68182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Down Arrow 10"/>
            <p:cNvSpPr/>
            <p:nvPr/>
          </p:nvSpPr>
          <p:spPr>
            <a:xfrm>
              <a:off x="4419600" y="2956558"/>
              <a:ext cx="457200" cy="1082042"/>
            </a:xfrm>
            <a:prstGeom prst="downArrow">
              <a:avLst>
                <a:gd name="adj1" fmla="val 37879"/>
                <a:gd name="adj2" fmla="val 68182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Down Arrow 11"/>
            <p:cNvSpPr/>
            <p:nvPr/>
          </p:nvSpPr>
          <p:spPr>
            <a:xfrm>
              <a:off x="6172200" y="2956558"/>
              <a:ext cx="457200" cy="1082042"/>
            </a:xfrm>
            <a:prstGeom prst="downArrow">
              <a:avLst>
                <a:gd name="adj1" fmla="val 37879"/>
                <a:gd name="adj2" fmla="val 68182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Down Arrow 12"/>
            <p:cNvSpPr/>
            <p:nvPr/>
          </p:nvSpPr>
          <p:spPr>
            <a:xfrm>
              <a:off x="7886700" y="2956558"/>
              <a:ext cx="457200" cy="1082042"/>
            </a:xfrm>
            <a:prstGeom prst="downArrow">
              <a:avLst>
                <a:gd name="adj1" fmla="val 37879"/>
                <a:gd name="adj2" fmla="val 68182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gular Pentagon 15"/>
          <p:cNvSpPr/>
          <p:nvPr/>
        </p:nvSpPr>
        <p:spPr>
          <a:xfrm>
            <a:off x="228600" y="4038600"/>
            <a:ext cx="1752600" cy="1600200"/>
          </a:xfrm>
          <a:prstGeom prst="pentagon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4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সমভূমি</a:t>
            </a:r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উন্নীত</a:t>
            </a:r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মালভূমি</a:t>
            </a:r>
            <a:endParaRPr lang="en-US" sz="2400" b="1" dirty="0">
              <a:ln w="50800"/>
              <a:solidFill>
                <a:schemeClr val="bg1">
                  <a:shade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gular Pentagon 16"/>
          <p:cNvSpPr/>
          <p:nvPr/>
        </p:nvSpPr>
        <p:spPr>
          <a:xfrm>
            <a:off x="1981200" y="4038600"/>
            <a:ext cx="1752600" cy="1600200"/>
          </a:xfrm>
          <a:prstGeom prst="pentag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4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লাভা</a:t>
            </a:r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মালভূমি</a:t>
            </a:r>
            <a:endParaRPr lang="en-US" sz="2400" b="1" dirty="0">
              <a:ln w="50800"/>
              <a:solidFill>
                <a:schemeClr val="bg1">
                  <a:shade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gular Pentagon 17"/>
          <p:cNvSpPr/>
          <p:nvPr/>
        </p:nvSpPr>
        <p:spPr>
          <a:xfrm>
            <a:off x="3771900" y="4038600"/>
            <a:ext cx="1752600" cy="1600200"/>
          </a:xfrm>
          <a:prstGeom prst="pent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4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ক্ষয়জাত</a:t>
            </a:r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মালভূমি</a:t>
            </a:r>
            <a:endParaRPr lang="en-US" sz="2400" b="1" dirty="0">
              <a:ln w="50800"/>
              <a:solidFill>
                <a:schemeClr val="bg1">
                  <a:shade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gular Pentagon 18"/>
          <p:cNvSpPr/>
          <p:nvPr/>
        </p:nvSpPr>
        <p:spPr>
          <a:xfrm>
            <a:off x="5524500" y="4038600"/>
            <a:ext cx="1752600" cy="1600200"/>
          </a:xfrm>
          <a:prstGeom prst="pent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4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ব্যবচ্ছিন্ন</a:t>
            </a:r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মালভূমি</a:t>
            </a:r>
            <a:endParaRPr lang="en-US" sz="2400" b="1" dirty="0">
              <a:ln w="50800"/>
              <a:solidFill>
                <a:schemeClr val="bg1">
                  <a:shade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gular Pentagon 19"/>
          <p:cNvSpPr/>
          <p:nvPr/>
        </p:nvSpPr>
        <p:spPr>
          <a:xfrm>
            <a:off x="7239000" y="4038600"/>
            <a:ext cx="1752600" cy="1600200"/>
          </a:xfrm>
          <a:prstGeom prst="pent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4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তির্যক</a:t>
            </a:r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মালভূমি</a:t>
            </a:r>
            <a:endParaRPr lang="en-US" sz="2400" b="1" dirty="0">
              <a:ln w="50800"/>
              <a:solidFill>
                <a:schemeClr val="bg1">
                  <a:shade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588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900" y="478334"/>
            <a:ext cx="419100" cy="569386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</a:t>
            </a:r>
          </a:p>
          <a:p>
            <a:r>
              <a:rPr lang="en-US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</a:t>
            </a:r>
          </a:p>
          <a:p>
            <a:r>
              <a:rPr lang="en-US" sz="28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ভূ</a:t>
            </a:r>
            <a:endParaRPr lang="en-US" sz="28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মি</a:t>
            </a:r>
            <a:endParaRPr lang="en-US" sz="28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</a:t>
            </a:r>
          </a:p>
          <a:p>
            <a:r>
              <a:rPr lang="en-US" sz="28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ন্নী</a:t>
            </a:r>
            <a:endParaRPr lang="en-US" sz="28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</a:t>
            </a:r>
          </a:p>
          <a:p>
            <a:endParaRPr lang="en-US" sz="2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</a:t>
            </a:r>
            <a:endParaRPr lang="en-US" sz="28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</a:t>
            </a:r>
          </a:p>
          <a:p>
            <a:r>
              <a:rPr lang="en-US" sz="28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ভূ</a:t>
            </a:r>
            <a:endParaRPr lang="en-US" sz="28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মি</a:t>
            </a:r>
            <a:endParaRPr lang="en-US" sz="28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443345"/>
            <a:ext cx="7848600" cy="77585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ভূআন্দোলন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পাত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সঞ্চালনের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ভূপৃষ্ঠে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ভঙ্গিল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পর্বত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মধ্যবর্তী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অপেক্ষাকৃত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নিম্ন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সমভূমি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উন্নীত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মালভূমির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সমভূমি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উন্নীত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মালভূমি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MAMUN\Downloads\Tibetan-Plateau-long-before-modern-humans-730x41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8" r="1168" b="15427"/>
          <a:stretch/>
        </p:blipFill>
        <p:spPr bwMode="auto">
          <a:xfrm>
            <a:off x="914400" y="1476374"/>
            <a:ext cx="3933825" cy="423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09787" y="5867400"/>
            <a:ext cx="1905000" cy="47833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তিব্বত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মালভূমি</a:t>
            </a:r>
            <a:endParaRPr lang="en-US" sz="2800" dirty="0">
              <a:solidFill>
                <a:schemeClr val="bg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 descr="C:\Users\MAMUN\Downloads\Iran-Plateau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18"/>
          <a:stretch/>
        </p:blipFill>
        <p:spPr bwMode="auto">
          <a:xfrm>
            <a:off x="4953000" y="1476374"/>
            <a:ext cx="3886200" cy="423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791200" y="5867400"/>
            <a:ext cx="1752600" cy="47833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ইরান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মালভূমি</a:t>
            </a:r>
            <a:endParaRPr lang="en-US" sz="2800" dirty="0">
              <a:solidFill>
                <a:schemeClr val="bg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205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900" y="882908"/>
            <a:ext cx="419100" cy="483209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লা</a:t>
            </a:r>
            <a:endParaRPr lang="en-US" sz="28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ভা</a:t>
            </a:r>
            <a:endParaRPr lang="en-US" sz="28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</a:t>
            </a:r>
          </a:p>
          <a:p>
            <a:r>
              <a:rPr lang="en-US" sz="28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ঠি</a:t>
            </a:r>
            <a:endParaRPr lang="en-US" sz="28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</a:t>
            </a:r>
          </a:p>
          <a:p>
            <a:endParaRPr lang="en-US" sz="2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</a:t>
            </a:r>
            <a:endParaRPr lang="en-US" sz="28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</a:t>
            </a:r>
          </a:p>
          <a:p>
            <a:r>
              <a:rPr lang="en-US" sz="28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ভূ</a:t>
            </a:r>
            <a:endParaRPr lang="en-US" sz="28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মি</a:t>
            </a:r>
            <a:endParaRPr lang="en-US" sz="28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443345"/>
            <a:ext cx="7848600" cy="77585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ভূগর্ভ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লাভাপ্রবাহ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ভূপৃষ্ঠে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উঁচু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ছড়িয়ে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ক্রমশ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ঠান্ডা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কঠিন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আকার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ধারণ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সুবিস্তীর্ণ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ভূমি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লাভা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মালভূমি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84984" y="5867400"/>
            <a:ext cx="3334616" cy="457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ভারতের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দাক্ষিণাত্য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মালভূমি</a:t>
            </a:r>
            <a:endParaRPr lang="en-US" sz="2800" dirty="0">
              <a:solidFill>
                <a:schemeClr val="bg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1" name="Picture 3" descr="C:\Users\MAMUN\Downloads\দাক্ষিনাত্য মালভূমিা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584" y="1476375"/>
            <a:ext cx="3906116" cy="423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MAMUN\Downloads\Colombia Plateau-hdf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b="10050"/>
          <a:stretch/>
        </p:blipFill>
        <p:spPr bwMode="auto">
          <a:xfrm>
            <a:off x="4953000" y="1493908"/>
            <a:ext cx="3886200" cy="422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867400" y="5867400"/>
            <a:ext cx="2285999" cy="457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কলম্বিয়া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মালভূমি</a:t>
            </a:r>
            <a:endParaRPr lang="en-US" sz="2800" dirty="0">
              <a:solidFill>
                <a:schemeClr val="bg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02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900" y="1516082"/>
            <a:ext cx="419100" cy="397031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ক্ষ</a:t>
            </a:r>
            <a:endParaRPr lang="en-US" sz="28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য়</a:t>
            </a:r>
          </a:p>
          <a:p>
            <a:r>
              <a:rPr lang="en-US" sz="28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জা</a:t>
            </a:r>
            <a:endParaRPr lang="en-US" sz="28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</a:t>
            </a:r>
          </a:p>
          <a:p>
            <a:endParaRPr lang="en-US" sz="2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</a:t>
            </a:r>
            <a:endParaRPr lang="en-US" sz="28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</a:t>
            </a:r>
          </a:p>
          <a:p>
            <a:r>
              <a:rPr lang="en-US" sz="28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ভূ</a:t>
            </a:r>
            <a:endParaRPr lang="en-US" sz="28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মি</a:t>
            </a:r>
            <a:endParaRPr lang="en-US" sz="28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443345"/>
            <a:ext cx="7848600" cy="77585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পর্বত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উচু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ভূমি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শক্তির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ক্ষয়প্রাপ্ত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মালভূমির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ক্ষয়জাত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মালভুমি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71600" y="5715000"/>
            <a:ext cx="2819400" cy="457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সৌদি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আরবের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মালভূমি</a:t>
            </a:r>
            <a:endParaRPr lang="en-US" sz="2800" dirty="0">
              <a:solidFill>
                <a:schemeClr val="bg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Users\MAMUN\Downloads\Saudi Arabia-Plateau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80" t="24300" r="10973" b="9692"/>
          <a:stretch/>
        </p:blipFill>
        <p:spPr bwMode="auto">
          <a:xfrm>
            <a:off x="914400" y="1381928"/>
            <a:ext cx="3886199" cy="423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AMUN\Downloads\Siberian Plateau-svhdv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2"/>
          <a:stretch/>
        </p:blipFill>
        <p:spPr bwMode="auto">
          <a:xfrm>
            <a:off x="4876800" y="1381928"/>
            <a:ext cx="3962400" cy="423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562600" y="5715000"/>
            <a:ext cx="3048000" cy="457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সাইবেরিয়ার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পূর্ব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মালভূমি</a:t>
            </a:r>
            <a:endParaRPr lang="en-US" sz="2800" dirty="0">
              <a:solidFill>
                <a:schemeClr val="bg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65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406</TotalTime>
  <Words>530</Words>
  <Application>Microsoft Office PowerPoint</Application>
  <PresentationFormat>On-screen Show (4:3)</PresentationFormat>
  <Paragraphs>162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Paper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MAMUN</dc:creator>
  <cp:lastModifiedBy>MAMUN</cp:lastModifiedBy>
  <cp:revision>250</cp:revision>
  <dcterms:created xsi:type="dcterms:W3CDTF">2021-04-15T08:14:10Z</dcterms:created>
  <dcterms:modified xsi:type="dcterms:W3CDTF">2021-04-17T10:24:05Z</dcterms:modified>
</cp:coreProperties>
</file>