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289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90" r:id="rId11"/>
    <p:sldId id="291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F504B-DBF1-4DE3-84A8-5008ECCDC51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56A0E-C69D-4D6A-8333-3A6AC5EB5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56A0E-C69D-4D6A-8333-3A6AC5EB51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A99B-3E74-48B6-A157-2E657D7B4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96DC1-56DC-44FC-A1A3-26A82F710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5AFD8-6558-4F2C-BD69-C4188548C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52D70-F2BA-4FBE-8C90-C21C67420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9AFBC-BCC9-4414-8953-537D9DA1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8468-8DED-4F1E-8268-08C8BA3B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5AD59-4FF9-4248-B065-61DD51F05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13A6D-1940-4612-BB37-3F673E1B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B1F10-0ECD-4A7B-99A2-BF2A51ED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D0E89-E008-4C91-81CC-FB214453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4897CA-F01A-4BE7-AED6-74AEC8574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A6B58-36ED-4B19-B724-63DE02A94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4F8D5-4392-4562-8FAC-06E0E901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2860E-70E1-47F5-A7B5-004C68D1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C0D0F-5FF0-414B-A2F5-2E387DF3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2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0EB9-3C1C-4BD7-83EC-152F7DCE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CD106-B539-47F9-A097-0B989982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28A5D-00DB-49E5-8E05-C51599DE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81D99-FB7E-4366-B651-AC23FBF2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1CE9C-826A-445C-B0B4-6259D517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9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ED780-EAB0-4A10-8ECF-ADF43035B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292A3-7807-4FFA-89C3-7C8D9D272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9058-34F7-4FD1-B480-F9C89BE7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30ED4-923D-4A22-9BA5-5DEE0FD1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32C87-5705-4CA7-99CE-160C5F7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6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27E6-4834-41C1-AB23-AA6BBA5D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5CE56-F84D-4342-BB0B-BE35360AA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DC192-E90E-4C2B-AB88-64763E67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BD24-9E3C-4C09-BC57-A68CD44F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3936C-EED3-4F9D-A246-1CD8FC98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92818-C6F5-4E7B-9EA0-367312B2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56F4-2CDD-4E4E-8C2C-ACED073F7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08505-0BF7-422F-A659-40DE0EC7D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4D935-EDA6-4F8A-BA37-ED6905728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7516C-9A0E-4B89-BD54-4FA12711E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C150D-26BD-4400-BF59-2D743B92C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CA6DB-CF68-4BE4-9ACB-EFBA9E1F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A02FA-E5A0-4B77-91EC-9413913C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62D305-8CCA-4C4D-9527-18DA647A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0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9E56-B416-4BE4-922E-B4A5BC55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A6DA4-A53A-4236-ACC4-CB310036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8BA44-61A8-4A7E-8665-F6FE48FE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1613F-2E8E-4499-A17C-816D13C8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CA697-C7BB-4CD5-8507-256B1799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84EBA-14A1-4638-ADA6-216E8CCA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66D0C-4DBB-48B9-8138-93947777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C844-6250-4967-9506-8F6076EC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A45F7-63AC-4635-B82B-2CB52CAE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ED29B-63C1-42A1-A944-84B5D242E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5CB0A-F8E4-462B-8C71-EF8336D1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2DD9A-CEA8-4308-8E36-6D544C17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FE23E-E067-46C4-B51A-F865CB3C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9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A7557-8FE9-471D-8F6A-6E50CA84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6AA1A-933B-4AFB-A462-4A8147DB2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E1904-4A35-4CA1-A176-394463A80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65170-669D-46A8-BC34-F76D6F67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76AC1-0332-404D-83A3-5908A657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321D9-2E6B-4187-A2D6-F639DC81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A247D-64C2-429F-931C-D5502605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A41EE-2D08-446D-B56A-2B577A40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39A36-85A8-4687-8E5B-DF0ECB5DB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6F06-9B20-490F-9B4C-CD910042D21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624BF-6905-4CB9-B775-456E7AE8A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ED4A2-1C8D-4324-91BF-7A6938FF6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F7C8-6FDA-4F05-8083-1D06D1AA8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50EEBE68-616F-6C4F-B8C7-5401F892A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42" y="261595"/>
            <a:ext cx="11747444" cy="634240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BE11908-9F3B-FC47-BF79-0D4CE2329189}"/>
              </a:ext>
            </a:extLst>
          </p:cNvPr>
          <p:cNvSpPr/>
          <p:nvPr/>
        </p:nvSpPr>
        <p:spPr>
          <a:xfrm>
            <a:off x="4664527" y="3429000"/>
            <a:ext cx="7146473" cy="2755900"/>
          </a:xfrm>
          <a:prstGeom prst="ellipse">
            <a:avLst/>
          </a:prstGeom>
          <a:solidFill>
            <a:srgbClr val="FF0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latin typeface="Edwardian Script ITC" panose="030303020407070D0804" pitchFamily="66" charset="0"/>
              </a:rPr>
              <a:t>G,T  Degree College.</a:t>
            </a:r>
          </a:p>
          <a:p>
            <a:pPr algn="ctr"/>
            <a:r>
              <a:rPr lang="en-US" sz="4800" b="1">
                <a:latin typeface="Edwardian Script ITC" panose="030303020407070D0804" pitchFamily="66" charset="0"/>
              </a:rPr>
              <a:t>Kotchandpur, Jhenaidah.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98450-720A-7340-9FAD-D7EBBEBDE622}"/>
              </a:ext>
            </a:extLst>
          </p:cNvPr>
          <p:cNvSpPr txBox="1"/>
          <p:nvPr/>
        </p:nvSpPr>
        <p:spPr>
          <a:xfrm>
            <a:off x="927099" y="4153940"/>
            <a:ext cx="3374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>
                <a:solidFill>
                  <a:srgbClr val="00B0F0"/>
                </a:solidFill>
                <a:latin typeface="Algerian" pitchFamily="82" charset="0"/>
                <a:ea typeface="Abadi" panose="02000000000000000000" pitchFamily="2" charset="0"/>
              </a:rPr>
              <a:t>On-line class</a:t>
            </a:r>
          </a:p>
        </p:txBody>
      </p:sp>
    </p:spTree>
    <p:extLst>
      <p:ext uri="{BB962C8B-B14F-4D97-AF65-F5344CB8AC3E}">
        <p14:creationId xmlns:p14="http://schemas.microsoft.com/office/powerpoint/2010/main" val="1267246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86B5C40-F857-B24A-A964-A8D0ECD5B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62" y="469673"/>
            <a:ext cx="10499952" cy="589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8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D3B939-1AFB-3D40-A5FB-1152A23A79C4}"/>
              </a:ext>
            </a:extLst>
          </p:cNvPr>
          <p:cNvSpPr txBox="1"/>
          <p:nvPr/>
        </p:nvSpPr>
        <p:spPr>
          <a:xfrm>
            <a:off x="344714" y="346528"/>
            <a:ext cx="1168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COVID-19-</a:t>
            </a:r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এর সংক্রমণ প্রতিরোধ করতে: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আপনার হাত প্রায়শই পরিষ্কার করুন। সাবান এবং জল বা অ্যালকোহল রয়েছে এমন হ্যান্ডওয়াশ ব্যবহার করুন।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কাশি বা হাঁচি হচ্ছে এমন ব্যক্তির থেকে নিরাপদ দূরত্ব বজায় রাখুন।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দূরত্ব বজায় রাখা সম্ভব না হলে মাস্ক ব্যবহার করুন।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আপনার চোখ, নাক বা মুখ স্পর্শ করবেন না।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কাশি বা হাঁচির সময় আপনার নাক এবং মুখটি কনুই ভাঁজ করে বা টিস্যু দিয়ে কভার করুন।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অসুস্থ বোধ করলে বাড়িতেই থাকুন।</a:t>
            </a:r>
          </a:p>
          <a:p>
            <a:r>
              <a:rPr lang="as-IN" sz="3600" b="0" i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জ্বর, কাশি এবং শ্বাসকষ্ট হলে ডাক্তারের পরামর্শ নিন।</a:t>
            </a:r>
          </a:p>
          <a:p>
            <a:pPr algn="l"/>
            <a:endParaRPr lang="en-US" sz="36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1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4FDF3EB3-13B3-0348-9016-A0B6B36F3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50" y="805373"/>
            <a:ext cx="10470698" cy="524725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77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97D578-E807-450C-A916-6C3600B80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9" y="4663715"/>
            <a:ext cx="12074013" cy="2140051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E226F2-68F3-5B43-ABF2-44CFBA39DA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70" y="466952"/>
            <a:ext cx="4274710" cy="5660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5D48565-1CC4-2B41-B168-676CE9EBF774}"/>
              </a:ext>
            </a:extLst>
          </p:cNvPr>
          <p:cNvSpPr/>
          <p:nvPr/>
        </p:nvSpPr>
        <p:spPr>
          <a:xfrm>
            <a:off x="4824380" y="1369201"/>
            <a:ext cx="7151311" cy="408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5400" dirty="0">
                <a:solidFill>
                  <a:srgbClr val="FF0000"/>
                </a:solidFill>
                <a:latin typeface="Algerian" pitchFamily="82" charset="0"/>
                <a:ea typeface="STHupo" panose="02010800040101010101" pitchFamily="2" charset="-122"/>
                <a:cs typeface="Bodoni MT Black" panose="02000000000000000000" pitchFamily="2" charset="0"/>
              </a:rPr>
              <a:t>Md. Abbas ali</a:t>
            </a:r>
          </a:p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7030A0"/>
                </a:solidFill>
                <a:latin typeface="Blackadder ITC" pitchFamily="82" charset="0"/>
                <a:cs typeface="NikoshBAN" panose="02000000000000000000" pitchFamily="2" charset="0"/>
              </a:rPr>
              <a:t>Assistance Professor (Management) </a:t>
            </a:r>
          </a:p>
          <a:p>
            <a:pPr algn="ctr">
              <a:spcBef>
                <a:spcPct val="20000"/>
              </a:spcBef>
            </a:pPr>
            <a:r>
              <a:rPr lang="en-US" sz="2800" dirty="0">
                <a:latin typeface="Eras Bold ITC" panose="020B0907030504020204" pitchFamily="34" charset="0"/>
                <a:cs typeface="NikoshBAN" panose="02000000000000000000" pitchFamily="2" charset="0"/>
              </a:rPr>
              <a:t>G,T College, Kotchandpur, Jhenaidah </a:t>
            </a:r>
          </a:p>
          <a:p>
            <a:pPr algn="ctr">
              <a:spcBef>
                <a:spcPct val="20000"/>
              </a:spcBef>
            </a:pPr>
            <a:r>
              <a:rPr lang="en-US" sz="2800" dirty="0">
                <a:solidFill>
                  <a:schemeClr val="accent1"/>
                </a:solidFill>
                <a:latin typeface="Eras Bold ITC" panose="020B0907030504020204" pitchFamily="34" charset="0"/>
                <a:cs typeface="NikoshBAN" panose="02000000000000000000" pitchFamily="2" charset="0"/>
              </a:rPr>
              <a:t>Facebook: facebook.com/abbasali1976</a:t>
            </a:r>
          </a:p>
          <a:p>
            <a:pPr algn="ctr">
              <a:spcBef>
                <a:spcPct val="20000"/>
              </a:spcBef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  <a:cs typeface="NikoshBAN" panose="02000000000000000000" pitchFamily="2" charset="0"/>
              </a:rPr>
              <a:t>GMAIL: abbasali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  <a:cs typeface="Arial" panose="020B0604020202020204" pitchFamily="34" charset="0"/>
              </a:rPr>
              <a:t>1976@gmail.com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Eras Bold ITC" panose="020B0907030504020204" pitchFamily="34" charset="0"/>
              <a:cs typeface="NikoshBAN" panose="02000000000000000000" pitchFamily="2" charset="0"/>
            </a:endParaRPr>
          </a:p>
          <a:p>
            <a:pPr algn="ctr">
              <a:spcBef>
                <a:spcPct val="20000"/>
              </a:spcBef>
            </a:pPr>
            <a:r>
              <a:rPr lang="en-US" sz="2800" dirty="0">
                <a:solidFill>
                  <a:srgbClr val="7030A0"/>
                </a:solidFill>
                <a:latin typeface="Eras Bold ITC" panose="020B0907030504020204" pitchFamily="34" charset="0"/>
                <a:cs typeface="NikoshBAN" panose="02000000000000000000" pitchFamily="2" charset="0"/>
              </a:rPr>
              <a:t>Mob: 01911-655784*01717-337116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2E72D8-8CE4-0A4D-8032-001685B875A7}"/>
              </a:ext>
            </a:extLst>
          </p:cNvPr>
          <p:cNvSpPr txBox="1"/>
          <p:nvPr/>
        </p:nvSpPr>
        <p:spPr>
          <a:xfrm>
            <a:off x="1269999" y="401671"/>
            <a:ext cx="10515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>
                <a:solidFill>
                  <a:srgbClr val="002060"/>
                </a:solidFill>
                <a:latin typeface="Algerian" pitchFamily="82" charset="0"/>
                <a:ea typeface="Modern Love" panose="02000000000000000000" pitchFamily="2" charset="0"/>
                <a:cs typeface="Arial Black" panose="020B0604020202020204" pitchFamily="34" charset="0"/>
              </a:rPr>
              <a:t> </a:t>
            </a:r>
            <a:r>
              <a:rPr lang="en-US" sz="5400">
                <a:effectLst/>
                <a:latin typeface="Algerian" pitchFamily="82" charset="0"/>
              </a:rPr>
              <a:t>Teacher introduction</a:t>
            </a:r>
            <a:endParaRPr lang="en-US" sz="5400" b="1">
              <a:solidFill>
                <a:srgbClr val="002060"/>
              </a:solidFill>
              <a:latin typeface="Algerian" pitchFamily="82" charset="0"/>
              <a:ea typeface="Modern Love" panose="02000000000000000000" pitchFamily="2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97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97D578-E807-450C-A916-6C3600B80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1" y="4564634"/>
            <a:ext cx="12074013" cy="2140051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2E5CB45E-3EFA-9944-AE9D-3DE38AE64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8" y="219076"/>
            <a:ext cx="11587844" cy="64856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4B4F59-A89B-3B45-B6BB-2F7E84E66FD1}"/>
              </a:ext>
            </a:extLst>
          </p:cNvPr>
          <p:cNvSpPr txBox="1"/>
          <p:nvPr/>
        </p:nvSpPr>
        <p:spPr>
          <a:xfrm>
            <a:off x="302078" y="1836488"/>
            <a:ext cx="294367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>
                <a:solidFill>
                  <a:srgbClr val="FF0000"/>
                </a:solidFill>
              </a:rPr>
              <a:t>ব্যবস্থাপনার বিভিন্ন স্তর</a:t>
            </a:r>
            <a:endParaRPr lang="en-US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8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E8DE118C-E7FB-6444-A926-B23C84FC59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1"/>
          <a:stretch/>
        </p:blipFill>
        <p:spPr>
          <a:xfrm>
            <a:off x="290286" y="301171"/>
            <a:ext cx="11684000" cy="62846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1CE20E-B427-A746-98A7-43EA6BF3FF76}"/>
              </a:ext>
            </a:extLst>
          </p:cNvPr>
          <p:cNvSpPr txBox="1"/>
          <p:nvPr/>
        </p:nvSpPr>
        <p:spPr>
          <a:xfrm>
            <a:off x="5190671" y="252367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620EDA-7326-C64D-A9CE-D043EAF38E68}"/>
              </a:ext>
            </a:extLst>
          </p:cNvPr>
          <p:cNvSpPr txBox="1"/>
          <p:nvPr/>
        </p:nvSpPr>
        <p:spPr>
          <a:xfrm>
            <a:off x="519793" y="675345"/>
            <a:ext cx="294367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>
                <a:solidFill>
                  <a:srgbClr val="FF0000"/>
                </a:solidFill>
              </a:rPr>
              <a:t>ব্যবস্থাপনার বিভিন্ন স্তর</a:t>
            </a:r>
            <a:endParaRPr lang="en-US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97D578-E807-450C-A916-6C3600B80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6" y="4601496"/>
            <a:ext cx="12074013" cy="2140051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5D0663-E2B4-5645-80FD-3B377C7B9C26}"/>
              </a:ext>
            </a:extLst>
          </p:cNvPr>
          <p:cNvSpPr txBox="1"/>
          <p:nvPr/>
        </p:nvSpPr>
        <p:spPr>
          <a:xfrm>
            <a:off x="5190671" y="252367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ECF7E-0890-B341-A941-582DCCA77842}"/>
              </a:ext>
            </a:extLst>
          </p:cNvPr>
          <p:cNvSpPr txBox="1"/>
          <p:nvPr/>
        </p:nvSpPr>
        <p:spPr>
          <a:xfrm>
            <a:off x="624114" y="1056175"/>
            <a:ext cx="10388599" cy="42473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as-IN" sz="5400" b="1" i="0">
                <a:solidFill>
                  <a:srgbClr val="0693E3"/>
                </a:solidFill>
                <a:effectLst/>
                <a:latin typeface="Baloo Da 2"/>
              </a:rPr>
              <a:t>ব্যবস্থাপনার বিভিন্ন স্তর</a:t>
            </a:r>
          </a:p>
          <a:p>
            <a:pPr algn="l"/>
            <a:r>
              <a:rPr lang="as-IN" sz="5400" b="0" i="0">
                <a:solidFill>
                  <a:srgbClr val="2C2525"/>
                </a:solidFill>
                <a:effectLst/>
                <a:latin typeface="Baloo Da 2"/>
              </a:rPr>
              <a:t>ব্যবস্থাপনার কার্যসমূহ সুষ্ঠুভাবে সম্পাদনের জন্য প্রতিষ্ঠানের উচ্চস্তর হতে নিম্নস্তর পর্যন্ত সকল স্তরেই কম বেশি কাজ করা হয় । </a:t>
            </a:r>
          </a:p>
        </p:txBody>
      </p:sp>
    </p:spTree>
    <p:extLst>
      <p:ext uri="{BB962C8B-B14F-4D97-AF65-F5344CB8AC3E}">
        <p14:creationId xmlns:p14="http://schemas.microsoft.com/office/powerpoint/2010/main" val="276318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301369-866B-8E48-B62F-D9ED95ABFE17}"/>
              </a:ext>
            </a:extLst>
          </p:cNvPr>
          <p:cNvSpPr txBox="1"/>
          <p:nvPr/>
        </p:nvSpPr>
        <p:spPr>
          <a:xfrm>
            <a:off x="5642429" y="346528"/>
            <a:ext cx="6384471" cy="618630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as-IN" sz="3600" b="1" i="0">
                <a:solidFill>
                  <a:srgbClr val="2C2525"/>
                </a:solidFill>
                <a:effectLst/>
                <a:latin typeface="Baloo Da 2"/>
              </a:rPr>
              <a:t>১.উচ্চ পর্যায়ের ব্যবস্থাপনাঃ </a:t>
            </a:r>
            <a:r>
              <a:rPr lang="as-IN" sz="3600" b="0" i="0">
                <a:solidFill>
                  <a:srgbClr val="2C2525"/>
                </a:solidFill>
                <a:effectLst/>
                <a:latin typeface="Baloo Da 2"/>
              </a:rPr>
              <a:t>প্রতিষ্ঠানের শীর্ষ পর্যায়ের নির্বাহীদের সমন্বয়ে গড়ে ওঠা ব্যস্থাপনাকে উচ্চ পর্যায়ের ব্যবস্থাপনা বলে । প্রতিষ্ঠানের নীতি নির্ধারণই এদের মূখ্য কাজ ।কোনো কোম্পানির পরিচালক মন্ডলী , চেয়ারম্যান , ম্যানেজিং ডিরেক্টর , সচিব ও ক্ষেত্র বিশেষে জেনারেল ম্যানেজার – এই স্তরের ব্যবস্থাপক ।</a:t>
            </a:r>
            <a:endParaRPr lang="en-US" sz="36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D2F86FA-22ED-334C-8F80-ABAC87755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346528"/>
            <a:ext cx="5128080" cy="61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6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952F04-6B27-3241-89BD-42BC75438623}"/>
              </a:ext>
            </a:extLst>
          </p:cNvPr>
          <p:cNvSpPr txBox="1"/>
          <p:nvPr/>
        </p:nvSpPr>
        <p:spPr>
          <a:xfrm>
            <a:off x="4876346" y="474958"/>
            <a:ext cx="7064827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as-IN" sz="4000" b="1" i="0">
                <a:solidFill>
                  <a:srgbClr val="2C2525"/>
                </a:solidFill>
                <a:effectLst/>
                <a:latin typeface="Baloo Da 2"/>
              </a:rPr>
              <a:t>মধ্য পর্যায়ের ব্যবস্থাপনাঃ</a:t>
            </a:r>
            <a:r>
              <a:rPr lang="as-IN" sz="4000" b="0" i="0">
                <a:solidFill>
                  <a:srgbClr val="2C2525"/>
                </a:solidFill>
                <a:effectLst/>
                <a:latin typeface="Baloo Da 2"/>
              </a:rPr>
              <a:t> উচ্চপর্যায়ে গৃহীত লক্ষ্য ,পরিকল্পনা ও নীতি -নির্দেশনা বাস্তবায়নে নিম্নপর্যায়ের ব্যবস্থাপকগণকে কাজে লাগাতে ব্যবস্থাপনার যে স্তর কাজ করে তাকে মধ্যপর্যায়ের ব্যবস্থাপনা বলে । এরা উচ্চ ও নিম্নস্তরের মাঝে সেতুবন্ধন হিসেবে কাজ করে।</a:t>
            </a:r>
            <a:endParaRPr lang="en-US" sz="40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F7B91B0-5D44-D648-9F5B-4EF818F33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71" y="304799"/>
            <a:ext cx="4171950" cy="597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27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BCAD9C-C712-8548-8599-37C548C09096}"/>
              </a:ext>
            </a:extLst>
          </p:cNvPr>
          <p:cNvSpPr txBox="1"/>
          <p:nvPr/>
        </p:nvSpPr>
        <p:spPr>
          <a:xfrm>
            <a:off x="5023756" y="709386"/>
            <a:ext cx="6767287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as-IN" sz="4000" b="1" i="0">
                <a:solidFill>
                  <a:srgbClr val="2C2525"/>
                </a:solidFill>
                <a:effectLst/>
                <a:latin typeface="Baloo Da 2"/>
              </a:rPr>
              <a:t>নিম্ন পর্যায়ের ব্যবস্থাপনাঃ</a:t>
            </a:r>
            <a:r>
              <a:rPr lang="as-IN" sz="4000" b="0" i="0">
                <a:solidFill>
                  <a:srgbClr val="2C2525"/>
                </a:solidFill>
                <a:effectLst/>
                <a:latin typeface="Baloo Da 2"/>
              </a:rPr>
              <a:t> মধ্য পর্যায়ের ব্যবস্থাপনা কর্তৃক গৃহীত পরিকল্পনা , নীতি-কৌশল মাঠ পর্যায়ে বাস্তবায়নের দায়িত্ব প্রাপ্ত ব্যবস্থাপনাকে নিম্নপর্যায়ের ব্যবস্থাপনা বলে।ফোরম্যান,সুপারভাইজার ইত্যাদি এ পর্যায়ে কর্মরত থাকে ।</a:t>
            </a:r>
            <a:endParaRPr lang="en-US" sz="40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371D4FA-AA18-AD40-902D-69965C2E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57" y="473528"/>
            <a:ext cx="4495800" cy="59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0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1ECCC792-D437-47D0-BC58-50BCC61F215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26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4E7FBF69-F8CE-A749-ABAA-E6FFCEAC9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29" y="458030"/>
            <a:ext cx="11420871" cy="59826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056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705</Words>
  <Application>Microsoft Office PowerPoint</Application>
  <PresentationFormat>Widescreen</PresentationFormat>
  <Paragraphs>79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shibu chandra</dc:creator>
  <cp:lastModifiedBy>abbasali1976@gmail.com</cp:lastModifiedBy>
  <cp:revision>46</cp:revision>
  <dcterms:created xsi:type="dcterms:W3CDTF">2020-10-22T13:15:00Z</dcterms:created>
  <dcterms:modified xsi:type="dcterms:W3CDTF">2021-04-18T09:54:11Z</dcterms:modified>
</cp:coreProperties>
</file>