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2" r:id="rId2"/>
    <p:sldId id="257" r:id="rId3"/>
    <p:sldId id="258" r:id="rId4"/>
    <p:sldId id="259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>
      <p:cViewPr varScale="1">
        <p:scale>
          <a:sx n="68" d="100"/>
          <a:sy n="68" d="100"/>
        </p:scale>
        <p:origin x="28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E7BA8-E7F7-4A47-8D1C-767CD8D64444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65A91-7712-4A5E-9E26-2C9CD66C3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1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70334-32A7-48DB-A128-2E7DF7D9A7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4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9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0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5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8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2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2335-F0B5-4934-9091-34FF9325E963}" type="datetimeFigureOut">
              <a:rPr lang="en-US" smtClean="0"/>
              <a:t>19-Apr-21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860B-AA1F-46F1-A5F6-F83B13B8C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A9253-8C22-4D5D-8041-37CD4C654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" y="76200"/>
            <a:ext cx="9126473" cy="6781800"/>
          </a:xfrm>
          <a:prstGeom prst="rect">
            <a:avLst/>
          </a:prstGeom>
        </p:spPr>
      </p:pic>
      <p:pic>
        <p:nvPicPr>
          <p:cNvPr id="217" name="Audio 2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grpSp>
        <p:nvGrpSpPr>
          <p:cNvPr id="187" name="Group 186"/>
          <p:cNvGrpSpPr/>
          <p:nvPr/>
        </p:nvGrpSpPr>
        <p:grpSpPr>
          <a:xfrm>
            <a:off x="-1790933" y="533400"/>
            <a:ext cx="1813560" cy="4686983"/>
            <a:chOff x="6879847" y="32205"/>
            <a:chExt cx="1813560" cy="4686983"/>
          </a:xfrm>
        </p:grpSpPr>
        <p:grpSp>
          <p:nvGrpSpPr>
            <p:cNvPr id="188" name="Group 187"/>
            <p:cNvGrpSpPr/>
            <p:nvPr/>
          </p:nvGrpSpPr>
          <p:grpSpPr>
            <a:xfrm>
              <a:off x="6879847" y="32205"/>
              <a:ext cx="1813560" cy="4527722"/>
              <a:chOff x="5622824" y="-78548"/>
              <a:chExt cx="1813560" cy="4527722"/>
            </a:xfrm>
            <a:scene3d>
              <a:camera prst="orthographicFront"/>
              <a:lightRig rig="sunset" dir="t"/>
            </a:scene3d>
          </p:grpSpPr>
          <p:grpSp>
            <p:nvGrpSpPr>
              <p:cNvPr id="190" name="Group 189"/>
              <p:cNvGrpSpPr/>
              <p:nvPr/>
            </p:nvGrpSpPr>
            <p:grpSpPr>
              <a:xfrm>
                <a:off x="6046322" y="-78548"/>
                <a:ext cx="940484" cy="914400"/>
                <a:chOff x="4012516" y="2286000"/>
                <a:chExt cx="940484" cy="914400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206" name="Donut 205"/>
                <p:cNvSpPr/>
                <p:nvPr/>
              </p:nvSpPr>
              <p:spPr>
                <a:xfrm>
                  <a:off x="4038600" y="2286000"/>
                  <a:ext cx="914400" cy="914400"/>
                </a:xfrm>
                <a:prstGeom prst="donut">
                  <a:avLst/>
                </a:prstGeom>
                <a:grpFill/>
                <a:ln>
                  <a:noFill/>
                </a:ln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 flipV="1">
                  <a:off x="4012516" y="2514600"/>
                  <a:ext cx="365760" cy="365760"/>
                </a:xfrm>
                <a:prstGeom prst="rect">
                  <a:avLst/>
                </a:prstGeom>
                <a:grpFill/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/>
              <p:cNvGrpSpPr/>
              <p:nvPr/>
            </p:nvGrpSpPr>
            <p:grpSpPr>
              <a:xfrm rot="2768567">
                <a:off x="5622824" y="1194577"/>
                <a:ext cx="1813560" cy="1813560"/>
                <a:chOff x="1295400" y="1371600"/>
                <a:chExt cx="1813560" cy="1813560"/>
              </a:xfrm>
            </p:grpSpPr>
            <p:sp>
              <p:nvSpPr>
                <p:cNvPr id="194" name="Oval 193"/>
                <p:cNvSpPr/>
                <p:nvPr/>
              </p:nvSpPr>
              <p:spPr>
                <a:xfrm>
                  <a:off x="1295400" y="1371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1447800" y="1524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Oval 195"/>
                <p:cNvSpPr/>
                <p:nvPr/>
              </p:nvSpPr>
              <p:spPr>
                <a:xfrm>
                  <a:off x="1600200" y="16764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Oval 196"/>
                <p:cNvSpPr/>
                <p:nvPr/>
              </p:nvSpPr>
              <p:spPr>
                <a:xfrm>
                  <a:off x="1763159" y="1817811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1905000" y="19812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2057400" y="2133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2209800" y="2286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2362200" y="24384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2514600" y="25908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2667000" y="27432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2819400" y="2895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2971800" y="3048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sp3d contourW="12700">
                  <a:bevelT h="0"/>
                  <a:contourClr>
                    <a:srgbClr val="FF0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2" name="Rounded Rectangle 191"/>
              <p:cNvSpPr/>
              <p:nvPr/>
            </p:nvSpPr>
            <p:spPr>
              <a:xfrm rot="2707731">
                <a:off x="6017670" y="3489054"/>
                <a:ext cx="914400" cy="100584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sp3d contourW="12700">
                <a:bevelT h="0"/>
                <a:contourClr>
                  <a:srgbClr val="FF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 rot="2768567">
                <a:off x="6433417" y="341776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sp3d contourW="12700">
                <a:bevelT h="0"/>
                <a:contourClr>
                  <a:srgbClr val="FF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9" name="TextBox 188"/>
            <p:cNvSpPr txBox="1"/>
            <p:nvPr/>
          </p:nvSpPr>
          <p:spPr>
            <a:xfrm rot="19636160">
              <a:off x="7313750" y="3518859"/>
              <a:ext cx="110959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7200" dirty="0">
                  <a:latin typeface="Nikosh" pitchFamily="2" charset="0"/>
                  <a:cs typeface="Nikosh" pitchFamily="2" charset="0"/>
                </a:rPr>
                <a:t>ম  </a:t>
              </a:r>
              <a:endParaRPr lang="en-US" sz="7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-3200400" y="533400"/>
            <a:ext cx="1874074" cy="4605844"/>
            <a:chOff x="-3602523" y="57477"/>
            <a:chExt cx="1874074" cy="4605844"/>
          </a:xfrm>
        </p:grpSpPr>
        <p:grpSp>
          <p:nvGrpSpPr>
            <p:cNvPr id="170" name="Group 169"/>
            <p:cNvGrpSpPr/>
            <p:nvPr/>
          </p:nvGrpSpPr>
          <p:grpSpPr>
            <a:xfrm>
              <a:off x="-3602523" y="57477"/>
              <a:ext cx="1813560" cy="4605844"/>
              <a:chOff x="5622824" y="-78548"/>
              <a:chExt cx="1813560" cy="460584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71" name="Donut 170"/>
              <p:cNvSpPr/>
              <p:nvPr/>
            </p:nvSpPr>
            <p:spPr>
              <a:xfrm>
                <a:off x="6168336" y="-78548"/>
                <a:ext cx="914400" cy="914400"/>
              </a:xfrm>
              <a:prstGeom prst="donu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2" name="Group 171"/>
              <p:cNvGrpSpPr/>
              <p:nvPr/>
            </p:nvGrpSpPr>
            <p:grpSpPr>
              <a:xfrm rot="2768567">
                <a:off x="5622824" y="1194577"/>
                <a:ext cx="1813560" cy="1813560"/>
                <a:chOff x="1295400" y="1371600"/>
                <a:chExt cx="1813560" cy="1813560"/>
              </a:xfrm>
              <a:grpFill/>
            </p:grpSpPr>
            <p:sp>
              <p:nvSpPr>
                <p:cNvPr id="175" name="Oval 174"/>
                <p:cNvSpPr/>
                <p:nvPr/>
              </p:nvSpPr>
              <p:spPr>
                <a:xfrm>
                  <a:off x="1295400" y="13716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1447800" y="15240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>
                <a:xfrm>
                  <a:off x="1600200" y="16764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Oval 177"/>
                <p:cNvSpPr/>
                <p:nvPr/>
              </p:nvSpPr>
              <p:spPr>
                <a:xfrm>
                  <a:off x="1752600" y="18288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Oval 178"/>
                <p:cNvSpPr/>
                <p:nvPr/>
              </p:nvSpPr>
              <p:spPr>
                <a:xfrm>
                  <a:off x="1905000" y="19812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79"/>
                <p:cNvSpPr/>
                <p:nvPr/>
              </p:nvSpPr>
              <p:spPr>
                <a:xfrm>
                  <a:off x="2057400" y="21336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2209800" y="22860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2362200" y="24384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2514600" y="25908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2667000" y="27432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2819400" y="28956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2971800" y="3048000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1636535" y="1638585"/>
                  <a:ext cx="137160" cy="137160"/>
                </a:xfrm>
                <a:prstGeom prst="ellipse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3" name="Rounded Rectangle 172"/>
              <p:cNvSpPr/>
              <p:nvPr/>
            </p:nvSpPr>
            <p:spPr>
              <a:xfrm rot="2707731">
                <a:off x="6004206" y="3521456"/>
                <a:ext cx="1005840" cy="1005840"/>
              </a:xfrm>
              <a:prstGeom prst="round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2768567">
                <a:off x="6433417" y="3417766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 rot="20175009">
              <a:off x="-3570229" y="3458690"/>
              <a:ext cx="18417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/>
                <a:t> </a:t>
              </a:r>
              <a:r>
                <a:rPr lang="bn-BD" sz="7200" dirty="0">
                  <a:latin typeface="Nikosh" pitchFamily="2" charset="0"/>
                  <a:cs typeface="Nikosh" pitchFamily="2" charset="0"/>
                </a:rPr>
                <a:t>ত</a:t>
              </a:r>
              <a:endParaRPr lang="en-US" sz="72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-4572000" y="457200"/>
            <a:ext cx="1813560" cy="4650653"/>
            <a:chOff x="3716225" y="-18388"/>
            <a:chExt cx="1813560" cy="4650653"/>
          </a:xfrm>
        </p:grpSpPr>
        <p:grpSp>
          <p:nvGrpSpPr>
            <p:cNvPr id="150" name="Group 149"/>
            <p:cNvGrpSpPr/>
            <p:nvPr/>
          </p:nvGrpSpPr>
          <p:grpSpPr>
            <a:xfrm>
              <a:off x="3716225" y="-18388"/>
              <a:ext cx="1813560" cy="4605844"/>
              <a:chOff x="5622824" y="-78548"/>
              <a:chExt cx="1813560" cy="4605844"/>
            </a:xfrm>
            <a:solidFill>
              <a:srgbClr val="0070C0"/>
            </a:solidFill>
            <a:effectLst>
              <a:outerShdw blurRad="50800" dist="38100" dir="2700000" sx="97000" sy="97000" algn="tl" rotWithShape="0">
                <a:srgbClr val="FFC000">
                  <a:alpha val="38000"/>
                </a:srgbClr>
              </a:outerShdw>
            </a:effectLst>
            <a:scene3d>
              <a:camera prst="orthographicFront"/>
              <a:lightRig rig="sunset" dir="t"/>
            </a:scene3d>
          </p:grpSpPr>
          <p:sp>
            <p:nvSpPr>
              <p:cNvPr id="152" name="Rounded Rectangle 151"/>
              <p:cNvSpPr/>
              <p:nvPr/>
            </p:nvSpPr>
            <p:spPr>
              <a:xfrm rot="2707731">
                <a:off x="6004206" y="3521456"/>
                <a:ext cx="1005840" cy="1005840"/>
              </a:xfrm>
              <a:prstGeom prst="roundRect">
                <a:avLst/>
              </a:prstGeom>
              <a:grpFill/>
              <a:sp3d contourW="12700">
                <a:bevelT w="6350" h="63500"/>
                <a:bevelB h="31750"/>
                <a:contourClr>
                  <a:srgbClr val="FFC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>
                <a:off x="6046322" y="-78548"/>
                <a:ext cx="940484" cy="914400"/>
                <a:chOff x="4012516" y="2286000"/>
                <a:chExt cx="940484" cy="914400"/>
              </a:xfrm>
              <a:grpFill/>
            </p:grpSpPr>
            <p:sp>
              <p:nvSpPr>
                <p:cNvPr id="168" name="Donut 167"/>
                <p:cNvSpPr/>
                <p:nvPr/>
              </p:nvSpPr>
              <p:spPr>
                <a:xfrm>
                  <a:off x="4038600" y="2286000"/>
                  <a:ext cx="914400" cy="914400"/>
                </a:xfrm>
                <a:prstGeom prst="donut">
                  <a:avLst/>
                </a:prstGeom>
                <a:grpFill/>
                <a:ln>
                  <a:noFill/>
                </a:ln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 flipV="1">
                  <a:off x="4012516" y="2514600"/>
                  <a:ext cx="365760" cy="365760"/>
                </a:xfrm>
                <a:prstGeom prst="rect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 rot="2768567">
                <a:off x="5622824" y="1194577"/>
                <a:ext cx="1813560" cy="1813560"/>
                <a:chOff x="1295400" y="1371600"/>
                <a:chExt cx="1813560" cy="1813560"/>
              </a:xfrm>
              <a:grpFill/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1295400" y="13716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1447800" y="15240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1600200" y="16764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Oval 158"/>
                <p:cNvSpPr/>
                <p:nvPr/>
              </p:nvSpPr>
              <p:spPr>
                <a:xfrm>
                  <a:off x="1752600" y="18288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1905000" y="19812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Oval 160"/>
                <p:cNvSpPr/>
                <p:nvPr/>
              </p:nvSpPr>
              <p:spPr>
                <a:xfrm>
                  <a:off x="2057400" y="21336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2209800" y="22860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Oval 162"/>
                <p:cNvSpPr/>
                <p:nvPr/>
              </p:nvSpPr>
              <p:spPr>
                <a:xfrm>
                  <a:off x="2362200" y="24384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2514600" y="25908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2667000" y="27432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Oval 165"/>
                <p:cNvSpPr/>
                <p:nvPr/>
              </p:nvSpPr>
              <p:spPr>
                <a:xfrm>
                  <a:off x="2819400" y="28956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Oval 166"/>
                <p:cNvSpPr/>
                <p:nvPr/>
              </p:nvSpPr>
              <p:spPr>
                <a:xfrm>
                  <a:off x="2971800" y="3048000"/>
                  <a:ext cx="137160" cy="137160"/>
                </a:xfrm>
                <a:prstGeom prst="ellipse">
                  <a:avLst/>
                </a:prstGeom>
                <a:grpFill/>
                <a:sp3d contourW="12700">
                  <a:bevelT w="6350" h="63500"/>
                  <a:bevelB h="31750"/>
                  <a:contourClr>
                    <a:srgbClr val="FFC000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5" name="Oval 154"/>
              <p:cNvSpPr/>
              <p:nvPr/>
            </p:nvSpPr>
            <p:spPr>
              <a:xfrm rot="2768567">
                <a:off x="6433417" y="3417766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  <a:sp3d contourW="12700">
                <a:bevelT w="6350" h="63500"/>
                <a:bevelB h="31750"/>
                <a:contourClr>
                  <a:srgbClr val="FFC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 rot="19418205">
              <a:off x="4229215" y="3431936"/>
              <a:ext cx="10615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7200" dirty="0">
                  <a:latin typeface="Nikosh" pitchFamily="2" charset="0"/>
                  <a:cs typeface="Nikosh" pitchFamily="2" charset="0"/>
                </a:rPr>
                <a:t>গ  </a:t>
              </a:r>
              <a:endParaRPr lang="en-US" sz="7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6842760" y="556740"/>
            <a:ext cx="1813560" cy="4853460"/>
            <a:chOff x="-162217" y="-173733"/>
            <a:chExt cx="1813560" cy="4853460"/>
          </a:xfrm>
        </p:grpSpPr>
        <p:grpSp>
          <p:nvGrpSpPr>
            <p:cNvPr id="50" name="Group 49"/>
            <p:cNvGrpSpPr/>
            <p:nvPr/>
          </p:nvGrpSpPr>
          <p:grpSpPr>
            <a:xfrm>
              <a:off x="-162217" y="-173733"/>
              <a:ext cx="1813560" cy="4821933"/>
              <a:chOff x="5622824" y="-294637"/>
              <a:chExt cx="1813560" cy="4821933"/>
            </a:xfrm>
            <a:effectLst>
              <a:outerShdw blurRad="50800" dist="50800" dir="5400000" algn="ctr" rotWithShape="0">
                <a:srgbClr val="FFFF00"/>
              </a:outerShdw>
            </a:effectLst>
          </p:grpSpPr>
          <p:grpSp>
            <p:nvGrpSpPr>
              <p:cNvPr id="51" name="Group 50"/>
              <p:cNvGrpSpPr/>
              <p:nvPr/>
            </p:nvGrpSpPr>
            <p:grpSpPr>
              <a:xfrm>
                <a:off x="6046322" y="-294637"/>
                <a:ext cx="934567" cy="914400"/>
                <a:chOff x="4012516" y="2069911"/>
                <a:chExt cx="934567" cy="914400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67" name="Donut 66"/>
                <p:cNvSpPr/>
                <p:nvPr/>
              </p:nvSpPr>
              <p:spPr>
                <a:xfrm>
                  <a:off x="4032683" y="2069911"/>
                  <a:ext cx="914400" cy="914400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 flipV="1">
                  <a:off x="4012516" y="2290411"/>
                  <a:ext cx="365760" cy="3657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 rot="2768567">
                <a:off x="5622824" y="1194577"/>
                <a:ext cx="1813560" cy="1813560"/>
                <a:chOff x="1295400" y="1371600"/>
                <a:chExt cx="1813560" cy="181356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1295400" y="1371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447800" y="1524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600200" y="16764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752600" y="18288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905000" y="19812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057400" y="2133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209800" y="2286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362200" y="24384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514600" y="25908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667000" y="27432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2819400" y="28956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971800" y="3048000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Rounded Rectangle 52"/>
              <p:cNvSpPr/>
              <p:nvPr/>
            </p:nvSpPr>
            <p:spPr>
              <a:xfrm rot="2707731">
                <a:off x="6004206" y="3521456"/>
                <a:ext cx="1005840" cy="100584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2768567">
                <a:off x="6433417" y="3417766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90453">
              <a:off x="201221" y="3696040"/>
              <a:ext cx="998252" cy="969122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grpSp>
        <p:nvGrpSpPr>
          <p:cNvPr id="120" name="Group 119"/>
          <p:cNvGrpSpPr/>
          <p:nvPr/>
        </p:nvGrpSpPr>
        <p:grpSpPr>
          <a:xfrm>
            <a:off x="-5623560" y="381000"/>
            <a:ext cx="1813560" cy="4638100"/>
            <a:chOff x="2156787" y="16078"/>
            <a:chExt cx="1813560" cy="4638100"/>
          </a:xfrm>
        </p:grpSpPr>
        <p:grpSp>
          <p:nvGrpSpPr>
            <p:cNvPr id="88" name="Group 87"/>
            <p:cNvGrpSpPr/>
            <p:nvPr/>
          </p:nvGrpSpPr>
          <p:grpSpPr>
            <a:xfrm>
              <a:off x="2156787" y="16078"/>
              <a:ext cx="1813560" cy="4638100"/>
              <a:chOff x="5622824" y="-78548"/>
              <a:chExt cx="1813560" cy="4638100"/>
            </a:xfrm>
            <a:solidFill>
              <a:schemeClr val="accent6">
                <a:lumMod val="75000"/>
              </a:schemeClr>
            </a:solidFill>
            <a:effectLst>
              <a:outerShdw blurRad="63500" dist="50800" dir="5400000" sx="4000" sy="4000" algn="ctr" rotWithShape="0">
                <a:schemeClr val="bg1">
                  <a:alpha val="43000"/>
                </a:schemeClr>
              </a:outerShdw>
            </a:effectLst>
            <a:scene3d>
              <a:camera prst="orthographicFront"/>
              <a:lightRig rig="sunrise" dir="t"/>
            </a:scene3d>
          </p:grpSpPr>
          <p:grpSp>
            <p:nvGrpSpPr>
              <p:cNvPr id="89" name="Group 88"/>
              <p:cNvGrpSpPr/>
              <p:nvPr/>
            </p:nvGrpSpPr>
            <p:grpSpPr>
              <a:xfrm>
                <a:off x="6046322" y="-78548"/>
                <a:ext cx="940484" cy="914400"/>
                <a:chOff x="4012516" y="2286000"/>
                <a:chExt cx="940484" cy="914400"/>
              </a:xfrm>
              <a:grpFill/>
            </p:grpSpPr>
            <p:sp>
              <p:nvSpPr>
                <p:cNvPr id="105" name="Donut 104"/>
                <p:cNvSpPr/>
                <p:nvPr/>
              </p:nvSpPr>
              <p:spPr>
                <a:xfrm>
                  <a:off x="4038600" y="2286000"/>
                  <a:ext cx="914400" cy="914400"/>
                </a:xfrm>
                <a:prstGeom prst="donut">
                  <a:avLst/>
                </a:prstGeom>
                <a:grpFill/>
                <a:ln>
                  <a:noFill/>
                </a:ln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 flipV="1">
                  <a:off x="4012516" y="2514600"/>
                  <a:ext cx="365760" cy="365760"/>
                </a:xfrm>
                <a:prstGeom prst="rect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 rot="2768567">
                <a:off x="5622824" y="1194577"/>
                <a:ext cx="1813560" cy="1813560"/>
                <a:chOff x="1295400" y="1371600"/>
                <a:chExt cx="1813560" cy="1813560"/>
              </a:xfrm>
              <a:grpFill/>
            </p:grpSpPr>
            <p:sp>
              <p:nvSpPr>
                <p:cNvPr id="93" name="Oval 92"/>
                <p:cNvSpPr/>
                <p:nvPr/>
              </p:nvSpPr>
              <p:spPr>
                <a:xfrm>
                  <a:off x="1295400" y="13716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447800" y="15240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1600200" y="16764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1752600" y="18288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905000" y="19812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2057400" y="21336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2209800" y="22860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2362200" y="24384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2514600" y="25908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2667000" y="27432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2819400" y="28956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2971800" y="3048000"/>
                  <a:ext cx="137160" cy="137160"/>
                </a:xfrm>
                <a:prstGeom prst="ellipse">
                  <a:avLst/>
                </a:prstGeom>
                <a:grpFill/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Rounded Rectangle 90"/>
              <p:cNvSpPr/>
              <p:nvPr/>
            </p:nvSpPr>
            <p:spPr>
              <a:xfrm rot="2707731">
                <a:off x="5971804" y="3507992"/>
                <a:ext cx="1005840" cy="1097280"/>
              </a:xfrm>
              <a:prstGeom prst="roundRect">
                <a:avLst/>
              </a:prstGeom>
              <a:grpFill/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2768567">
                <a:off x="6433417" y="3417766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 rot="19078300">
              <a:off x="2594785" y="3421110"/>
              <a:ext cx="11144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7200" dirty="0">
                  <a:latin typeface="Nikosh" pitchFamily="2" charset="0"/>
                  <a:cs typeface="Nikosh" pitchFamily="2" charset="0"/>
                </a:rPr>
                <a:t>স্বা </a:t>
              </a:r>
              <a:endParaRPr lang="en-US" sz="7200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-96229" y="5259671"/>
            <a:ext cx="32506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itchFamily="2" charset="0"/>
                <a:cs typeface="Nikosh" pitchFamily="2" charset="0"/>
              </a:rPr>
              <a:t>মোঃমানসুর হোসাইন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 সহকারি শিক্ষক 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নোয়াপাড়া সঃপ্রাঃবিঃ</a:t>
            </a:r>
          </a:p>
          <a:p>
            <a:r>
              <a:rPr lang="bn-BD" sz="3200" dirty="0">
                <a:latin typeface="Nikosh" pitchFamily="2" charset="0"/>
                <a:cs typeface="Nikosh" pitchFamily="2" charset="0"/>
              </a:rPr>
              <a:t>কালিগঞ্জ,গাজীপুর।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-60960" y="847165"/>
            <a:ext cx="9052560" cy="29583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500778"/>
      </p:ext>
    </p:extLst>
  </p:cSld>
  <p:clrMapOvr>
    <a:masterClrMapping/>
  </p:clrMapOvr>
  <p:transition spd="slow" advTm="1088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-2.69071E-6 L 0.95503 0.02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43" y="12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16667E-6 -2.51965E-6 L 0.98907 0.0198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44" y="9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1.94444E-6 -4.22561E-6 L 1.00087 0.027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35" y="13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38889E-6 -3.8835E-6 L 0.9908 0.039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49" y="19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94444E-6 -4.39205E-7 L 0.9658 -0.012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99" y="-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49057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3" y="228600"/>
            <a:ext cx="8534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163" y="1828800"/>
            <a:ext cx="1728355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 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1" y="18288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3692237" y="1766455"/>
            <a:ext cx="529936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64" y="5715000"/>
            <a:ext cx="1728354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অমূল্য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267200"/>
            <a:ext cx="1693719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ভয়ঙ্কর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163" y="3061855"/>
            <a:ext cx="1728356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সম্ভার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3601" y="30480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1" y="43434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1" y="57150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7600" y="2971800"/>
            <a:ext cx="529936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বিভিন্ন উপাদান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4419600"/>
            <a:ext cx="529936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ভীতিজনক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7600" y="5867400"/>
            <a:ext cx="529936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যার মূল্য নির্ধারণ করা যায়না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63" y="228600"/>
            <a:ext cx="8534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বাক্য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করি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163" y="1828800"/>
            <a:ext cx="1728355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   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876800"/>
            <a:ext cx="1693719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বিলুপ্ত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163" y="3429000"/>
            <a:ext cx="1728356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ভয়ঙ্কর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9445" y="1828800"/>
            <a:ext cx="5275118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প্রকৃতির অপার সম্ভার সুন্দরবন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1" y="18288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1" y="34290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4876800"/>
            <a:ext cx="1142999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05199" y="3429000"/>
            <a:ext cx="5299363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বাঘ দেখতে যেমন সুন্দর তেমনি ভয়ঙ্কর 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81400" y="4876800"/>
            <a:ext cx="5223162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শকুন বাংলাদেশে এখন বিলুপ্ত পাখি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633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8600"/>
            <a:ext cx="8867571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শিক্ষকের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7BC876-22AD-448D-9DBA-43724D1418A6}"/>
              </a:ext>
            </a:extLst>
          </p:cNvPr>
          <p:cNvGrpSpPr/>
          <p:nvPr/>
        </p:nvGrpSpPr>
        <p:grpSpPr>
          <a:xfrm>
            <a:off x="260387" y="1066800"/>
            <a:ext cx="5320542" cy="5459896"/>
            <a:chOff x="1" y="1090612"/>
            <a:chExt cx="6219183" cy="54598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76" r="32114"/>
            <a:stretch/>
          </p:blipFill>
          <p:spPr>
            <a:xfrm>
              <a:off x="1" y="1090612"/>
              <a:ext cx="3352800" cy="5459896"/>
            </a:xfrm>
            <a:prstGeom prst="rect">
              <a:avLst/>
            </a:prstGeom>
          </p:spPr>
        </p:pic>
        <p:pic>
          <p:nvPicPr>
            <p:cNvPr id="7" name="Picture 6" descr="Screen Clipping">
              <a:extLst>
                <a:ext uri="{FF2B5EF4-FFF2-40B4-BE49-F238E27FC236}">
                  <a16:creationId xmlns:a16="http://schemas.microsoft.com/office/drawing/2014/main" id="{25A76410-A298-4035-9609-D5B2A6E8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1" y="1090612"/>
              <a:ext cx="2866383" cy="5459895"/>
            </a:xfrm>
            <a:prstGeom prst="rect">
              <a:avLst/>
            </a:prstGeom>
          </p:spPr>
        </p:pic>
      </p:grp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A7D10387-A9F4-4D39-B73E-48A6C7749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21" y="1480865"/>
            <a:ext cx="238158" cy="3896269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91DFDA7A-1297-4802-B6D9-1A7B979D8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29" y="1159019"/>
            <a:ext cx="3105871" cy="53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2" cy="838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838200"/>
            <a:ext cx="9067799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84647"/>
            <a:ext cx="8382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2057400"/>
            <a:ext cx="8382000" cy="3850957"/>
            <a:chOff x="76200" y="2057400"/>
            <a:chExt cx="8382000" cy="3850957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2057400"/>
              <a:ext cx="12954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" pitchFamily="2" charset="0"/>
                  <a:cs typeface="Nikosh" pitchFamily="2" charset="0"/>
                </a:rPr>
                <a:t> ১নং </a:t>
              </a:r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দল</a:t>
              </a:r>
              <a:r>
                <a:rPr lang="en-US" sz="2800" dirty="0">
                  <a:latin typeface="Nikosh" pitchFamily="2" charset="0"/>
                  <a:cs typeface="Nikosh" pitchFamily="2" charset="0"/>
                </a:rPr>
                <a:t> 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3784937"/>
              <a:ext cx="12954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" pitchFamily="2" charset="0"/>
                  <a:cs typeface="Nikosh" pitchFamily="2" charset="0"/>
                </a:rPr>
                <a:t> ২নং </a:t>
              </a:r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দল</a:t>
              </a:r>
              <a:r>
                <a:rPr lang="en-US" sz="2800" dirty="0">
                  <a:latin typeface="Nikosh" pitchFamily="2" charset="0"/>
                  <a:cs typeface="Nikosh" pitchFamily="2" charset="0"/>
                </a:rPr>
                <a:t> 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" y="5385137"/>
              <a:ext cx="12954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Nikosh" pitchFamily="2" charset="0"/>
                  <a:cs typeface="Nikosh" pitchFamily="2" charset="0"/>
                </a:rPr>
                <a:t> ৩নং </a:t>
              </a:r>
              <a:r>
                <a:rPr lang="en-US" sz="2800" dirty="0" err="1">
                  <a:latin typeface="Nikosh" pitchFamily="2" charset="0"/>
                  <a:cs typeface="Nikosh" pitchFamily="2" charset="0"/>
                </a:rPr>
                <a:t>দল</a:t>
              </a:r>
              <a:r>
                <a:rPr lang="en-US" sz="2800" dirty="0">
                  <a:latin typeface="Nikosh" pitchFamily="2" charset="0"/>
                  <a:cs typeface="Nikosh" pitchFamily="2" charset="0"/>
                </a:rPr>
                <a:t>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2057400"/>
              <a:ext cx="67056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" pitchFamily="2" charset="0"/>
                  <a:cs typeface="Nikosh" pitchFamily="2" charset="0"/>
                </a:rPr>
                <a:t> যুক্ত বর্ণোগুলো খুজে বের করে খাতায় লিখ ? </a:t>
              </a:r>
              <a:r>
                <a:rPr lang="en-US" sz="2800" dirty="0">
                  <a:latin typeface="Nikosh" pitchFamily="2" charset="0"/>
                  <a:cs typeface="Nikosh" pitchFamily="2" charset="0"/>
                </a:rPr>
                <a:t>।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3810000"/>
              <a:ext cx="67056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" pitchFamily="2" charset="0"/>
                  <a:cs typeface="Nikosh" pitchFamily="2" charset="0"/>
                </a:rPr>
                <a:t>সুন্দরবনে পাওয়াযায় এমন ৫টি প্রাণীর নাম লেখ ।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5334000"/>
              <a:ext cx="66294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" pitchFamily="2" charset="0"/>
                  <a:cs typeface="Nikosh" pitchFamily="2" charset="0"/>
                </a:rPr>
                <a:t>শকুন কিভাবে মানুষের উপকার করে? </a:t>
              </a:r>
              <a:r>
                <a:rPr lang="en-US" sz="2800" dirty="0">
                  <a:latin typeface="Nikosh" pitchFamily="2" charset="0"/>
                  <a:cs typeface="Nikosh" pitchFamily="2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4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4645"/>
            <a:ext cx="8382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229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সুন্দরবনে পাওয়া যায় এমন ৫টি গাছের নাম খুজে বের কর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4276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20" y="284645"/>
            <a:ext cx="87249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একক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520" y="2133600"/>
            <a:ext cx="8839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সুন্দরবন থেকে আমরা কী ধরনের সম্পদ পেয়ে থাকি?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081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20" y="284645"/>
            <a:ext cx="87249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মুখে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মুখে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বলি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লিখি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।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408429"/>
            <a:ext cx="872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১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।ক্যাঙ্গারু ও সিংহ বললেই এখন কোন কোন দেশের কথা মনে হয়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2800" dirty="0">
                <a:latin typeface="Nikosh" pitchFamily="2" charset="0"/>
                <a:cs typeface="Nikosh" pitchFamily="2" charset="0"/>
              </a:rPr>
              <a:t>২।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শুকুন কীভাবে আমাদের উপকার করে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?</a:t>
            </a:r>
          </a:p>
          <a:p>
            <a:r>
              <a:rPr lang="en-US" sz="2800" dirty="0">
                <a:latin typeface="Nikosh" pitchFamily="2" charset="0"/>
                <a:cs typeface="Nikosh" pitchFamily="2" charset="0"/>
              </a:rPr>
              <a:t>৩।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সুন্দরবন বাংলাদেশের কোন জেলায় অবস্থিত?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9142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" y="284645"/>
            <a:ext cx="90816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ডান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দিক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ঠিক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বেছে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খালি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জায়গায়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লিখি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388" y="1828800"/>
            <a:ext cx="60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ক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।বাংলাদেশ……………সৌন্দর্যে ভরপুর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388" y="2658812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খ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।প্রকৃতি অপার  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-----------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সমূদ্রের নিচে রয়েছে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420" y="348882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গ। বাঘ দেখতে যেমন সুন্দর তেমনি আবার……। 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214" y="4268951"/>
            <a:ext cx="5375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" pitchFamily="2" charset="0"/>
                <a:cs typeface="Nikosh" pitchFamily="2" charset="0"/>
              </a:rPr>
              <a:t>ঘ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।শকুন বাংলাদেশে এখন …………পাখি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5510" y="4872911"/>
            <a:ext cx="99738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" pitchFamily="2" charset="0"/>
                <a:cs typeface="Nikosh" pitchFamily="2" charset="0"/>
              </a:rPr>
              <a:t>অপার </a:t>
            </a:r>
            <a:r>
              <a:rPr lang="en-US" sz="2800" b="1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5510" y="4167099"/>
            <a:ext cx="106150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সম্ভার 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4039" y="2807774"/>
            <a:ext cx="107753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ভয়ঙ্কর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1768835"/>
            <a:ext cx="97494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বিলুপ্ত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36527 0.371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4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1088 L -0.59409 0.160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5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45399 -0.195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41 0.02222 L -0.50365 -0.428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4645"/>
            <a:ext cx="8700655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মুল্যায়ন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82914"/>
            <a:ext cx="8700655" cy="2554545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" pitchFamily="2" charset="0"/>
                <a:cs typeface="Nikosh" pitchFamily="2" charset="0"/>
              </a:rPr>
              <a:t>ক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।সুন্দরবনের প্রকৃতি কেমন ৩টি বাক্যে লিখ।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r>
              <a:rPr lang="en-US" sz="4000" dirty="0">
                <a:latin typeface="Nikosh" pitchFamily="2" charset="0"/>
                <a:cs typeface="Nikosh" pitchFamily="2" charset="0"/>
              </a:rPr>
              <a:t>খ।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সুন্দরবনে পাওয়া যায় এমন তটি প্রাণীর নাম লিখ।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r>
              <a:rPr lang="en-US" sz="4000" dirty="0">
                <a:latin typeface="Nikosh" pitchFamily="2" charset="0"/>
                <a:cs typeface="Nikosh" pitchFamily="2" charset="0"/>
              </a:rPr>
              <a:t>গ।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শকুন কিভাবে মানূষের উপকার করে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en-US" sz="4000" dirty="0">
                <a:latin typeface="Nikosh" pitchFamily="2" charset="0"/>
                <a:cs typeface="Nikosh" pitchFamily="2" charset="0"/>
              </a:rPr>
              <a:t>ঘ।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বিভিন্ন ধরনের বাঘ সম্পর্কে যা জান লিখ।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228600"/>
            <a:ext cx="8753481" cy="4924812"/>
            <a:chOff x="27708" y="279737"/>
            <a:chExt cx="8753481" cy="4924812"/>
          </a:xfrm>
        </p:grpSpPr>
        <p:sp>
          <p:nvSpPr>
            <p:cNvPr id="2" name="TextBox 1"/>
            <p:cNvSpPr txBox="1"/>
            <p:nvPr/>
          </p:nvSpPr>
          <p:spPr>
            <a:xfrm>
              <a:off x="228599" y="279737"/>
              <a:ext cx="8552589" cy="1569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BD" sz="9600" dirty="0">
                  <a:latin typeface="Nikosh" pitchFamily="2" charset="0"/>
                  <a:cs typeface="Nikosh" pitchFamily="2" charset="0"/>
                </a:rPr>
                <a:t>শিক্ষক পরিচিতি </a:t>
              </a:r>
              <a:endParaRPr lang="en-US" sz="9600" dirty="0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708" y="2034450"/>
              <a:ext cx="5306291" cy="31700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bn-BD" sz="4000" dirty="0">
                  <a:latin typeface="Nikosh" pitchFamily="2" charset="0"/>
                  <a:cs typeface="Nikosh" pitchFamily="2" charset="0"/>
                </a:rPr>
                <a:t>নামঃ মোঃমানসুর হোসাইন </a:t>
              </a:r>
            </a:p>
            <a:p>
              <a:r>
                <a:rPr lang="bn-BD" sz="4000" dirty="0">
                  <a:latin typeface="Nikosh" pitchFamily="2" charset="0"/>
                  <a:cs typeface="Nikosh" pitchFamily="2" charset="0"/>
                </a:rPr>
                <a:t>পদবিঃসহঃশিক্ষক</a:t>
              </a:r>
            </a:p>
            <a:p>
              <a:r>
                <a:rPr lang="bn-BD" sz="4000" dirty="0">
                  <a:latin typeface="Nikosh" pitchFamily="2" charset="0"/>
                  <a:cs typeface="Nikosh" pitchFamily="2" charset="0"/>
                </a:rPr>
                <a:t>বিদ্যলয়ের নামঃনোয়াপাড়া সরকারি প্রাথমিক বিদ্যালয় </a:t>
              </a:r>
            </a:p>
            <a:p>
              <a:r>
                <a:rPr lang="bn-BD" sz="4000" dirty="0">
                  <a:latin typeface="Nikosh" pitchFamily="2" charset="0"/>
                  <a:cs typeface="Nikosh" pitchFamily="2" charset="0"/>
                </a:rPr>
                <a:t>কালিগঞ্জ, গাজীপুর । </a:t>
              </a:r>
              <a:endParaRPr lang="en-US" sz="40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798" y="2034450"/>
              <a:ext cx="3142391" cy="3142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64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4645"/>
            <a:ext cx="8548255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6000" dirty="0" err="1">
                <a:latin typeface="Nikosh" pitchFamily="2" charset="0"/>
                <a:cs typeface="Nikosh" pitchFamily="2" charset="0"/>
              </a:rPr>
              <a:t>কাজ</a:t>
            </a:r>
            <a:r>
              <a:rPr lang="en-US" sz="6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108537"/>
            <a:ext cx="8548255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" pitchFamily="2" charset="0"/>
                <a:cs typeface="Nikosh" pitchFamily="2" charset="0"/>
              </a:rPr>
              <a:t>সুন্দরবন সম্পর্কে ৫টি বাক্য লিখ?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609600"/>
            <a:ext cx="7848600" cy="5968999"/>
            <a:chOff x="685800" y="609600"/>
            <a:chExt cx="7848600" cy="5968999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609600"/>
              <a:ext cx="7848600" cy="144655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82832"/>
              <a:ext cx="7848600" cy="4695767"/>
            </a:xfrm>
            <a:prstGeom prst="rect">
              <a:avLst/>
            </a:prstGeom>
          </p:spPr>
        </p:pic>
      </p:grp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76200"/>
            <a:ext cx="9002806" cy="67818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436167"/>
      </p:ext>
    </p:extLst>
  </p:cSld>
  <p:clrMapOvr>
    <a:masterClrMapping/>
  </p:clrMapOvr>
  <p:transition spd="slow" advTm="1302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4160" y="533400"/>
            <a:ext cx="8410348" cy="5383155"/>
            <a:chOff x="-217170" y="804167"/>
            <a:chExt cx="9009241" cy="5383155"/>
          </a:xfrm>
        </p:grpSpPr>
        <p:sp>
          <p:nvSpPr>
            <p:cNvPr id="3" name="TextBox 2"/>
            <p:cNvSpPr txBox="1"/>
            <p:nvPr/>
          </p:nvSpPr>
          <p:spPr>
            <a:xfrm>
              <a:off x="-206287" y="804167"/>
              <a:ext cx="8998358" cy="13234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BD" sz="8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পাঠ</a:t>
              </a:r>
              <a:r>
                <a:rPr lang="bn-BD" sz="8000" dirty="0">
                  <a:ln w="76200">
                    <a:solidFill>
                      <a:schemeClr val="tx1"/>
                    </a:solidFill>
                  </a:ln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bn-BD" sz="8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r>
                <a:rPr lang="bn-BD" sz="8000" dirty="0">
                  <a:ln w="76200">
                    <a:solidFill>
                      <a:schemeClr val="tx1"/>
                    </a:solidFill>
                  </a:ln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rPr>
                <a:t> </a:t>
              </a:r>
              <a:endParaRPr lang="en-US" sz="8000" dirty="0">
                <a:ln w="7620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-217170" y="3078779"/>
              <a:ext cx="8998358" cy="31085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বিষয়ঃ বাংলা </a:t>
              </a:r>
            </a:p>
            <a:p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শ্রেণিঃ৫ম</a:t>
              </a:r>
            </a:p>
            <a:p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পাঠঃসুন্দর বনের প্রাণি।  </a:t>
              </a:r>
            </a:p>
            <a:p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পাঠাংশ “বাংলাদেশের দক্ষিনে রয়েছে…....।বিলুপ্তির হাত থেকে বাচাতে হব।</a:t>
              </a:r>
            </a:p>
            <a:p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সময়ঃ ৪০ মিনিট </a:t>
              </a:r>
            </a:p>
            <a:p>
              <a:r>
                <a:rPr lang="bn-BD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তারিখঃ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961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132343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" pitchFamily="2" charset="0"/>
                <a:cs typeface="Nikosh" pitchFamily="2" charset="0"/>
              </a:rPr>
              <a:t>শিখন ফল </a:t>
            </a:r>
            <a:endParaRPr lang="en-US" sz="8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" y="1600200"/>
            <a:ext cx="9142379" cy="52629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শোনা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>
                <a:latin typeface="Nikosh" pitchFamily="2" charset="0"/>
                <a:cs typeface="Nikosh" pitchFamily="2" charset="0"/>
              </a:rPr>
              <a:t>১.১.১যুক্তবর্ণ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সহকারে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শুনে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বুঝতে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 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বলা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>
                <a:latin typeface="Nikosh" pitchFamily="2" charset="0"/>
                <a:cs typeface="Nikosh" pitchFamily="2" charset="0"/>
              </a:rPr>
              <a:t>১.১.১যুক্তবর্ণ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সহকারে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গঠিত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স্পষ্ট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শুদ্ধভাবে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 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পড়া 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dirty="0">
                <a:latin typeface="Nikosh" pitchFamily="2" charset="0"/>
                <a:cs typeface="Nikosh" pitchFamily="2" charset="0"/>
              </a:rPr>
              <a:t>১.৪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পাঠ্যপুস্তক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সমমানের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শব্দ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বাক্য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শ্রবনযোগ্য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স্পষ্ট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স্বরে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প্রমিত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উচ্চারণে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সাবলীল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পড়তে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লেখাঃ</a:t>
            </a:r>
          </a:p>
          <a:p>
            <a:pPr algn="ctr"/>
            <a:r>
              <a:rPr lang="bn-BD" sz="2800" dirty="0">
                <a:latin typeface="Nikosh" pitchFamily="2" charset="0"/>
                <a:cs typeface="Nikosh" pitchFamily="2" charset="0"/>
              </a:rPr>
              <a:t>২.১.৩ যথাসম্ভব নিজের মনোভাব ব্যক্ত করতে পারবে। 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800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342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9195" y="0"/>
            <a:ext cx="8915399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" pitchFamily="2" charset="0"/>
                <a:cs typeface="Nikosh" pitchFamily="2" charset="0"/>
              </a:rPr>
              <a:t>ছবিতে তোমরা কী দেখতে পাচ্ছ? 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1B23F-4940-43C3-A9A2-176DE21F3D1E}"/>
              </a:ext>
            </a:extLst>
          </p:cNvPr>
          <p:cNvSpPr txBox="1"/>
          <p:nvPr/>
        </p:nvSpPr>
        <p:spPr>
          <a:xfrm>
            <a:off x="403860" y="4296846"/>
            <a:ext cx="339969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" pitchFamily="2" charset="0"/>
                <a:cs typeface="Nikosh" pitchFamily="2" charset="0"/>
              </a:rPr>
              <a:t>হরিণ ও বাঘ। 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79B93ADE-B291-44A5-A186-5404D1C9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4" y="1157834"/>
            <a:ext cx="4439270" cy="302116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BB7DECD1-E106-473B-9A1F-0E1A74936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/>
          <a:stretch/>
        </p:blipFill>
        <p:spPr>
          <a:xfrm>
            <a:off x="5029200" y="1168050"/>
            <a:ext cx="3774016" cy="30340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300A92-EA62-4465-8014-118C5A185110}"/>
              </a:ext>
            </a:extLst>
          </p:cNvPr>
          <p:cNvSpPr txBox="1"/>
          <p:nvPr/>
        </p:nvSpPr>
        <p:spPr>
          <a:xfrm>
            <a:off x="403860" y="5174904"/>
            <a:ext cx="574782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" pitchFamily="2" charset="0"/>
                <a:cs typeface="Nikosh" pitchFamily="2" charset="0"/>
              </a:rPr>
              <a:t>এগুলো কোথায় পাওয়া যায়? 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79BEF-768D-4592-938C-32BAA8EC56DE}"/>
              </a:ext>
            </a:extLst>
          </p:cNvPr>
          <p:cNvSpPr txBox="1"/>
          <p:nvPr/>
        </p:nvSpPr>
        <p:spPr>
          <a:xfrm>
            <a:off x="403860" y="6104544"/>
            <a:ext cx="4364501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" pitchFamily="2" charset="0"/>
                <a:cs typeface="Nikosh" pitchFamily="2" charset="0"/>
              </a:rPr>
              <a:t>সুন্দরবনে 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2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763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" pitchFamily="2" charset="0"/>
                <a:cs typeface="Nikosh" pitchFamily="2" charset="0"/>
              </a:rPr>
              <a:t>আমাদের আজকের পাঠ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581400"/>
            <a:ext cx="87630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" pitchFamily="2" charset="0"/>
                <a:cs typeface="Nikosh" pitchFamily="2" charset="0"/>
              </a:rPr>
              <a:t>সুন্দর বনের প্রাণী।  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236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2296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>
                <a:latin typeface="Nikosh" pitchFamily="2" charset="0"/>
                <a:cs typeface="Nikosh" pitchFamily="2" charset="0"/>
              </a:rPr>
              <a:t>বর্ণ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>
                <a:latin typeface="Nikosh" pitchFamily="2" charset="0"/>
                <a:cs typeface="Nikosh" pitchFamily="2" charset="0"/>
              </a:rPr>
              <a:t>ভেঙ্গে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8000" dirty="0" err="1">
                <a:latin typeface="Nikosh" pitchFamily="2" charset="0"/>
                <a:cs typeface="Nikosh" pitchFamily="2" charset="0"/>
              </a:rPr>
              <a:t>লিখি</a:t>
            </a:r>
            <a:r>
              <a:rPr lang="en-US" sz="80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2667000" y="2514600"/>
            <a:ext cx="1066800" cy="9468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ন্দ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765463" y="2514600"/>
            <a:ext cx="1063337" cy="10535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ম্ভ 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4724400" y="2591339"/>
            <a:ext cx="1066800" cy="10156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ন্ত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6781800" y="2554372"/>
            <a:ext cx="1066800" cy="9740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ঙ্ক 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09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1" y="652799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" pitchFamily="2" charset="0"/>
                <a:cs typeface="Nikosh" pitchFamily="2" charset="0"/>
              </a:rPr>
              <a:t>ও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588206"/>
            <a:ext cx="1104900" cy="9612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3088741" y="588207"/>
            <a:ext cx="1081477" cy="9612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228600" y="2286000"/>
            <a:ext cx="1104900" cy="10132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</a:t>
            </a:r>
            <a:endParaRPr lang="en-US" sz="6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05600" y="2317993"/>
            <a:ext cx="1066800" cy="9468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ন্দ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4038600"/>
            <a:ext cx="990600" cy="9740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3088741" y="2286000"/>
            <a:ext cx="990600" cy="94685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 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6709063" y="607169"/>
            <a:ext cx="1063337" cy="105358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ম্ভ  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3138877" y="3859579"/>
            <a:ext cx="1031341" cy="108436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6705600" y="4104978"/>
            <a:ext cx="1066800" cy="10156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ন্ত 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5720" y="2283589"/>
            <a:ext cx="180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একত্রে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65189" y="247335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" pitchFamily="2" charset="0"/>
                <a:cs typeface="Nikosh" pitchFamily="2" charset="0"/>
              </a:rPr>
              <a:t>ও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1" y="3928278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" pitchFamily="2" charset="0"/>
                <a:cs typeface="Nikosh" pitchFamily="2" charset="0"/>
              </a:rPr>
              <a:t>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5720" y="4104977"/>
            <a:ext cx="180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একত্রে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5720" y="626130"/>
            <a:ext cx="180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একত্রে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8600" y="5426760"/>
            <a:ext cx="990600" cy="9740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ঙ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3200401" y="5486400"/>
            <a:ext cx="969817" cy="92333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7" name="Oval 26"/>
          <p:cNvSpPr/>
          <p:nvPr/>
        </p:nvSpPr>
        <p:spPr>
          <a:xfrm>
            <a:off x="6705600" y="5562600"/>
            <a:ext cx="1066800" cy="97404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ঙ্ক</a:t>
            </a:r>
            <a:r>
              <a:rPr lang="en-US" sz="6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8120" y="5477470"/>
            <a:ext cx="180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" pitchFamily="2" charset="0"/>
                <a:cs typeface="Nikosh" pitchFamily="2" charset="0"/>
              </a:rPr>
              <a:t>একত্রে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0561" y="5249078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" pitchFamily="2" charset="0"/>
                <a:cs typeface="Nikosh" pitchFamily="2" charset="0"/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130843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 যুক্তবর্ণগুলো</a:t>
            </a:r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ব্লাকবোর্ডে লিখি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0678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2819400"/>
            <a:ext cx="32004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428</Words>
  <Application>Microsoft Office PowerPoint</Application>
  <PresentationFormat>On-screen Show (4:3)</PresentationFormat>
  <Paragraphs>120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ismail - [2010]</dc:creator>
  <cp:lastModifiedBy>Md. Hossain</cp:lastModifiedBy>
  <cp:revision>162</cp:revision>
  <dcterms:created xsi:type="dcterms:W3CDTF">2020-10-23T02:15:31Z</dcterms:created>
  <dcterms:modified xsi:type="dcterms:W3CDTF">2021-04-19T11:08:12Z</dcterms:modified>
</cp:coreProperties>
</file>