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60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228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54703F-EE7E-44D7-A2BF-23BB556571E9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73A1AD5-BED5-4D2A-97AC-148CE1F8F89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398913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09688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77043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23426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143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960864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327027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bn-IN" dirty="0" smtClean="0"/>
              <a:t>এই</a:t>
            </a:r>
            <a:r>
              <a:rPr lang="bn-IN" baseline="0" dirty="0" smtClean="0"/>
              <a:t> স্লাইডে স্ট্রিগার ব্যবহার করা হয়েছে। প্রশ্নের উত্তরগুলোতে ক্লিক করে সঠিক উত্তর জানা যাবে।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0207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99B751-307B-4AB1-B7CD-059B93A125D4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31411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046E-50D8-4806-B329-08D8B4F5889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553EE-B57E-4AAA-B643-8F805EAEC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7461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046E-50D8-4806-B329-08D8B4F5889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553EE-B57E-4AAA-B643-8F805EAEC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04305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046E-50D8-4806-B329-08D8B4F5889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553EE-B57E-4AAA-B643-8F805EAEC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3982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E46028D-719E-47E6-AF98-648F4E0C4429}" type="datetimeFigureOut">
              <a:rPr lang="en-US" smtClean="0"/>
              <a:t>4/19/2021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8083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046E-50D8-4806-B329-08D8B4F5889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553EE-B57E-4AAA-B643-8F805EAEC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35439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046E-50D8-4806-B329-08D8B4F5889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553EE-B57E-4AAA-B643-8F805EAEC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586074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046E-50D8-4806-B329-08D8B4F5889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553EE-B57E-4AAA-B643-8F805EAEC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93229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046E-50D8-4806-B329-08D8B4F5889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553EE-B57E-4AAA-B643-8F805EAEC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19987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046E-50D8-4806-B329-08D8B4F5889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553EE-B57E-4AAA-B643-8F805EAEC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10209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046E-50D8-4806-B329-08D8B4F5889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553EE-B57E-4AAA-B643-8F805EAEC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96946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046E-50D8-4806-B329-08D8B4F5889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553EE-B57E-4AAA-B643-8F805EAEC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949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096046E-50D8-4806-B329-08D8B4F5889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9C4553EE-B57E-4AAA-B643-8F805EAECDD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018848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6046E-50D8-4806-B329-08D8B4F58893}" type="datetimeFigureOut">
              <a:rPr lang="en-US" smtClean="0"/>
              <a:t>4/19/2021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 smtClean="0"/>
              <a:t>QUAMRUL HASAN AHMED</a:t>
            </a:r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14"/>
          <a:stretch>
            <a:fillRect/>
          </a:stretch>
        </p:blipFill>
        <p:spPr>
          <a:xfrm>
            <a:off x="644904" y="565078"/>
            <a:ext cx="10708896" cy="56982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8032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gi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5" Type="http://schemas.openxmlformats.org/officeDocument/2006/relationships/image" Target="../media/image26.png"/><Relationship Id="rId4" Type="http://schemas.openxmlformats.org/officeDocument/2006/relationships/notesSlide" Target="../notesSlides/notesSlide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3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gif"/><Relationship Id="rId3" Type="http://schemas.microsoft.com/office/2007/relationships/hdphoto" Target="../media/hdphoto1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5" Type="http://schemas.microsoft.com/office/2007/relationships/hdphoto" Target="../media/hdphoto2.wdp"/><Relationship Id="rId4" Type="http://schemas.openxmlformats.org/officeDocument/2006/relationships/image" Target="../media/image17.png"/><Relationship Id="rId9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1054" y="2545804"/>
            <a:ext cx="8365789" cy="3482770"/>
          </a:xfrm>
          <a:prstGeom prst="rect">
            <a:avLst/>
          </a:prstGeom>
          <a:ln>
            <a:noFill/>
          </a:ln>
          <a:effectLst/>
        </p:spPr>
      </p:pic>
      <p:sp>
        <p:nvSpPr>
          <p:cNvPr id="3" name="Rectangle 2"/>
          <p:cNvSpPr/>
          <p:nvPr/>
        </p:nvSpPr>
        <p:spPr>
          <a:xfrm>
            <a:off x="719846" y="1361263"/>
            <a:ext cx="10603150" cy="707886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sz="40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আজকের পাঠে সবাইকে </a:t>
            </a:r>
            <a:r>
              <a:rPr lang="en-US" sz="4000" b="1" dirty="0" err="1" smtClean="0">
                <a:ln w="190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আমন্ত্রণ</a:t>
            </a:r>
            <a:r>
              <a:rPr lang="en-US" sz="40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bn-IN" sz="4000" b="1" dirty="0" smtClean="0">
                <a:ln w="1905">
                  <a:solidFill>
                    <a:sysClr val="windowText" lastClr="000000"/>
                  </a:solidFill>
                </a:ln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জানাচ্ছি।</a:t>
            </a:r>
            <a:endParaRPr lang="en-US" sz="4000" b="1" dirty="0">
              <a:ln w="1905">
                <a:solidFill>
                  <a:sysClr val="windowText" lastClr="000000"/>
                </a:solidFill>
              </a:ln>
              <a:solidFill>
                <a:schemeClr val="accent2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0304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pattern="hexago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Oval 11"/>
          <p:cNvSpPr/>
          <p:nvPr/>
        </p:nvSpPr>
        <p:spPr>
          <a:xfrm>
            <a:off x="928764" y="852517"/>
            <a:ext cx="4163689" cy="8072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একক </a:t>
            </a:r>
            <a:r>
              <a:rPr lang="bn-IN" sz="40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5761" y="693905"/>
            <a:ext cx="2575554" cy="193166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Oval 8"/>
          <p:cNvSpPr/>
          <p:nvPr/>
        </p:nvSpPr>
        <p:spPr>
          <a:xfrm>
            <a:off x="7227279" y="1256127"/>
            <a:ext cx="4847785" cy="807219"/>
          </a:xfrm>
          <a:prstGeom prst="ellipse">
            <a:avLst/>
          </a:prstGeom>
          <a:noFill/>
          <a:ln>
            <a:solidFill>
              <a:schemeClr val="accent6">
                <a:lumMod val="75000"/>
              </a:schemeClr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সময়ঃ</a:t>
            </a:r>
            <a:r>
              <a:rPr lang="en-US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৫</a:t>
            </a:r>
            <a:r>
              <a:rPr lang="bn-IN" sz="4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মিনিট</a:t>
            </a:r>
            <a:endParaRPr lang="en-US" sz="4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Folded Corner 10"/>
          <p:cNvSpPr/>
          <p:nvPr/>
        </p:nvSpPr>
        <p:spPr>
          <a:xfrm>
            <a:off x="1619154" y="3570513"/>
            <a:ext cx="8953693" cy="1452435"/>
          </a:xfrm>
          <a:prstGeom prst="foldedCorner">
            <a:avLst>
              <a:gd name="adj" fmla="val 50000"/>
            </a:avLst>
          </a:prstGeom>
          <a:noFill/>
          <a:ln w="76200">
            <a:solidFill>
              <a:srgbClr val="C00000"/>
            </a:solidFill>
          </a:ln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endParaRPr lang="bn-IN" sz="3600" dirty="0" smtClean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গ্রিন হাউজ </a:t>
            </a:r>
            <a:r>
              <a:rPr lang="bn-IN" sz="54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 কী </a:t>
            </a:r>
            <a:r>
              <a:rPr lang="bn-IN" sz="5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বোঝ?</a:t>
            </a:r>
          </a:p>
        </p:txBody>
      </p:sp>
    </p:spTree>
    <p:extLst>
      <p:ext uri="{BB962C8B-B14F-4D97-AF65-F5344CB8AC3E}">
        <p14:creationId xmlns:p14="http://schemas.microsoft.com/office/powerpoint/2010/main" val="845646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9" grpId="0" animBg="1"/>
      <p:bldP spid="11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val 7"/>
          <p:cNvSpPr/>
          <p:nvPr/>
        </p:nvSpPr>
        <p:spPr>
          <a:xfrm>
            <a:off x="442584" y="674501"/>
            <a:ext cx="5203786" cy="5203786"/>
          </a:xfrm>
          <a:prstGeom prst="ellipse">
            <a:avLst/>
          </a:prstGeom>
          <a:pattFill prst="plaid">
            <a:fgClr>
              <a:schemeClr val="accent1">
                <a:lumMod val="40000"/>
                <a:lumOff val="60000"/>
              </a:schemeClr>
            </a:fgClr>
            <a:bgClr>
              <a:schemeClr val="accent6">
                <a:lumMod val="20000"/>
                <a:lumOff val="80000"/>
              </a:schemeClr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2" name="Picture 8" descr="Related image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628" y="991256"/>
            <a:ext cx="4546837" cy="45468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Rounded Rectangular Callout 10"/>
          <p:cNvSpPr/>
          <p:nvPr/>
        </p:nvSpPr>
        <p:spPr>
          <a:xfrm>
            <a:off x="6023424" y="393277"/>
            <a:ext cx="5660571" cy="869468"/>
          </a:xfrm>
          <a:prstGeom prst="wedgeRoundRectCallout">
            <a:avLst>
              <a:gd name="adj1" fmla="val -49012"/>
              <a:gd name="adj2" fmla="val 25176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6037943" y="1452822"/>
            <a:ext cx="5660571" cy="869468"/>
          </a:xfrm>
          <a:prstGeom prst="wedgeRoundRectCallout">
            <a:avLst>
              <a:gd name="adj1" fmla="val -85934"/>
              <a:gd name="adj2" fmla="val 70247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পৃথিব</a:t>
            </a:r>
            <a:r>
              <a:rPr lang="en-US" sz="44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ী </a:t>
            </a:r>
            <a:endParaRPr lang="en-US" sz="44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ular Callout 21"/>
          <p:cNvSpPr/>
          <p:nvPr/>
        </p:nvSpPr>
        <p:spPr>
          <a:xfrm>
            <a:off x="6037943" y="2570422"/>
            <a:ext cx="5660571" cy="1203289"/>
          </a:xfrm>
          <a:prstGeom prst="wedgeRoundRectCallout">
            <a:avLst>
              <a:gd name="adj1" fmla="val -62600"/>
              <a:gd name="adj2" fmla="val 32564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পৃথিবীকে ঘিরে থাকা এই স্তরটিকে কী বলে?</a:t>
            </a:r>
            <a:endParaRPr lang="en-US" sz="4000" b="1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3" name="Rounded Rectangular Callout 22"/>
          <p:cNvSpPr/>
          <p:nvPr/>
        </p:nvSpPr>
        <p:spPr>
          <a:xfrm>
            <a:off x="6023423" y="3992821"/>
            <a:ext cx="5660571" cy="869468"/>
          </a:xfrm>
          <a:prstGeom prst="wedgeRoundRectCallout">
            <a:avLst>
              <a:gd name="adj1" fmla="val -65421"/>
              <a:gd name="adj2" fmla="val -18227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বায়ুম</a:t>
            </a:r>
            <a:r>
              <a:rPr lang="en-US" sz="4800" b="1" dirty="0" err="1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ণ্ডল</a:t>
            </a:r>
            <a:endParaRPr lang="en-US" sz="4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6023422" y="5066875"/>
            <a:ext cx="5660571" cy="1333921"/>
          </a:xfrm>
          <a:prstGeom prst="wedgeRoundRectCallout">
            <a:avLst>
              <a:gd name="adj1" fmla="val -71318"/>
              <a:gd name="adj2" fmla="val -64662"/>
              <a:gd name="adj3" fmla="val 16667"/>
            </a:avLst>
          </a:prstGeom>
          <a:noFill/>
          <a:ln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বায়ুম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ণ্ডল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  <a:p>
            <a:pPr algn="ctr"/>
            <a:r>
              <a:rPr lang="bn-IN" sz="36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হলো পৃথিবীকে ঘিরে থাকা বায়ুর স্তর।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621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3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3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1" grpId="0" animBg="1"/>
      <p:bldP spid="21" grpId="0" animBg="1"/>
      <p:bldP spid="22" grpId="0" animBg="1"/>
      <p:bldP spid="23" grpId="0" animBg="1"/>
      <p:bldP spid="2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Image result for greenhouse effect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46118"/>
            <a:ext cx="8037689" cy="5428341"/>
          </a:xfrm>
          <a:prstGeom prst="rect">
            <a:avLst/>
          </a:prstGeom>
          <a:noFill/>
          <a:ln w="38100">
            <a:solidFill>
              <a:srgbClr val="00B050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Rectangle 11"/>
          <p:cNvSpPr/>
          <p:nvPr/>
        </p:nvSpPr>
        <p:spPr>
          <a:xfrm>
            <a:off x="-235590" y="245844"/>
            <a:ext cx="7616103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ছবিটি মনযোগ দিয়ে দেখ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53003" y="1246118"/>
            <a:ext cx="106311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400" b="1" dirty="0" smtClean="0">
                <a:solidFill>
                  <a:srgbClr val="FF0000"/>
                </a:solidFill>
                <a:latin typeface="NikoshBAN" pitchFamily="2" charset="0"/>
                <a:cs typeface="NikoshBAN" pitchFamily="2" charset="0"/>
              </a:rPr>
              <a:t>সূর্য</a:t>
            </a:r>
            <a:endParaRPr lang="en-US" sz="4400" b="1" dirty="0">
              <a:solidFill>
                <a:srgbClr val="FF0000"/>
              </a:solidFill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329893" y="3293114"/>
            <a:ext cx="1962397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800" b="1" dirty="0" smtClean="0">
                <a:solidFill>
                  <a:schemeClr val="accent4">
                    <a:lumMod val="40000"/>
                    <a:lumOff val="60000"/>
                  </a:schemeClr>
                </a:solidFill>
                <a:latin typeface="NikoshBAN" pitchFamily="2" charset="0"/>
                <a:cs typeface="NikoshBAN" pitchFamily="2" charset="0"/>
              </a:rPr>
              <a:t>পৃথিবী</a:t>
            </a:r>
            <a:endParaRPr lang="en-US" sz="4800" b="1" dirty="0">
              <a:solidFill>
                <a:schemeClr val="accent4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13" name="Rounded Rectangle 12"/>
          <p:cNvSpPr/>
          <p:nvPr/>
        </p:nvSpPr>
        <p:spPr>
          <a:xfrm>
            <a:off x="7576455" y="3454407"/>
            <a:ext cx="4180114" cy="2859312"/>
          </a:xfrm>
          <a:prstGeom prst="roundRect">
            <a:avLst/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2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তাপ ধরে রাখার এই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ঘটনাকে গ্রিন হাউজ প্রভাব এবং তাপ ধরে রাখার জন্য দায়ী গ্যাসকে গ্রিন হাউজ গ্যাস বলে।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4" name="Rounded Rectangular Callout 23"/>
          <p:cNvSpPr/>
          <p:nvPr/>
        </p:nvSpPr>
        <p:spPr>
          <a:xfrm>
            <a:off x="7561941" y="953730"/>
            <a:ext cx="4194628" cy="584776"/>
          </a:xfrm>
          <a:prstGeom prst="wedgeRoundRectCallout">
            <a:avLst>
              <a:gd name="adj1" fmla="val -78124"/>
              <a:gd name="adj2" fmla="val 2496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5" name="Rounded Rectangular Callout 24"/>
          <p:cNvSpPr/>
          <p:nvPr/>
        </p:nvSpPr>
        <p:spPr>
          <a:xfrm>
            <a:off x="7561938" y="1640105"/>
            <a:ext cx="4180114" cy="1654630"/>
          </a:xfrm>
          <a:prstGeom prst="wedgeRoundRectCallout">
            <a:avLst>
              <a:gd name="adj1" fmla="val -113118"/>
              <a:gd name="adj2" fmla="val -2959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Rounded Rectangular Callout 10"/>
          <p:cNvSpPr/>
          <p:nvPr/>
        </p:nvSpPr>
        <p:spPr>
          <a:xfrm>
            <a:off x="7576455" y="953730"/>
            <a:ext cx="4194628" cy="584776"/>
          </a:xfrm>
          <a:prstGeom prst="wedgeRoundRectCallout">
            <a:avLst>
              <a:gd name="adj1" fmla="val -78124"/>
              <a:gd name="adj2" fmla="val 24966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বায়ুম</a:t>
            </a:r>
            <a:r>
              <a:rPr lang="en-US" sz="3600" b="1" dirty="0" err="1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ণ্ডল</a:t>
            </a:r>
            <a:endParaRPr lang="en-US" sz="36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ular Callout 20"/>
          <p:cNvSpPr/>
          <p:nvPr/>
        </p:nvSpPr>
        <p:spPr>
          <a:xfrm>
            <a:off x="7576455" y="1640105"/>
            <a:ext cx="4180114" cy="1654630"/>
          </a:xfrm>
          <a:prstGeom prst="wedgeRoundRectCallout">
            <a:avLst>
              <a:gd name="adj1" fmla="val -113118"/>
              <a:gd name="adj2" fmla="val -29597"/>
              <a:gd name="adj3" fmla="val 16667"/>
            </a:avLst>
          </a:prstGeom>
          <a:solidFill>
            <a:schemeClr val="bg1">
              <a:lumMod val="95000"/>
            </a:schemeClr>
          </a:solidFill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কিছু তাপ </a:t>
            </a:r>
            <a:r>
              <a:rPr lang="bn-IN" sz="2800" b="1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বায়ুমন্ডলের </a:t>
            </a:r>
            <a:r>
              <a:rPr lang="bn-IN" sz="28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গ্যাসের কারণে আটকা পড়ে যাচ্ছে।</a:t>
            </a:r>
            <a:endParaRPr lang="en-US" sz="2800" b="1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45302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4" grpId="0"/>
      <p:bldP spid="13" grpId="0" animBg="1"/>
      <p:bldP spid="24" grpId="0" animBg="1"/>
      <p:bldP spid="25" grpId="0" animBg="1"/>
      <p:bldP spid="11" grpId="0" animBg="1"/>
      <p:bldP spid="21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766" y="1566153"/>
            <a:ext cx="4861978" cy="4348264"/>
          </a:xfrm>
          <a:prstGeom prst="rect">
            <a:avLst/>
          </a:prstGeom>
          <a:ln w="38100">
            <a:solidFill>
              <a:schemeClr val="bg1">
                <a:lumMod val="65000"/>
              </a:schemeClr>
            </a:solidFill>
          </a:ln>
        </p:spPr>
      </p:pic>
      <p:grpSp>
        <p:nvGrpSpPr>
          <p:cNvPr id="4" name="Group 3"/>
          <p:cNvGrpSpPr/>
          <p:nvPr/>
        </p:nvGrpSpPr>
        <p:grpSpPr>
          <a:xfrm>
            <a:off x="3857148" y="1800049"/>
            <a:ext cx="4524221" cy="814529"/>
            <a:chOff x="3207662" y="1492770"/>
            <a:chExt cx="4524221" cy="646331"/>
          </a:xfrm>
        </p:grpSpPr>
        <p:grpSp>
          <p:nvGrpSpPr>
            <p:cNvPr id="12" name="Group 11"/>
            <p:cNvGrpSpPr/>
            <p:nvPr/>
          </p:nvGrpSpPr>
          <p:grpSpPr>
            <a:xfrm>
              <a:off x="3207662" y="1549629"/>
              <a:ext cx="4005938" cy="380771"/>
              <a:chOff x="3207662" y="1549629"/>
              <a:chExt cx="3164109" cy="380771"/>
            </a:xfrm>
          </p:grpSpPr>
          <p:sp>
            <p:nvSpPr>
              <p:cNvPr id="3" name="Left Brace 2"/>
              <p:cNvSpPr/>
              <p:nvPr/>
            </p:nvSpPr>
            <p:spPr>
              <a:xfrm flipH="1">
                <a:off x="3207662" y="1549629"/>
                <a:ext cx="783772" cy="380771"/>
              </a:xfrm>
              <a:prstGeom prst="leftBrace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cxnSp>
            <p:nvCxnSpPr>
              <p:cNvPr id="5" name="Straight Arrow Connector 4"/>
              <p:cNvCxnSpPr/>
              <p:nvPr/>
            </p:nvCxnSpPr>
            <p:spPr>
              <a:xfrm flipV="1">
                <a:off x="3991434" y="1740014"/>
                <a:ext cx="2380337" cy="1"/>
              </a:xfrm>
              <a:prstGeom prst="straightConnector1">
                <a:avLst/>
              </a:prstGeom>
              <a:ln w="38100">
                <a:solidFill>
                  <a:schemeClr val="accent2">
                    <a:lumMod val="60000"/>
                    <a:lumOff val="40000"/>
                  </a:schemeClr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13" name="TextBox 12"/>
            <p:cNvSpPr txBox="1"/>
            <p:nvPr/>
          </p:nvSpPr>
          <p:spPr>
            <a:xfrm>
              <a:off x="7269897" y="1492770"/>
              <a:ext cx="46198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bn-IN" sz="3600" dirty="0" smtClean="0">
                  <a:latin typeface="NikoshBAN" pitchFamily="2" charset="0"/>
                  <a:cs typeface="NikoshBAN" pitchFamily="2" charset="0"/>
                </a:rPr>
                <a:t>ক</a:t>
              </a:r>
              <a:endParaRPr lang="en-US" sz="3600" dirty="0" smtClean="0">
                <a:latin typeface="NikoshBAN" pitchFamily="2" charset="0"/>
                <a:cs typeface="NikoshBAN" pitchFamily="2" charset="0"/>
              </a:endParaRPr>
            </a:p>
          </p:txBody>
        </p:sp>
      </p:grpSp>
      <p:sp>
        <p:nvSpPr>
          <p:cNvPr id="15" name="Rectangle 14"/>
          <p:cNvSpPr/>
          <p:nvPr/>
        </p:nvSpPr>
        <p:spPr>
          <a:xfrm>
            <a:off x="2925813" y="634279"/>
            <a:ext cx="638689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ছবিটি মনযোগ দিয়ে দেখ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403772" y="2347711"/>
            <a:ext cx="4944161" cy="3970318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১.চিত্রে প্রদর্শিত ‘ক’ অংশটির নাম কী?</a:t>
            </a:r>
            <a:endParaRPr lang="en-US" sz="3600" b="1" dirty="0" smtClean="0">
              <a:latin typeface="NikoshBAN" pitchFamily="2" charset="0"/>
              <a:cs typeface="NikoshBAN" pitchFamily="2" charset="0"/>
            </a:endParaRPr>
          </a:p>
          <a:p>
            <a:endParaRPr lang="bn-IN" sz="3600" b="1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২.এটি ক</a:t>
            </a:r>
            <a:r>
              <a:rPr lang="en-US" sz="3600" b="1" dirty="0" smtClean="0">
                <a:latin typeface="NikoshBAN" pitchFamily="2" charset="0"/>
                <a:cs typeface="NikoshBAN" pitchFamily="2" charset="0"/>
              </a:rPr>
              <a:t>ি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ভাবে গ্রিনহাউজের কাচের মত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কাজ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করে তা 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ব্যাখ্যা </a:t>
            </a:r>
            <a:r>
              <a:rPr lang="bn-IN" sz="3600" b="1" dirty="0" smtClean="0">
                <a:latin typeface="NikoshBAN" panose="02000000000000000000" pitchFamily="2" charset="0"/>
                <a:cs typeface="NikoshBAN" panose="02000000000000000000" pitchFamily="2" charset="0"/>
              </a:rPr>
              <a:t>কর।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81533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ferris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ojar Biggan Episode 7 Green House Effect মজার বিজ্ঞান গ্রিন হাউজ ইফেক্ট_low[1]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914598" y="1399798"/>
            <a:ext cx="7003717" cy="4047691"/>
          </a:xfrm>
          <a:prstGeom prst="round2DiagRect">
            <a:avLst>
              <a:gd name="adj1" fmla="val 0"/>
              <a:gd name="adj2" fmla="val 15114"/>
            </a:avLst>
          </a:prstGeom>
          <a:ln w="38100">
            <a:solidFill>
              <a:schemeClr val="tx1">
                <a:lumMod val="50000"/>
                <a:lumOff val="50000"/>
              </a:schemeClr>
            </a:solidFill>
          </a:ln>
          <a:scene3d>
            <a:camera prst="orthographicFront"/>
            <a:lightRig rig="threePt" dir="t"/>
          </a:scene3d>
          <a:sp3d>
            <a:bevelT prst="relaxedInset"/>
          </a:sp3d>
        </p:spPr>
      </p:pic>
      <p:sp>
        <p:nvSpPr>
          <p:cNvPr id="12" name="Rectangle 11"/>
          <p:cNvSpPr/>
          <p:nvPr/>
        </p:nvSpPr>
        <p:spPr>
          <a:xfrm>
            <a:off x="8422379" y="2680659"/>
            <a:ext cx="3125782" cy="3539430"/>
          </a:xfrm>
          <a:prstGeom prst="rect">
            <a:avLst/>
          </a:prstGeom>
          <a:ln>
            <a:solidFill>
              <a:schemeClr val="accent3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bn-IN" sz="3200" b="1" dirty="0" smtClean="0">
                <a:latin typeface="NikoshBAN" pitchFamily="2" charset="0"/>
                <a:cs typeface="NikoshBAN" pitchFamily="2" charset="0"/>
              </a:rPr>
              <a:t>ভিডিওতে দেখানো নির্দেশনামত কাজটি করে শ্রেণিকক্ষে মতামত উপস্থাপন কর।</a:t>
            </a:r>
            <a:endParaRPr lang="en-US" sz="3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8004225" y="1318230"/>
            <a:ext cx="3125782" cy="7078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দলগত কাজ</a:t>
            </a:r>
            <a:endParaRPr lang="en-US" sz="40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1625599" y="517418"/>
            <a:ext cx="6515865" cy="707886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চলো একটি ভিডিও দেখ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7624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5498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3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32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  <p:bldLst>
      <p:bldP spid="12" grpId="0" animBg="1"/>
      <p:bldP spid="13" grpId="0" animBg="1"/>
      <p:bldP spid="1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3855" y="1921465"/>
            <a:ext cx="5019473" cy="3749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144" y="1921465"/>
            <a:ext cx="4828021" cy="374917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/>
          <p:cNvSpPr txBox="1"/>
          <p:nvPr/>
        </p:nvSpPr>
        <p:spPr>
          <a:xfrm>
            <a:off x="3007604" y="925417"/>
            <a:ext cx="531013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/>
              </a:rPr>
              <a:t>বৈশ্বিক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r>
              <a:rPr lang="en-US" sz="5400" b="1" dirty="0" err="1" smtClean="0">
                <a:solidFill>
                  <a:srgbClr val="002060"/>
                </a:solidFill>
                <a:latin typeface="NikoshBAN" panose="02000000000000000000"/>
              </a:rPr>
              <a:t>উষ্ণায়ন</a:t>
            </a:r>
            <a:r>
              <a:rPr lang="en-US" sz="5400" b="1" dirty="0" smtClean="0">
                <a:solidFill>
                  <a:srgbClr val="002060"/>
                </a:solidFill>
                <a:latin typeface="NikoshBAN" panose="02000000000000000000"/>
              </a:rPr>
              <a:t> </a:t>
            </a:r>
            <a:endParaRPr lang="en-US" sz="5400" b="1" dirty="0">
              <a:solidFill>
                <a:srgbClr val="002060"/>
              </a:solidFill>
              <a:latin typeface="NikoshBAN" panose="0200000000000000000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1043609" y="684777"/>
            <a:ext cx="1009815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/>
              </a:rPr>
              <a:t>পৃথিবীর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/>
              </a:rPr>
              <a:t>গড়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/>
              </a:rPr>
              <a:t>তাপমাত্রা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/>
              </a:rPr>
              <a:t>দিন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/>
              </a:rPr>
              <a:t>দিন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/>
              </a:rPr>
              <a:t>বেড়ে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/>
              </a:rPr>
              <a:t>যাওয়াকে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/>
              </a:rPr>
              <a:t>বৈশ্বিক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/>
              </a:rPr>
              <a:t>উষ্ণায়ন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/>
              </a:rPr>
              <a:t>বলে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/>
              </a:rPr>
              <a:t>।</a:t>
            </a:r>
            <a:endParaRPr lang="en-US" sz="3600" b="1" dirty="0">
              <a:solidFill>
                <a:srgbClr val="C0000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8626214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9485" y="535143"/>
            <a:ext cx="72747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err="1">
                <a:latin typeface="NikoshBAN" panose="02000000000000000000"/>
              </a:rPr>
              <a:t>বৈশ্বিক</a:t>
            </a:r>
            <a:r>
              <a:rPr lang="en-US" sz="4800" b="1" i="1" dirty="0">
                <a:latin typeface="NikoshBAN" panose="02000000000000000000"/>
              </a:rPr>
              <a:t> </a:t>
            </a:r>
            <a:r>
              <a:rPr lang="en-US" sz="4800" b="1" i="1" dirty="0" err="1" smtClean="0">
                <a:latin typeface="NikoshBAN" panose="02000000000000000000"/>
              </a:rPr>
              <a:t>উষ্ণায়নের</a:t>
            </a:r>
            <a:r>
              <a:rPr lang="en-US" sz="4800" b="1" i="1" dirty="0" smtClean="0">
                <a:latin typeface="NikoshBAN" panose="02000000000000000000"/>
              </a:rPr>
              <a:t> </a:t>
            </a:r>
            <a:r>
              <a:rPr lang="en-US" sz="4800" b="1" i="1" dirty="0" err="1" smtClean="0">
                <a:latin typeface="NikoshBAN" panose="02000000000000000000"/>
              </a:rPr>
              <a:t>কারণ</a:t>
            </a:r>
            <a:r>
              <a:rPr lang="en-US" sz="4800" b="1" i="1" dirty="0" smtClean="0">
                <a:latin typeface="NikoshBAN" panose="02000000000000000000"/>
              </a:rPr>
              <a:t> </a:t>
            </a:r>
            <a:endParaRPr lang="en-US" sz="4800" b="1" i="1" dirty="0">
              <a:latin typeface="NikoshBAN" panose="0200000000000000000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3486" y="1292087"/>
            <a:ext cx="9978887" cy="4542183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  <p:extLst>
      <p:ext uri="{BB962C8B-B14F-4D97-AF65-F5344CB8AC3E}">
        <p14:creationId xmlns:p14="http://schemas.microsoft.com/office/powerpoint/2010/main" val="4034215172"/>
      </p:ext>
    </p:extLst>
  </p:cSld>
  <p:clrMapOvr>
    <a:masterClrMapping/>
  </p:clrMapOvr>
  <p:transition spd="slow">
    <p:wheel spokes="1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9484" y="486719"/>
            <a:ext cx="72747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err="1">
                <a:latin typeface="NikoshBAN" panose="02000000000000000000"/>
              </a:rPr>
              <a:t>বৈশ্বিক</a:t>
            </a:r>
            <a:r>
              <a:rPr lang="en-US" sz="4800" b="1" i="1" dirty="0">
                <a:latin typeface="NikoshBAN" panose="02000000000000000000"/>
              </a:rPr>
              <a:t> </a:t>
            </a:r>
            <a:r>
              <a:rPr lang="en-US" sz="4800" b="1" i="1" dirty="0" err="1" smtClean="0">
                <a:latin typeface="NikoshBAN" panose="02000000000000000000"/>
              </a:rPr>
              <a:t>উষ্ণায়নের</a:t>
            </a:r>
            <a:r>
              <a:rPr lang="en-US" sz="4800" b="1" i="1" dirty="0" smtClean="0">
                <a:latin typeface="NikoshBAN" panose="02000000000000000000"/>
              </a:rPr>
              <a:t> </a:t>
            </a:r>
            <a:r>
              <a:rPr lang="en-US" sz="4800" b="1" i="1" dirty="0" err="1" smtClean="0">
                <a:latin typeface="NikoshBAN" panose="02000000000000000000"/>
              </a:rPr>
              <a:t>কারণ</a:t>
            </a:r>
            <a:r>
              <a:rPr lang="en-US" sz="4800" b="1" i="1" dirty="0" smtClean="0">
                <a:latin typeface="NikoshBAN" panose="02000000000000000000"/>
              </a:rPr>
              <a:t> </a:t>
            </a:r>
            <a:endParaRPr lang="en-US" sz="4800" b="1" i="1" dirty="0">
              <a:latin typeface="NikoshBAN" panose="0200000000000000000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0129" b="1980"/>
          <a:stretch/>
        </p:blipFill>
        <p:spPr>
          <a:xfrm>
            <a:off x="3439668" y="2994185"/>
            <a:ext cx="4994381" cy="28798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881198" y="1014764"/>
            <a:ext cx="1043947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latin typeface="NikoshBAN" panose="02000000000000000000"/>
              </a:rPr>
              <a:t>পেট্রোল</a:t>
            </a:r>
            <a:r>
              <a:rPr lang="en-US" sz="3600" b="1" dirty="0" smtClean="0">
                <a:latin typeface="NikoshBAN" panose="02000000000000000000"/>
              </a:rPr>
              <a:t>, </a:t>
            </a:r>
            <a:r>
              <a:rPr lang="en-US" sz="3600" b="1" dirty="0" err="1" smtClean="0">
                <a:latin typeface="NikoshBAN" panose="02000000000000000000"/>
              </a:rPr>
              <a:t>ডিজেল</a:t>
            </a:r>
            <a:r>
              <a:rPr lang="en-US" sz="3600" b="1" dirty="0" smtClean="0">
                <a:latin typeface="NikoshBAN" panose="02000000000000000000"/>
              </a:rPr>
              <a:t>, </a:t>
            </a:r>
            <a:r>
              <a:rPr lang="en-US" sz="3600" b="1" dirty="0" err="1" smtClean="0">
                <a:latin typeface="NikoshBAN" panose="02000000000000000000"/>
              </a:rPr>
              <a:t>কয়লা</a:t>
            </a:r>
            <a:r>
              <a:rPr lang="en-US" sz="3600" b="1" dirty="0" smtClean="0">
                <a:latin typeface="NikoshBAN" panose="02000000000000000000"/>
              </a:rPr>
              <a:t> </a:t>
            </a:r>
            <a:r>
              <a:rPr lang="en-US" sz="3600" b="1" dirty="0" err="1" smtClean="0">
                <a:latin typeface="NikoshBAN" panose="02000000000000000000"/>
              </a:rPr>
              <a:t>জীবাশ্ম</a:t>
            </a:r>
            <a:r>
              <a:rPr lang="en-US" sz="3600" b="1" dirty="0" smtClean="0">
                <a:latin typeface="NikoshBAN" panose="02000000000000000000"/>
              </a:rPr>
              <a:t> </a:t>
            </a:r>
            <a:r>
              <a:rPr lang="en-US" sz="3600" b="1" dirty="0" err="1" smtClean="0">
                <a:latin typeface="NikoshBAN" panose="02000000000000000000"/>
              </a:rPr>
              <a:t>জ্বালানী</a:t>
            </a:r>
            <a:r>
              <a:rPr lang="en-US" sz="3600" b="1" dirty="0" smtClean="0">
                <a:latin typeface="NikoshBAN" panose="02000000000000000000"/>
              </a:rPr>
              <a:t> </a:t>
            </a:r>
            <a:r>
              <a:rPr lang="en-US" sz="3600" b="1" dirty="0" err="1" smtClean="0">
                <a:latin typeface="NikoshBAN" panose="02000000000000000000"/>
              </a:rPr>
              <a:t>পুড়িয়ে</a:t>
            </a:r>
            <a:r>
              <a:rPr lang="en-US" sz="3600" b="1" dirty="0" smtClean="0">
                <a:latin typeface="NikoshBAN" panose="02000000000000000000"/>
              </a:rPr>
              <a:t> </a:t>
            </a:r>
            <a:r>
              <a:rPr lang="en-US" sz="3600" b="1" dirty="0" err="1" smtClean="0">
                <a:latin typeface="NikoshBAN" panose="02000000000000000000"/>
              </a:rPr>
              <a:t>গাড়ি</a:t>
            </a:r>
            <a:r>
              <a:rPr lang="en-US" sz="3600" b="1" dirty="0" smtClean="0">
                <a:latin typeface="NikoshBAN" panose="02000000000000000000"/>
              </a:rPr>
              <a:t> </a:t>
            </a:r>
            <a:r>
              <a:rPr lang="en-US" sz="3600" b="1" dirty="0" err="1" smtClean="0">
                <a:latin typeface="NikoshBAN" panose="02000000000000000000"/>
              </a:rPr>
              <a:t>চালানোর</a:t>
            </a:r>
            <a:r>
              <a:rPr lang="en-US" sz="3600" b="1" dirty="0" smtClean="0">
                <a:latin typeface="NikoshBAN" panose="02000000000000000000"/>
              </a:rPr>
              <a:t> </a:t>
            </a:r>
            <a:r>
              <a:rPr lang="en-US" sz="3600" b="1" dirty="0" err="1" smtClean="0">
                <a:latin typeface="NikoshBAN" panose="02000000000000000000"/>
              </a:rPr>
              <a:t>ফলে</a:t>
            </a:r>
            <a:r>
              <a:rPr lang="en-US" sz="3600" b="1" dirty="0" smtClean="0">
                <a:latin typeface="NikoshBAN" panose="02000000000000000000"/>
              </a:rPr>
              <a:t> </a:t>
            </a:r>
            <a:r>
              <a:rPr lang="en-US" sz="3600" b="1" dirty="0" err="1" smtClean="0">
                <a:latin typeface="NikoshBAN" panose="02000000000000000000"/>
              </a:rPr>
              <a:t>কার্বন</a:t>
            </a:r>
            <a:r>
              <a:rPr lang="en-US" sz="3600" b="1" dirty="0" smtClean="0">
                <a:latin typeface="NikoshBAN" panose="02000000000000000000"/>
              </a:rPr>
              <a:t>- </a:t>
            </a:r>
            <a:r>
              <a:rPr lang="en-US" sz="3600" b="1" dirty="0" err="1" smtClean="0">
                <a:latin typeface="NikoshBAN" panose="02000000000000000000"/>
              </a:rPr>
              <a:t>ডাই</a:t>
            </a:r>
            <a:r>
              <a:rPr lang="en-US" sz="3600" b="1" dirty="0" smtClean="0">
                <a:latin typeface="NikoshBAN" panose="02000000000000000000"/>
              </a:rPr>
              <a:t>- </a:t>
            </a:r>
            <a:r>
              <a:rPr lang="en-US" sz="3600" b="1" dirty="0" err="1" smtClean="0">
                <a:latin typeface="NikoshBAN" panose="02000000000000000000"/>
              </a:rPr>
              <a:t>অক্সাইড</a:t>
            </a:r>
            <a:r>
              <a:rPr lang="en-US" sz="3600" b="1" dirty="0" smtClean="0">
                <a:latin typeface="NikoshBAN" panose="02000000000000000000"/>
              </a:rPr>
              <a:t> </a:t>
            </a:r>
            <a:r>
              <a:rPr lang="en-US" sz="3600" b="1" dirty="0" err="1" smtClean="0">
                <a:latin typeface="NikoshBAN" panose="02000000000000000000"/>
              </a:rPr>
              <a:t>বেড়ে</a:t>
            </a:r>
            <a:r>
              <a:rPr lang="en-US" sz="3600" b="1" dirty="0" smtClean="0">
                <a:latin typeface="NikoshBAN" panose="02000000000000000000"/>
              </a:rPr>
              <a:t> </a:t>
            </a:r>
            <a:r>
              <a:rPr lang="en-US" sz="3600" b="1" dirty="0" err="1" smtClean="0">
                <a:latin typeface="NikoshBAN" panose="02000000000000000000"/>
              </a:rPr>
              <a:t>যায়</a:t>
            </a:r>
            <a:r>
              <a:rPr lang="en-US" sz="3600" b="1" dirty="0" smtClean="0">
                <a:latin typeface="NikoshBAN" panose="02000000000000000000"/>
              </a:rPr>
              <a:t> </a:t>
            </a:r>
            <a:r>
              <a:rPr lang="en-US" sz="3600" b="1" dirty="0" err="1" smtClean="0">
                <a:latin typeface="NikoshBAN" panose="02000000000000000000"/>
              </a:rPr>
              <a:t>এতে</a:t>
            </a:r>
            <a:r>
              <a:rPr lang="en-US" sz="3600" b="1" dirty="0" smtClean="0">
                <a:latin typeface="NikoshBAN" panose="02000000000000000000"/>
              </a:rPr>
              <a:t> </a:t>
            </a:r>
            <a:r>
              <a:rPr lang="en-US" sz="3600" b="1" dirty="0" err="1" smtClean="0">
                <a:latin typeface="NikoshBAN" panose="02000000000000000000"/>
              </a:rPr>
              <a:t>পৃথিবীর</a:t>
            </a:r>
            <a:r>
              <a:rPr lang="en-US" sz="3600" b="1" dirty="0" smtClean="0">
                <a:latin typeface="NikoshBAN" panose="02000000000000000000"/>
              </a:rPr>
              <a:t> </a:t>
            </a:r>
            <a:r>
              <a:rPr lang="en-US" sz="3600" b="1" dirty="0" err="1" smtClean="0">
                <a:latin typeface="NikoshBAN" panose="02000000000000000000"/>
              </a:rPr>
              <a:t>উষ্ণতা</a:t>
            </a:r>
            <a:r>
              <a:rPr lang="en-US" sz="3600" b="1" dirty="0" smtClean="0">
                <a:latin typeface="NikoshBAN" panose="02000000000000000000"/>
              </a:rPr>
              <a:t> </a:t>
            </a:r>
            <a:r>
              <a:rPr lang="en-US" sz="3600" b="1" dirty="0" err="1" smtClean="0">
                <a:latin typeface="NikoshBAN" panose="02000000000000000000"/>
              </a:rPr>
              <a:t>বেড়ে</a:t>
            </a:r>
            <a:r>
              <a:rPr lang="en-US" sz="3600" b="1" dirty="0" smtClean="0">
                <a:latin typeface="NikoshBAN" panose="02000000000000000000"/>
              </a:rPr>
              <a:t> </a:t>
            </a:r>
            <a:r>
              <a:rPr lang="en-US" sz="3600" b="1" dirty="0" err="1" smtClean="0">
                <a:latin typeface="NikoshBAN" panose="02000000000000000000"/>
              </a:rPr>
              <a:t>যায়</a:t>
            </a:r>
            <a:r>
              <a:rPr lang="en-US" sz="3600" b="1" dirty="0" smtClean="0">
                <a:latin typeface="NikoshBAN" panose="02000000000000000000"/>
              </a:rPr>
              <a:t>। </a:t>
            </a:r>
            <a:endParaRPr lang="en-US" sz="3600" b="1" dirty="0"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932546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72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99485" y="541567"/>
            <a:ext cx="72747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err="1">
                <a:latin typeface="NikoshBAN" panose="02000000000000000000"/>
              </a:rPr>
              <a:t>বৈশ্বিক</a:t>
            </a:r>
            <a:r>
              <a:rPr lang="en-US" sz="4800" b="1" i="1" dirty="0">
                <a:latin typeface="NikoshBAN" panose="02000000000000000000"/>
              </a:rPr>
              <a:t> </a:t>
            </a:r>
            <a:r>
              <a:rPr lang="en-US" sz="4800" b="1" i="1" dirty="0" err="1" smtClean="0">
                <a:latin typeface="NikoshBAN" panose="02000000000000000000"/>
              </a:rPr>
              <a:t>উষ্ণায়নের</a:t>
            </a:r>
            <a:r>
              <a:rPr lang="en-US" sz="4800" b="1" i="1" dirty="0" smtClean="0">
                <a:latin typeface="NikoshBAN" panose="02000000000000000000"/>
              </a:rPr>
              <a:t> </a:t>
            </a:r>
            <a:r>
              <a:rPr lang="en-US" sz="4800" b="1" i="1" dirty="0" err="1" smtClean="0">
                <a:latin typeface="NikoshBAN" panose="02000000000000000000"/>
              </a:rPr>
              <a:t>কারণ</a:t>
            </a:r>
            <a:r>
              <a:rPr lang="en-US" sz="4800" b="1" i="1" dirty="0" smtClean="0">
                <a:latin typeface="NikoshBAN" panose="02000000000000000000"/>
              </a:rPr>
              <a:t> </a:t>
            </a:r>
            <a:endParaRPr lang="en-US" sz="4800" b="1" i="1" dirty="0">
              <a:latin typeface="NikoshBAN" panose="020000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06" b="6355"/>
          <a:stretch/>
        </p:blipFill>
        <p:spPr>
          <a:xfrm>
            <a:off x="894522" y="2093260"/>
            <a:ext cx="5042337" cy="3552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8430" y="2093261"/>
            <a:ext cx="4874005" cy="355282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TextBox 6"/>
          <p:cNvSpPr txBox="1"/>
          <p:nvPr/>
        </p:nvSpPr>
        <p:spPr>
          <a:xfrm>
            <a:off x="1113184" y="639014"/>
            <a:ext cx="1001864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 smtClean="0">
                <a:latin typeface="NikoshBAN" panose="02000000000000000000"/>
              </a:rPr>
              <a:t>অতিরিক্তহারে</a:t>
            </a:r>
            <a:r>
              <a:rPr lang="en-US" sz="4400" b="1" dirty="0" smtClean="0">
                <a:latin typeface="NikoshBAN" panose="02000000000000000000"/>
              </a:rPr>
              <a:t> </a:t>
            </a:r>
            <a:r>
              <a:rPr lang="en-US" sz="4400" b="1" dirty="0" err="1" smtClean="0">
                <a:latin typeface="NikoshBAN" panose="02000000000000000000"/>
              </a:rPr>
              <a:t>গাছ</a:t>
            </a:r>
            <a:r>
              <a:rPr lang="en-US" sz="4400" b="1" dirty="0" smtClean="0">
                <a:latin typeface="NikoshBAN" panose="02000000000000000000"/>
              </a:rPr>
              <a:t> </a:t>
            </a:r>
            <a:r>
              <a:rPr lang="en-US" sz="4400" b="1" dirty="0" err="1" smtClean="0">
                <a:latin typeface="NikoshBAN" panose="02000000000000000000"/>
              </a:rPr>
              <a:t>কাটার</a:t>
            </a:r>
            <a:r>
              <a:rPr lang="en-US" sz="4400" b="1" dirty="0" smtClean="0">
                <a:latin typeface="NikoshBAN" panose="02000000000000000000"/>
              </a:rPr>
              <a:t> </a:t>
            </a:r>
            <a:r>
              <a:rPr lang="en-US" sz="4400" b="1" dirty="0" err="1" smtClean="0">
                <a:latin typeface="NikoshBAN" panose="02000000000000000000"/>
              </a:rPr>
              <a:t>ফলে</a:t>
            </a:r>
            <a:r>
              <a:rPr lang="en-US" sz="4400" b="1" dirty="0" smtClean="0">
                <a:latin typeface="NikoshBAN" panose="02000000000000000000"/>
              </a:rPr>
              <a:t> </a:t>
            </a:r>
            <a:r>
              <a:rPr lang="en-US" sz="4400" b="1" dirty="0" err="1" smtClean="0">
                <a:latin typeface="NikoshBAN" panose="02000000000000000000"/>
              </a:rPr>
              <a:t>পৃথিবীর</a:t>
            </a:r>
            <a:r>
              <a:rPr lang="en-US" sz="4400" b="1" dirty="0" smtClean="0">
                <a:latin typeface="NikoshBAN" panose="02000000000000000000"/>
              </a:rPr>
              <a:t> </a:t>
            </a:r>
            <a:r>
              <a:rPr lang="en-US" sz="4400" b="1" dirty="0" err="1">
                <a:latin typeface="NikoshBAN" panose="02000000000000000000"/>
              </a:rPr>
              <a:t>উষ্ণতা</a:t>
            </a:r>
            <a:r>
              <a:rPr lang="en-US" sz="4400" b="1" dirty="0">
                <a:latin typeface="NikoshBAN" panose="02000000000000000000"/>
              </a:rPr>
              <a:t> </a:t>
            </a:r>
            <a:r>
              <a:rPr lang="en-US" sz="4400" b="1" dirty="0" err="1">
                <a:latin typeface="NikoshBAN" panose="02000000000000000000"/>
              </a:rPr>
              <a:t>বেড়ে</a:t>
            </a:r>
            <a:r>
              <a:rPr lang="en-US" sz="4400" b="1" dirty="0">
                <a:latin typeface="NikoshBAN" panose="02000000000000000000"/>
              </a:rPr>
              <a:t> </a:t>
            </a:r>
            <a:r>
              <a:rPr lang="en-US" sz="4400" b="1" dirty="0" err="1">
                <a:latin typeface="NikoshBAN" panose="02000000000000000000"/>
              </a:rPr>
              <a:t>দেয়</a:t>
            </a:r>
            <a:r>
              <a:rPr lang="en-US" sz="4400" b="1" dirty="0" smtClean="0">
                <a:latin typeface="NikoshBAN" panose="02000000000000000000"/>
              </a:rPr>
              <a:t>। </a:t>
            </a:r>
            <a:endParaRPr lang="en-US" sz="4400" b="1" dirty="0">
              <a:latin typeface="NikoshBAN" panose="0200000000000000000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057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xit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anim calcmode="lin" valueType="num">
                                      <p:cBhvr>
                                        <p:cTn id="6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4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1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453721" y="468084"/>
            <a:ext cx="7274748" cy="83099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800" b="1" i="1" dirty="0" err="1">
                <a:latin typeface="NikoshBAN" panose="02000000000000000000"/>
              </a:rPr>
              <a:t>বৈশ্বিক</a:t>
            </a:r>
            <a:r>
              <a:rPr lang="en-US" sz="4800" b="1" i="1" dirty="0">
                <a:latin typeface="NikoshBAN" panose="02000000000000000000"/>
              </a:rPr>
              <a:t> </a:t>
            </a:r>
            <a:r>
              <a:rPr lang="en-US" sz="4800" b="1" i="1" dirty="0" err="1" smtClean="0">
                <a:latin typeface="NikoshBAN" panose="02000000000000000000"/>
              </a:rPr>
              <a:t>উষ্ণায়নের</a:t>
            </a:r>
            <a:r>
              <a:rPr lang="en-US" sz="4800" b="1" i="1" dirty="0" smtClean="0">
                <a:latin typeface="NikoshBAN" panose="02000000000000000000"/>
              </a:rPr>
              <a:t> </a:t>
            </a:r>
            <a:r>
              <a:rPr lang="en-US" sz="4800" b="1" i="1" dirty="0" err="1" smtClean="0">
                <a:latin typeface="NikoshBAN" panose="02000000000000000000"/>
              </a:rPr>
              <a:t>কারণ</a:t>
            </a:r>
            <a:r>
              <a:rPr lang="en-US" sz="4800" b="1" i="1" dirty="0" smtClean="0">
                <a:latin typeface="NikoshBAN" panose="02000000000000000000"/>
              </a:rPr>
              <a:t> </a:t>
            </a:r>
            <a:endParaRPr lang="en-US" sz="4800" b="1" i="1" dirty="0">
              <a:latin typeface="NikoshBAN" panose="0200000000000000000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583" y="2710781"/>
            <a:ext cx="5290085" cy="3028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63108" y="2710781"/>
            <a:ext cx="4510628" cy="30285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854765" y="1183466"/>
            <a:ext cx="102189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/>
              </a:rPr>
              <a:t>কলকারখানার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/>
              </a:rPr>
              <a:t>কালো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/>
              </a:rPr>
              <a:t>ধোঁয়া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/>
              </a:rPr>
              <a:t>কার্বন-ডাই-অক্সাইড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/>
              </a:rPr>
              <a:t>বৃদ্ধি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/>
              </a:rPr>
              <a:t>করেপৃথিবীর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/>
              </a:rPr>
              <a:t>উষ্ণতা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/>
              </a:rPr>
              <a:t>বেড়ে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solidFill>
                  <a:srgbClr val="C00000"/>
                </a:solidFill>
                <a:latin typeface="NikoshBAN" panose="02000000000000000000"/>
              </a:rPr>
              <a:t>দেয়</a:t>
            </a:r>
            <a:r>
              <a:rPr lang="en-US" sz="3600" b="1" dirty="0" smtClean="0">
                <a:solidFill>
                  <a:srgbClr val="C00000"/>
                </a:solidFill>
                <a:latin typeface="NikoshBAN" panose="02000000000000000000"/>
              </a:rPr>
              <a:t>।</a:t>
            </a:r>
            <a:endParaRPr lang="en-US" sz="3600" b="1" dirty="0">
              <a:solidFill>
                <a:srgbClr val="C0000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7606316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 tmFilter="0,0; .5, 1; 1, 1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3507" y="885217"/>
            <a:ext cx="9367736" cy="500586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7163" y="1493613"/>
            <a:ext cx="3503892" cy="29091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10140079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7" y="260700"/>
            <a:ext cx="5904264" cy="3129669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0" b="15989"/>
          <a:stretch/>
        </p:blipFill>
        <p:spPr>
          <a:xfrm>
            <a:off x="6558845" y="260700"/>
            <a:ext cx="5328356" cy="3129668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7" y="3889550"/>
            <a:ext cx="5904265" cy="23419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58845" y="3889550"/>
            <a:ext cx="5328356" cy="23419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2483555" y="3224461"/>
            <a:ext cx="796995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/>
              </a:rPr>
              <a:t>বৈশ্বিক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/>
              </a:rPr>
              <a:t>উষ্ণায়নের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/>
              </a:rPr>
              <a:t>প্রভাব</a:t>
            </a:r>
            <a:endParaRPr lang="en-US" sz="4800" b="1" dirty="0">
              <a:solidFill>
                <a:srgbClr val="FF000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949038115"/>
      </p:ext>
    </p:extLst>
  </p:cSld>
  <p:clrMapOvr>
    <a:masterClrMapping/>
  </p:clrMapOvr>
  <p:transition spd="slow"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7" y="260701"/>
            <a:ext cx="3488443" cy="2629256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0" b="15989"/>
          <a:stretch/>
        </p:blipFill>
        <p:spPr>
          <a:xfrm>
            <a:off x="7778045" y="260701"/>
            <a:ext cx="4109156" cy="27195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757" y="3889550"/>
            <a:ext cx="3748087" cy="234191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155" y="3889551"/>
            <a:ext cx="4222045" cy="2262894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1806221" y="2889957"/>
            <a:ext cx="7969956" cy="830997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/>
              </a:rPr>
              <a:t>বৈশ্বিক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/>
              </a:rPr>
              <a:t>উষ্ণায়নের</a:t>
            </a:r>
            <a:r>
              <a:rPr lang="en-US" sz="4800" b="1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4800" b="1" dirty="0" err="1" smtClean="0">
                <a:solidFill>
                  <a:srgbClr val="FF0000"/>
                </a:solidFill>
                <a:latin typeface="NikoshBAN" panose="02000000000000000000"/>
              </a:rPr>
              <a:t>প্রভাব</a:t>
            </a:r>
            <a:endParaRPr lang="en-US" sz="4800" b="1" dirty="0">
              <a:solidFill>
                <a:srgbClr val="FF0000"/>
              </a:solidFill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2986932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69" y="260700"/>
            <a:ext cx="3488443" cy="27195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410" b="15989"/>
          <a:stretch/>
        </p:blipFill>
        <p:spPr>
          <a:xfrm>
            <a:off x="8026399" y="260701"/>
            <a:ext cx="3894667" cy="2719567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6" name="TextBox 5"/>
          <p:cNvSpPr txBox="1"/>
          <p:nvPr/>
        </p:nvSpPr>
        <p:spPr>
          <a:xfrm>
            <a:off x="3920022" y="117945"/>
            <a:ext cx="3934266" cy="2862322"/>
          </a:xfrm>
          <a:prstGeom prst="rect">
            <a:avLst/>
          </a:prstGeom>
          <a:solidFill>
            <a:schemeClr val="bg1">
              <a:lumMod val="85000"/>
            </a:schemeClr>
          </a:solidFill>
          <a:ln w="76200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/>
              </a:rPr>
              <a:t>বৈশ্বিক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/>
              </a:rPr>
              <a:t>উষ্ণায়নের</a:t>
            </a:r>
            <a:r>
              <a:rPr lang="en-US" sz="6000" b="1" dirty="0" smtClean="0">
                <a:solidFill>
                  <a:srgbClr val="FF0000"/>
                </a:solidFill>
                <a:latin typeface="NikoshBAN" panose="02000000000000000000"/>
              </a:rPr>
              <a:t> </a:t>
            </a:r>
            <a:r>
              <a:rPr lang="en-US" sz="6000" b="1" dirty="0" err="1" smtClean="0">
                <a:solidFill>
                  <a:srgbClr val="FF0000"/>
                </a:solidFill>
                <a:latin typeface="NikoshBAN" panose="02000000000000000000"/>
              </a:rPr>
              <a:t>প্রভাব</a:t>
            </a:r>
            <a:endParaRPr lang="en-US" sz="6000" b="1" dirty="0">
              <a:solidFill>
                <a:srgbClr val="FF0000"/>
              </a:solidFill>
              <a:latin typeface="NikoshBAN" panose="0200000000000000000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0798" y="3285067"/>
            <a:ext cx="1214120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১ </a:t>
            </a:r>
            <a:r>
              <a:rPr lang="en-US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মেরু</a:t>
            </a:r>
            <a:r>
              <a:rPr lang="en-U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অঞ্চলের</a:t>
            </a:r>
            <a:r>
              <a:rPr lang="en-U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বরফ</a:t>
            </a:r>
            <a:r>
              <a:rPr lang="en-U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গলে</a:t>
            </a:r>
            <a:r>
              <a:rPr lang="en-U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যাচ্ছে</a:t>
            </a:r>
            <a:r>
              <a:rPr lang="en-U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</a:t>
            </a:r>
          </a:p>
          <a:p>
            <a:r>
              <a:rPr lang="en-U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২ </a:t>
            </a:r>
            <a:r>
              <a:rPr lang="en-US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পৃথিবীর</a:t>
            </a:r>
            <a:r>
              <a:rPr lang="en-U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তাপমাত্রা</a:t>
            </a:r>
            <a:r>
              <a:rPr lang="en-U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 </a:t>
            </a:r>
            <a:r>
              <a:rPr lang="en-US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বেড়ে</a:t>
            </a:r>
            <a:r>
              <a:rPr lang="en-U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যাচ্ছে</a:t>
            </a:r>
            <a:r>
              <a:rPr lang="en-U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 </a:t>
            </a:r>
          </a:p>
          <a:p>
            <a:r>
              <a:rPr lang="en-U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৩ </a:t>
            </a:r>
            <a:r>
              <a:rPr lang="en-US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সমুদ্রের</a:t>
            </a:r>
            <a:r>
              <a:rPr lang="en-U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পানির</a:t>
            </a:r>
            <a:r>
              <a:rPr lang="en-U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উচ্চতা</a:t>
            </a:r>
            <a:r>
              <a:rPr lang="en-U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বেড়ে</a:t>
            </a:r>
            <a:r>
              <a:rPr lang="en-U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 </a:t>
            </a:r>
            <a:r>
              <a:rPr lang="en-US" sz="5400" b="1" i="1" dirty="0" err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যাবে</a:t>
            </a:r>
            <a:r>
              <a:rPr lang="en-US" sz="5400" b="1" i="1" dirty="0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।  </a:t>
            </a:r>
            <a:endParaRPr lang="en-US" sz="5400" b="1" i="1" dirty="0"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/>
            </a:endParaRPr>
          </a:p>
        </p:txBody>
      </p:sp>
    </p:spTree>
    <p:extLst>
      <p:ext uri="{BB962C8B-B14F-4D97-AF65-F5344CB8AC3E}">
        <p14:creationId xmlns:p14="http://schemas.microsoft.com/office/powerpoint/2010/main" val="13752101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 tmFilter="0,0; .5, 1; 1, 1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8" presetClass="entr" presetSubtype="0" accel="5000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30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31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5029" y="198305"/>
            <a:ext cx="6485390" cy="6401818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61" y="2409371"/>
            <a:ext cx="4535404" cy="4190752"/>
          </a:xfrm>
          <a:prstGeom prst="rect">
            <a:avLst/>
          </a:prstGeom>
          <a:ln>
            <a:solidFill>
              <a:schemeClr val="accent6">
                <a:lumMod val="75000"/>
              </a:schemeClr>
            </a:solidFill>
          </a:ln>
          <a:effectLst>
            <a:glow rad="63500">
              <a:schemeClr val="accent6">
                <a:satMod val="175000"/>
                <a:alpha val="40000"/>
              </a:schemeClr>
            </a:glow>
          </a:effectLst>
        </p:spPr>
      </p:pic>
      <p:sp>
        <p:nvSpPr>
          <p:cNvPr id="9" name="Pentagon 8"/>
          <p:cNvSpPr/>
          <p:nvPr/>
        </p:nvSpPr>
        <p:spPr>
          <a:xfrm flipH="1">
            <a:off x="862861" y="464456"/>
            <a:ext cx="3571991" cy="1944915"/>
          </a:xfrm>
          <a:prstGeom prst="homePlate">
            <a:avLst>
              <a:gd name="adj" fmla="val 0"/>
            </a:avLst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প্রাথমিক বিজ্ঞান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বইয়ের</a:t>
            </a:r>
            <a:r>
              <a:rPr lang="bn-IN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৮৩ ও ৮৪  নং 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পৃষ্ঠা </a:t>
            </a:r>
            <a:r>
              <a:rPr lang="bn-IN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খোলে</a:t>
            </a:r>
            <a:r>
              <a:rPr lang="bn-BD" sz="3600" dirty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BD" sz="3600" dirty="0" smtClean="0">
                <a:solidFill>
                  <a:schemeClr val="tx1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পড়।</a:t>
            </a:r>
            <a:endParaRPr lang="en-US" sz="36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509066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082637" y="1062644"/>
            <a:ext cx="6026727" cy="83099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800" b="1" i="1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প্রশ্নগুলোর উত্তর দাওঃ-</a:t>
            </a:r>
            <a:endParaRPr lang="en-US" sz="4800" b="1" i="1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965200" y="3149600"/>
            <a:ext cx="10261600" cy="1938992"/>
          </a:xfrm>
          <a:prstGeom prst="rect">
            <a:avLst/>
          </a:prstGeom>
          <a:noFill/>
          <a:ln>
            <a:solidFill>
              <a:schemeClr val="accent6">
                <a:lumMod val="60000"/>
                <a:lumOff val="40000"/>
              </a:schemeClr>
            </a:solidFill>
          </a:ln>
          <a:effectLst/>
        </p:spPr>
        <p:txBody>
          <a:bodyPr wrap="square" rtlCol="0">
            <a:spAutoFit/>
          </a:bodyPr>
          <a:lstStyle/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১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 বায়ুমণ্ডল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কী? 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  <a:p>
            <a:r>
              <a:rPr lang="bn-IN" sz="4000" dirty="0">
                <a:latin typeface="NikoshBAN" pitchFamily="2" charset="0"/>
                <a:cs typeface="NikoshBAN" pitchFamily="2" charset="0"/>
              </a:rPr>
              <a:t>২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.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গ্রিন হাউজের ভিতরের পরিবেশ গরম থাকে কেন? </a:t>
            </a:r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পাঁচটি বাক্যে ব্যাখ্যা </a:t>
            </a:r>
            <a:r>
              <a:rPr lang="bn-IN" sz="4000" dirty="0">
                <a:latin typeface="NikoshBAN" pitchFamily="2" charset="0"/>
                <a:cs typeface="NikoshBAN" pitchFamily="2" charset="0"/>
              </a:rPr>
              <a:t>কর।</a:t>
            </a:r>
            <a:endParaRPr lang="bn-IN" sz="4000" dirty="0" smtClean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44793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667657" y="1814287"/>
            <a:ext cx="11074399" cy="1163306"/>
          </a:xfrm>
          <a:prstGeom prst="rect">
            <a:avLst/>
          </a:prstGeom>
          <a:noFill/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6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)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ছাদেক তার বন্ধুকে বলল, পৃথিবীর বায়ুমন্ডল এক ধরনের হাউজের</a:t>
            </a:r>
          </a:p>
          <a:p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ন্যায় কাজ করে। এটা কীসের হাউজ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667009" y="3206680"/>
            <a:ext cx="3746865" cy="42225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গ্রীন হাউজ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6781324" y="3731758"/>
            <a:ext cx="3829337" cy="46876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হোয়াট হাউজ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" name="Rounded Rectangle 6"/>
          <p:cNvSpPr/>
          <p:nvPr/>
        </p:nvSpPr>
        <p:spPr>
          <a:xfrm>
            <a:off x="667009" y="3628931"/>
            <a:ext cx="3760932" cy="4630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ব্লু হাউজ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8" name="Rounded Rectangle 7"/>
          <p:cNvSpPr/>
          <p:nvPr/>
        </p:nvSpPr>
        <p:spPr>
          <a:xfrm>
            <a:off x="6781324" y="3063145"/>
            <a:ext cx="3803549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রেড হাউজ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380509" y="877314"/>
            <a:ext cx="5430982" cy="707886"/>
          </a:xfrm>
          <a:prstGeom prst="rect">
            <a:avLst/>
          </a:prstGeom>
          <a:noFill/>
        </p:spPr>
        <p:txBody>
          <a:bodyPr wrap="square" rtlCol="0">
            <a:prstTxWarp prst="textWave1">
              <a:avLst/>
            </a:prstTxWarp>
            <a:spAutoFit/>
            <a:scene3d>
              <a:camera prst="orthographicFront"/>
              <a:lightRig rig="threePt" dir="t"/>
            </a:scene3d>
            <a:sp3d extrusionH="57150">
              <a:bevelT w="50800" h="38100" prst="riblet"/>
            </a:sp3d>
          </a:bodyPr>
          <a:lstStyle/>
          <a:p>
            <a:r>
              <a:rPr lang="bn-IN" sz="4000" dirty="0" smtClean="0">
                <a:ln w="17780" cmpd="sng">
                  <a:solidFill>
                    <a:sysClr val="windowText" lastClr="000000"/>
                  </a:solidFill>
                  <a:prstDash val="solid"/>
                  <a:miter lim="800000"/>
                </a:ln>
                <a:blipFill dpi="0" rotWithShape="1">
                  <a:blip r:embed="rId3">
                    <a:extLst>
                      <a:ext uri="{28A0092B-C50C-407E-A947-70E740481C1C}">
                        <a14:useLocalDpi xmlns:a14="http://schemas.microsoft.com/office/drawing/2010/main" val="0"/>
                      </a:ext>
                    </a:extLst>
                  </a:blip>
                  <a:srcRect/>
                  <a:stretch>
                    <a:fillRect/>
                  </a:stretch>
                </a:blipFill>
                <a:latin typeface="NikoshBAN" pitchFamily="2" charset="0"/>
                <a:cs typeface="NikoshBAN" pitchFamily="2" charset="0"/>
              </a:rPr>
              <a:t>সঠিক উত্তরটি বোর্ডে লিখঃ-</a:t>
            </a:r>
            <a:endParaRPr lang="en-US" sz="4000" dirty="0">
              <a:ln w="17780" cmpd="sng">
                <a:solidFill>
                  <a:sysClr val="windowText" lastClr="000000"/>
                </a:solidFill>
                <a:prstDash val="solid"/>
                <a:miter lim="800000"/>
              </a:ln>
              <a:blipFill dpi="0"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667009" y="4282990"/>
            <a:ext cx="10378373" cy="1043834"/>
          </a:xfrm>
          <a:prstGeom prst="rect">
            <a:avLst/>
          </a:prstGeom>
          <a:noFill/>
          <a:ln w="12700"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slope"/>
          </a:sp3d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২) আমান সাহেব গ্রীন হাউজ তৈরির পরিকল্পনা করলেন। এটি তৈরি</a:t>
            </a:r>
          </a:p>
          <a:p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      করতে </a:t>
            </a:r>
            <a:r>
              <a:rPr lang="bn-IN" sz="3200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তার কী প্রয়োজন</a:t>
            </a:r>
            <a:r>
              <a:rPr lang="bn-IN" sz="32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?</a:t>
            </a:r>
            <a:endParaRPr lang="en-US" sz="32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9" name="Rounded Rectangle 18"/>
          <p:cNvSpPr/>
          <p:nvPr/>
        </p:nvSpPr>
        <p:spPr>
          <a:xfrm>
            <a:off x="971839" y="5558632"/>
            <a:ext cx="3803881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(ক) কাঠ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0" name="Rounded Rectangle 19"/>
          <p:cNvSpPr/>
          <p:nvPr/>
        </p:nvSpPr>
        <p:spPr>
          <a:xfrm>
            <a:off x="6724308" y="6019767"/>
            <a:ext cx="3844149" cy="468761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(ঘ) কাচ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971839" y="6025490"/>
            <a:ext cx="3817948" cy="463038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(গ) টিন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22" name="Rounded Rectangle 21"/>
          <p:cNvSpPr/>
          <p:nvPr/>
        </p:nvSpPr>
        <p:spPr>
          <a:xfrm>
            <a:off x="6724308" y="5355852"/>
            <a:ext cx="3860565" cy="422251"/>
          </a:xfrm>
          <a:prstGeom prst="roundRect">
            <a:avLst/>
          </a:prstGeom>
          <a:noFill/>
          <a:ln>
            <a:noFill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bn-IN" sz="3600" dirty="0" smtClean="0">
                <a:solidFill>
                  <a:schemeClr val="tx1"/>
                </a:solidFill>
                <a:latin typeface="NikoshBAN" pitchFamily="2" charset="0"/>
                <a:cs typeface="NikoshBAN" pitchFamily="2" charset="0"/>
              </a:rPr>
              <a:t>(খ) বাঁশ</a:t>
            </a:r>
            <a:endParaRPr lang="en-US" sz="3600" dirty="0">
              <a:solidFill>
                <a:schemeClr val="tx1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173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5B46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32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3" dur="indefinite"/>
                                        <p:tgtEl>
                                          <p:spTgt spid="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mph" presetSubtype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p:clrVal>
                                          <a:srgbClr val="75B46A"/>
                                        </p:clrVal>
                                      </p:to>
                                    </p:set>
                                    <p:set>
                                      <p:cBhvr>
                                        <p:cTn id="59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0" dur="indefinite"/>
                                        <p:tgtEl>
                                          <p:spTgt spid="2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build="allAtOnce"/>
      <p:bldP spid="6" grpId="0"/>
      <p:bldP spid="7" grpId="0"/>
      <p:bldP spid="8" grpId="0"/>
      <p:bldP spid="9" grpId="0"/>
      <p:bldP spid="18" grpId="0"/>
      <p:bldP spid="19" grpId="0"/>
      <p:bldP spid="20" grpId="0"/>
      <p:bldP spid="21" grpId="0"/>
      <p:bldP spid="2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Related image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0286" y="1069053"/>
            <a:ext cx="5301796" cy="50892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Snip Single Corner Rectangle 1"/>
          <p:cNvSpPr/>
          <p:nvPr/>
        </p:nvSpPr>
        <p:spPr>
          <a:xfrm>
            <a:off x="5965371" y="2946399"/>
            <a:ext cx="5457371" cy="2336801"/>
          </a:xfrm>
          <a:prstGeom prst="snip1Rect">
            <a:avLst/>
          </a:prstGeom>
          <a:noFill/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800" b="1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স্বচ্ছ পলিথিন দিয়ে একটি গ্রিন হাউজ তৈরি করে নিয়ে আসবে। </a:t>
            </a:r>
            <a:endParaRPr lang="en-US" sz="4800" b="1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6675575" y="733363"/>
            <a:ext cx="3629567" cy="707886"/>
          </a:xfrm>
          <a:prstGeom prst="rect">
            <a:avLst/>
          </a:prstGeom>
          <a:ln>
            <a:solidFill>
              <a:schemeClr val="bg1">
                <a:lumMod val="50000"/>
              </a:schemeClr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wrap="square">
            <a:spAutoFit/>
          </a:bodyPr>
          <a:lstStyle/>
          <a:p>
            <a:pPr algn="ctr"/>
            <a:r>
              <a:rPr lang="bn-IN" sz="4000" dirty="0" smtClean="0">
                <a:latin typeface="NikoshBAN" pitchFamily="2" charset="0"/>
                <a:cs typeface="NikoshBAN" pitchFamily="2" charset="0"/>
              </a:rPr>
              <a:t>পরিকল্পিত কাজ</a:t>
            </a: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11412808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5467" y="107577"/>
            <a:ext cx="12192000" cy="596864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TextBox 4"/>
          <p:cNvSpPr txBox="1"/>
          <p:nvPr/>
        </p:nvSpPr>
        <p:spPr>
          <a:xfrm>
            <a:off x="3456891" y="1228182"/>
            <a:ext cx="804034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কামরুল</a:t>
            </a:r>
            <a: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হাসান</a:t>
            </a:r>
            <a:r>
              <a:rPr lang="en-US" sz="54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 </a:t>
            </a:r>
            <a:r>
              <a:rPr lang="en-US" sz="54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আহমেদ</a:t>
            </a:r>
            <a:endParaRPr lang="en-US" sz="5400" b="1" dirty="0" smtClean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/>
            </a:endParaRPr>
          </a:p>
          <a:p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শালগ্রাম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 স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প্রা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বি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,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আদমদীঘি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, </a:t>
            </a:r>
            <a:r>
              <a:rPr lang="en-US" sz="3600" b="1" dirty="0" err="1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বগুড়া</a:t>
            </a:r>
            <a:r>
              <a:rPr lang="en-US" sz="3600" b="1" dirty="0" smtClean="0">
                <a:solidFill>
                  <a:schemeClr val="accent4">
                    <a:lumMod val="60000"/>
                    <a:lumOff val="40000"/>
                  </a:schemeClr>
                </a:solidFill>
                <a:latin typeface="NikoshBAN" panose="02000000000000000000"/>
              </a:rPr>
              <a:t>।</a:t>
            </a:r>
            <a:endParaRPr lang="en-US" sz="3600" b="1" dirty="0">
              <a:solidFill>
                <a:schemeClr val="accent4">
                  <a:lumMod val="60000"/>
                  <a:lumOff val="40000"/>
                </a:schemeClr>
              </a:solidFill>
              <a:latin typeface="NikoshBAN" panose="0200000000000000000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88108" y="2705510"/>
            <a:ext cx="3503892" cy="2909139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90482520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ractur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ntr" presetSubtype="10" repeatCount="indefinite" fill="hold" grpId="0" nodeType="click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21" y="77821"/>
            <a:ext cx="12249646" cy="696524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3" name="Rectangle 2"/>
          <p:cNvSpPr/>
          <p:nvPr/>
        </p:nvSpPr>
        <p:spPr>
          <a:xfrm>
            <a:off x="3906837" y="480402"/>
            <a:ext cx="4069858" cy="2400657"/>
          </a:xfrm>
          <a:prstGeom prst="rect">
            <a:avLst/>
          </a:prstGeom>
          <a:solidFill>
            <a:schemeClr val="accent3"/>
          </a:solidFill>
          <a:ln w="76200">
            <a:solidFill>
              <a:schemeClr val="accent4">
                <a:lumMod val="60000"/>
                <a:lumOff val="40000"/>
              </a:schemeClr>
            </a:solidFill>
          </a:ln>
        </p:spPr>
        <p:txBody>
          <a:bodyPr wrap="square">
            <a:spAutoFit/>
          </a:bodyPr>
          <a:lstStyle/>
          <a:p>
            <a:r>
              <a:rPr lang="en-US" sz="2400" b="1" dirty="0" err="1">
                <a:solidFill>
                  <a:schemeClr val="bg1"/>
                </a:solidFill>
                <a:latin typeface="NikoshBAN" panose="02000000000000000000"/>
              </a:rPr>
              <a:t>কামরুল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/>
              </a:rPr>
              <a:t>হাসান</a:t>
            </a:r>
            <a:r>
              <a:rPr lang="en-US" sz="2400" b="1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sz="2400" b="1" dirty="0" err="1">
                <a:solidFill>
                  <a:schemeClr val="bg1"/>
                </a:solidFill>
                <a:latin typeface="NikoshBAN" panose="02000000000000000000"/>
              </a:rPr>
              <a:t>আহমেদ</a:t>
            </a:r>
            <a:endParaRPr lang="en-US" sz="1600" b="1" dirty="0">
              <a:solidFill>
                <a:schemeClr val="bg1"/>
              </a:solidFill>
              <a:latin typeface="NikoshBAN" panose="02000000000000000000"/>
            </a:endParaRPr>
          </a:p>
          <a:p>
            <a:r>
              <a:rPr lang="en-US" b="1" dirty="0" err="1">
                <a:solidFill>
                  <a:schemeClr val="bg1"/>
                </a:solidFill>
                <a:latin typeface="NikoshBAN" panose="02000000000000000000"/>
              </a:rPr>
              <a:t>শালগ্রাম</a:t>
            </a:r>
            <a:r>
              <a:rPr lang="en-US" b="1" dirty="0">
                <a:solidFill>
                  <a:schemeClr val="bg1"/>
                </a:solidFill>
                <a:latin typeface="NikoshBAN" panose="02000000000000000000"/>
              </a:rPr>
              <a:t> স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/>
              </a:rPr>
              <a:t>প্রা</a:t>
            </a:r>
            <a:r>
              <a:rPr lang="en-US" b="1" dirty="0">
                <a:solidFill>
                  <a:schemeClr val="bg1"/>
                </a:solidFill>
                <a:latin typeface="NikoshBAN" panose="02000000000000000000"/>
              </a:rPr>
              <a:t>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/>
              </a:rPr>
              <a:t>বি</a:t>
            </a:r>
            <a:r>
              <a:rPr lang="en-US" b="1" dirty="0">
                <a:solidFill>
                  <a:schemeClr val="bg1"/>
                </a:solidFill>
                <a:latin typeface="NikoshBAN" panose="0200000000000000000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/>
              </a:rPr>
              <a:t>আদমদীঘি</a:t>
            </a:r>
            <a:r>
              <a:rPr lang="en-US" b="1" dirty="0">
                <a:solidFill>
                  <a:schemeClr val="bg1"/>
                </a:solidFill>
                <a:latin typeface="NikoshBAN" panose="02000000000000000000"/>
              </a:rPr>
              <a:t>, </a:t>
            </a:r>
            <a:r>
              <a:rPr lang="en-US" b="1" dirty="0" err="1">
                <a:solidFill>
                  <a:schemeClr val="bg1"/>
                </a:solidFill>
                <a:latin typeface="NikoshBAN" panose="02000000000000000000"/>
              </a:rPr>
              <a:t>বগুড়া</a:t>
            </a:r>
            <a:r>
              <a:rPr lang="en-US" b="1" dirty="0">
                <a:solidFill>
                  <a:schemeClr val="bg1"/>
                </a:solidFill>
                <a:latin typeface="NikoshBAN" panose="02000000000000000000"/>
              </a:rPr>
              <a:t>।</a:t>
            </a:r>
          </a:p>
          <a:p>
            <a:r>
              <a:rPr lang="en-US" sz="3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/>
              </a:rPr>
              <a:t>DISTRICT AMBASSADOR, ICT4E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865" y="352549"/>
            <a:ext cx="3371059" cy="252851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grpSp>
        <p:nvGrpSpPr>
          <p:cNvPr id="6" name="Group 5"/>
          <p:cNvGrpSpPr/>
          <p:nvPr/>
        </p:nvGrpSpPr>
        <p:grpSpPr>
          <a:xfrm>
            <a:off x="77821" y="3155787"/>
            <a:ext cx="12249646" cy="3831151"/>
            <a:chOff x="3729672" y="1603028"/>
            <a:chExt cx="3614998" cy="2418203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0120" r="-3362" b="74517"/>
            <a:stretch/>
          </p:blipFill>
          <p:spPr>
            <a:xfrm>
              <a:off x="3729672" y="1603028"/>
              <a:ext cx="3614998" cy="241820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8" name="TextBox 7"/>
            <p:cNvSpPr txBox="1"/>
            <p:nvPr/>
          </p:nvSpPr>
          <p:spPr>
            <a:xfrm>
              <a:off x="5432844" y="2212327"/>
              <a:ext cx="1470618" cy="15231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600" b="1" dirty="0">
                  <a:solidFill>
                    <a:srgbClr val="FF0000"/>
                  </a:solidFill>
                  <a:latin typeface="NikoshBAN" panose="02000000000000000000"/>
                </a:rPr>
                <a:t>DISTRICT AMBASSADOR</a:t>
              </a:r>
            </a:p>
            <a:p>
              <a:r>
                <a:rPr lang="en-US" sz="2800" b="1" dirty="0">
                  <a:solidFill>
                    <a:srgbClr val="FF0000"/>
                  </a:solidFill>
                  <a:latin typeface="NikoshBAN" panose="02000000000000000000"/>
                </a:rPr>
                <a:t> </a:t>
              </a:r>
              <a:r>
                <a:rPr lang="en-US" sz="4000" b="1" dirty="0">
                  <a:solidFill>
                    <a:srgbClr val="FF0000"/>
                  </a:solidFill>
                  <a:latin typeface="NikoshBAN" panose="02000000000000000000"/>
                </a:rPr>
                <a:t>ICT4E</a:t>
              </a:r>
            </a:p>
            <a:p>
              <a:endParaRPr lang="en-US" sz="1424" dirty="0"/>
            </a:p>
          </p:txBody>
        </p:sp>
      </p:grpSp>
      <p:pic>
        <p:nvPicPr>
          <p:cNvPr id="10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66922" y="326991"/>
            <a:ext cx="3525078" cy="250343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611967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6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315" y="2305454"/>
            <a:ext cx="4990289" cy="31712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1344" y="2305454"/>
            <a:ext cx="4601184" cy="317121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4" name="TextBox 3"/>
          <p:cNvSpPr txBox="1"/>
          <p:nvPr/>
        </p:nvSpPr>
        <p:spPr>
          <a:xfrm>
            <a:off x="1809345" y="642026"/>
            <a:ext cx="76556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 smtClean="0"/>
              <a:t>ছবিগুলো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দেখে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কিসের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কথা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মনে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হচ্ছে</a:t>
            </a:r>
            <a:r>
              <a:rPr lang="en-US" sz="3200" b="1" dirty="0" smtClean="0"/>
              <a:t> ? 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16950623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oup 24"/>
          <p:cNvGrpSpPr/>
          <p:nvPr/>
        </p:nvGrpSpPr>
        <p:grpSpPr>
          <a:xfrm>
            <a:off x="1031132" y="920614"/>
            <a:ext cx="9899073" cy="4915982"/>
            <a:chOff x="498960" y="1500531"/>
            <a:chExt cx="10412523" cy="4756806"/>
          </a:xfrm>
        </p:grpSpPr>
        <p:grpSp>
          <p:nvGrpSpPr>
            <p:cNvPr id="17" name="Group 16"/>
            <p:cNvGrpSpPr/>
            <p:nvPr/>
          </p:nvGrpSpPr>
          <p:grpSpPr>
            <a:xfrm>
              <a:off x="498960" y="1500531"/>
              <a:ext cx="10412523" cy="4756806"/>
              <a:chOff x="498960" y="1281137"/>
              <a:chExt cx="10412523" cy="4756806"/>
            </a:xfrm>
          </p:grpSpPr>
          <p:sp>
            <p:nvSpPr>
              <p:cNvPr id="15" name="Frame 14"/>
              <p:cNvSpPr/>
              <p:nvPr/>
            </p:nvSpPr>
            <p:spPr>
              <a:xfrm>
                <a:off x="498960" y="1281137"/>
                <a:ext cx="5190646" cy="4756806"/>
              </a:xfrm>
              <a:prstGeom prst="frame">
                <a:avLst>
                  <a:gd name="adj1" fmla="val 86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320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360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3600" dirty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3600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3200" b="1" dirty="0" smtClean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3200" b="1" dirty="0" err="1" smtClean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কামরুল</a:t>
                </a:r>
                <a:r>
                  <a:rPr lang="en-US" sz="3200" b="1" dirty="0" smtClean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হাসান</a:t>
                </a:r>
                <a:r>
                  <a:rPr lang="en-US" sz="3200" b="1" dirty="0" smtClean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200" b="1" dirty="0" err="1" smtClean="0">
                    <a:ln w="10160">
                      <a:solidFill>
                        <a:sysClr val="windowText" lastClr="000000"/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outerShdw blurRad="38100" dist="32000" dir="5400000" algn="tl">
                        <a:srgbClr val="000000">
                          <a:alpha val="30000"/>
                        </a:srgbClr>
                      </a:outerShdw>
                    </a:effectLst>
                    <a:latin typeface="NikoshBAN" pitchFamily="2" charset="0"/>
                    <a:cs typeface="NikoshBAN" pitchFamily="2" charset="0"/>
                  </a:rPr>
                  <a:t>আহমেদ</a:t>
                </a:r>
                <a:endParaRPr lang="bn-IN" sz="3200" b="1" dirty="0">
                  <a:ln w="10160">
                    <a:solidFill>
                      <a:sysClr val="windowText" lastClr="000000"/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outerShdw blurRad="38100" dist="32000" dir="5400000" algn="tl">
                      <a:srgbClr val="000000">
                        <a:alpha val="30000"/>
                      </a:srgbClr>
                    </a:out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800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সহকারি শিক্ষক,</a:t>
                </a:r>
              </a:p>
              <a:p>
                <a:pPr algn="ctr"/>
                <a:r>
                  <a:rPr lang="en-US" sz="24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শালগ্রাম</a:t>
                </a:r>
                <a:r>
                  <a:rPr lang="bn-IN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সরকারি </a:t>
                </a:r>
                <a:r>
                  <a:rPr lang="bn-IN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প্রাথমিক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বিদ্যালয়,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endParaRPr lang="bn-IN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আদমদীঘি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,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বগুড়া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। </a:t>
                </a:r>
                <a:endParaRPr lang="bn-IN" sz="2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2800" dirty="0">
                  <a:solidFill>
                    <a:schemeClr val="tx1"/>
                  </a:solidFill>
                </a:endParaRPr>
              </a:p>
            </p:txBody>
          </p:sp>
          <p:sp>
            <p:nvSpPr>
              <p:cNvPr id="16" name="Frame 15"/>
              <p:cNvSpPr/>
              <p:nvPr/>
            </p:nvSpPr>
            <p:spPr>
              <a:xfrm>
                <a:off x="5720837" y="1281137"/>
                <a:ext cx="5190646" cy="4744450"/>
              </a:xfrm>
              <a:prstGeom prst="frame">
                <a:avLst>
                  <a:gd name="adj1" fmla="val 860"/>
                </a:avLst>
              </a:prstGeom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accent6">
                    <a:lumMod val="50000"/>
                  </a:schemeClr>
                </a:solidFill>
              </a:ln>
              <a:effectLst>
                <a:outerShdw blurRad="50800" dist="38100" algn="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sz="4000" b="1" dirty="0" smtClean="0">
                  <a:ln w="900" cmpd="sng">
                    <a:solidFill>
                      <a:sysClr val="windowText" lastClr="000000">
                        <a:alpha val="55000"/>
                      </a:sys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4000" b="1" dirty="0">
                  <a:ln w="900" cmpd="sng">
                    <a:solidFill>
                      <a:sysClr val="windowText" lastClr="000000">
                        <a:alpha val="55000"/>
                      </a:sys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endParaRPr lang="en-US" sz="4000" b="1" dirty="0">
                  <a:ln w="900" cmpd="sng">
                    <a:solidFill>
                      <a:sysClr val="windowText" lastClr="000000">
                        <a:alpha val="55000"/>
                      </a:sys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800" b="1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শ্রেণি</a:t>
                </a:r>
                <a:r>
                  <a:rPr lang="en-US" sz="2800" b="1" dirty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bn-IN" sz="2800" b="1" dirty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পঞ্চম</a:t>
                </a:r>
                <a:r>
                  <a:rPr lang="bn-IN" sz="2800" b="1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,</a:t>
                </a:r>
                <a:endParaRPr lang="bn-IN" sz="2800" b="1" dirty="0">
                  <a:ln w="900" cmpd="sng">
                    <a:solidFill>
                      <a:sysClr val="windowText" lastClr="000000">
                        <a:alpha val="55000"/>
                      </a:sys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800" b="1" dirty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বিষয়</a:t>
                </a:r>
                <a:r>
                  <a:rPr lang="bn-IN" sz="3600" b="1" dirty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-</a:t>
                </a:r>
                <a:r>
                  <a:rPr lang="bn-IN" sz="2800" b="1" dirty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প্রাথমিক বিজ্ঞান</a:t>
                </a:r>
                <a:r>
                  <a:rPr lang="bn-IN" sz="2800" b="1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ysClr val="windowText" lastClr="00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,</a:t>
                </a:r>
                <a:endParaRPr lang="en-US" sz="3600" b="1" dirty="0" smtClean="0">
                  <a:ln w="900" cmpd="sng">
                    <a:solidFill>
                      <a:sysClr val="windowText" lastClr="000000">
                        <a:alpha val="55000"/>
                      </a:sysClr>
                    </a:solidFill>
                    <a:prstDash val="solid"/>
                  </a:ln>
                  <a:solidFill>
                    <a:sysClr val="windowText" lastClr="000000"/>
                  </a:solidFill>
                  <a:effectLst>
                    <a:innerShdw blurRad="101600" dist="76200" dir="5400000">
                      <a:schemeClr val="accent1">
                        <a:satMod val="190000"/>
                        <a:tint val="100000"/>
                        <a:alpha val="74000"/>
                      </a:schemeClr>
                    </a:innerShdw>
                  </a:effectLst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bn-IN" sz="2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অধ্যায়-</a:t>
                </a:r>
                <a:r>
                  <a:rPr lang="en-US" sz="2400" b="1" dirty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bn-IN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১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২ </a:t>
                </a:r>
                <a:r>
                  <a:rPr lang="en-US" sz="32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–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জলবায়ু</a:t>
                </a:r>
                <a:r>
                  <a:rPr lang="en-US" sz="2400" b="1" dirty="0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2400" b="1" dirty="0" err="1" smtClean="0">
                    <a:solidFill>
                      <a:schemeClr val="tx1"/>
                    </a:solidFill>
                    <a:latin typeface="NikoshBAN" pitchFamily="2" charset="0"/>
                    <a:cs typeface="NikoshBAN" pitchFamily="2" charset="0"/>
                  </a:rPr>
                  <a:t>পরিবর্তন</a:t>
                </a:r>
                <a:endParaRPr lang="en-US" sz="2400" b="1" dirty="0" smtClean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endParaRPr>
              </a:p>
              <a:p>
                <a:pPr algn="ctr"/>
                <a:r>
                  <a:rPr lang="en-US" sz="2400" b="1" dirty="0" err="1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পাঠ্যাংশ</a:t>
                </a:r>
                <a:r>
                  <a:rPr lang="en-US" sz="2400" b="1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chemeClr val="tx1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- </a:t>
                </a:r>
              </a:p>
              <a:p>
                <a:pPr algn="ctr"/>
                <a:r>
                  <a:rPr lang="en-US" sz="3600" b="1" u="sng" dirty="0" err="1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বৈশ্বিক</a:t>
                </a:r>
                <a:r>
                  <a:rPr lang="en-US" sz="3600" b="1" u="sng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u="sng" dirty="0" err="1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উষ্ণায়ন</a:t>
                </a:r>
                <a:r>
                  <a:rPr lang="en-US" sz="3600" b="1" u="sng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,</a:t>
                </a:r>
              </a:p>
              <a:p>
                <a:pPr algn="ctr"/>
                <a:r>
                  <a:rPr lang="en-US" sz="3600" b="1" u="sng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u="sng" dirty="0" err="1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গ্রিন</a:t>
                </a:r>
                <a:r>
                  <a:rPr lang="en-US" sz="3600" b="1" u="sng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u="sng" dirty="0" err="1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হাউজ</a:t>
                </a:r>
                <a:r>
                  <a:rPr lang="en-US" sz="3600" b="1" u="sng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 </a:t>
                </a:r>
                <a:r>
                  <a:rPr lang="en-US" sz="3600" b="1" u="sng" dirty="0" err="1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প্রভাব</a:t>
                </a:r>
                <a:r>
                  <a:rPr lang="en-US" sz="3600" b="1" u="sng" dirty="0" smtClean="0">
                    <a:ln w="900" cmpd="sng">
                      <a:solidFill>
                        <a:sysClr val="windowText" lastClr="000000">
                          <a:alpha val="55000"/>
                        </a:sysClr>
                      </a:solidFill>
                      <a:prstDash val="solid"/>
                    </a:ln>
                    <a:solidFill>
                      <a:srgbClr val="FF0000"/>
                    </a:solidFill>
                    <a:effectLst>
                      <a:innerShdw blurRad="101600" dist="76200" dir="5400000">
                        <a:schemeClr val="accent1">
                          <a:satMod val="190000"/>
                          <a:tint val="100000"/>
                          <a:alpha val="74000"/>
                        </a:schemeClr>
                      </a:innerShdw>
                    </a:effectLst>
                    <a:latin typeface="NikoshBAN" pitchFamily="2" charset="0"/>
                    <a:cs typeface="NikoshBAN" pitchFamily="2" charset="0"/>
                  </a:rPr>
                  <a:t>।</a:t>
                </a:r>
              </a:p>
            </p:txBody>
          </p:sp>
        </p:grpSp>
        <p:pic>
          <p:nvPicPr>
            <p:cNvPr id="24" name="Picture 23" descr="Sukesh Sutradhar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176151" y="1500531"/>
              <a:ext cx="1725902" cy="2200613"/>
            </a:xfrm>
            <a:prstGeom prst="rect">
              <a:avLst/>
            </a:prstGeom>
            <a:ln>
              <a:noFill/>
            </a:ln>
            <a:effectLst/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7410" y="1261082"/>
            <a:ext cx="3521412" cy="229086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388964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131013" y="681601"/>
            <a:ext cx="9297738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সবাই মনযোগ সহকারে ছবিগুলো দেখ</a:t>
            </a:r>
            <a:r>
              <a:rPr lang="en-US" sz="4000" b="1" dirty="0" smtClean="0">
                <a:latin typeface="NikoshBAN" pitchFamily="2" charset="0"/>
                <a:cs typeface="NikoshBAN" pitchFamily="2" charset="0"/>
              </a:rPr>
              <a:t>-</a:t>
            </a:r>
            <a:endParaRPr lang="en-US" sz="4000" b="1" dirty="0"/>
          </a:p>
        </p:txBody>
      </p:sp>
      <p:sp>
        <p:nvSpPr>
          <p:cNvPr id="15" name="Rounded Rectangle 14"/>
          <p:cNvSpPr/>
          <p:nvPr/>
        </p:nvSpPr>
        <p:spPr>
          <a:xfrm>
            <a:off x="1059695" y="5045727"/>
            <a:ext cx="9926759" cy="960290"/>
          </a:xfrm>
          <a:prstGeom prst="roundRect">
            <a:avLst>
              <a:gd name="adj" fmla="val 50000"/>
            </a:avLst>
          </a:prstGeom>
          <a:noFill/>
          <a:ln w="76200">
            <a:solidFill>
              <a:schemeClr val="tx1"/>
            </a:solidFill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ছবিতে কী দেখতে পাচ্ছ?</a:t>
            </a:r>
            <a:endParaRPr lang="en-US" sz="4000" b="1" dirty="0">
              <a:solidFill>
                <a:srgbClr val="00206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0700" y="1628782"/>
            <a:ext cx="4829182" cy="3177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9243" y="1628782"/>
            <a:ext cx="4887211" cy="31776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7901637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14:window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77118" y="0"/>
            <a:ext cx="12114882" cy="1724834"/>
          </a:xfrm>
          <a:prstGeom prst="rect">
            <a:avLst/>
          </a:prstGeom>
          <a:solidFill>
            <a:schemeClr val="tx1"/>
          </a:solidFill>
          <a:ln w="76200">
            <a:solidFill>
              <a:schemeClr val="tx1"/>
            </a:solidFill>
          </a:ln>
        </p:spPr>
        <p:txBody>
          <a:bodyPr wrap="square" rtlCol="0">
            <a:prstTxWarp prst="textPlain">
              <a:avLst/>
            </a:prstTxWarp>
            <a:spAutoFit/>
          </a:bodyPr>
          <a:lstStyle/>
          <a:p>
            <a:pPr algn="ctr"/>
            <a:r>
              <a:rPr lang="bn-IN" sz="4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গ্রিনহাউজ প্রভাব</a:t>
            </a:r>
            <a:endParaRPr lang="bn-IN" sz="4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3" name="Group 2"/>
          <p:cNvGrpSpPr/>
          <p:nvPr/>
        </p:nvGrpSpPr>
        <p:grpSpPr>
          <a:xfrm>
            <a:off x="227793" y="1990560"/>
            <a:ext cx="11813532" cy="4118502"/>
            <a:chOff x="212816" y="2010015"/>
            <a:chExt cx="11813532" cy="4118502"/>
          </a:xfrm>
        </p:grpSpPr>
        <p:pic>
          <p:nvPicPr>
            <p:cNvPr id="12" name="Picture 11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2816" y="2010016"/>
              <a:ext cx="5094680" cy="4118501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717070" y="2010015"/>
              <a:ext cx="6309278" cy="4118501"/>
            </a:xfrm>
            <a:prstGeom prst="rect">
              <a:avLst/>
            </a:prstGeom>
            <a:ln w="228600" cap="sq" cmpd="thickThin">
              <a:solidFill>
                <a:srgbClr val="000000"/>
              </a:solidFill>
              <a:prstDash val="solid"/>
              <a:miter lim="800000"/>
            </a:ln>
            <a:effectLst>
              <a:innerShdw blurRad="76200">
                <a:srgbClr val="000000"/>
              </a:innerShdw>
            </a:effectLst>
          </p:spPr>
        </p:pic>
      </p:grpSp>
    </p:spTree>
    <p:extLst>
      <p:ext uri="{BB962C8B-B14F-4D97-AF65-F5344CB8AC3E}">
        <p14:creationId xmlns:p14="http://schemas.microsoft.com/office/powerpoint/2010/main" val="138789550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863787" y="1615416"/>
            <a:ext cx="4076757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bn-IN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 পাঠশেষে শিক্ষার্থীরা.....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1196502" y="2727674"/>
            <a:ext cx="9396919" cy="37548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গ্রিন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হাউজ 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কী তা বলতে পারবে</a:t>
            </a:r>
            <a:r>
              <a:rPr lang="en-US" sz="4400" b="1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।</a:t>
            </a:r>
            <a:endParaRPr lang="bn-IN" sz="4400" b="1" dirty="0">
              <a:solidFill>
                <a:srgbClr val="002060"/>
              </a:solidFill>
              <a:latin typeface="NikoshBAN" panose="0200000000000000000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গ্রিনহাউজ প্রভাব ব্যাখ্যা করতে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পারবে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।</a:t>
            </a:r>
            <a:endParaRPr lang="bn-IN" sz="4400" b="1" dirty="0">
              <a:solidFill>
                <a:srgbClr val="002060"/>
              </a:solidFill>
              <a:latin typeface="NikoshBAN" panose="02000000000000000000"/>
              <a:cs typeface="NikoshBAN" pitchFamily="2" charset="0"/>
            </a:endParaRPr>
          </a:p>
          <a:p>
            <a:pPr algn="ctr"/>
            <a:r>
              <a:rPr lang="bn-IN" sz="4400" b="1" dirty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গ্রিন হাউজ প্রভাব একটি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পরীক্ষার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/>
                <a:cs typeface="NikoshBAN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মাধ্যমে দেখাতে</a:t>
            </a:r>
            <a:r>
              <a:rPr lang="en-US" sz="4400" b="1" dirty="0" smtClean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 </a:t>
            </a:r>
            <a:r>
              <a:rPr lang="bn-IN" sz="4400" b="1" dirty="0" smtClean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পারবে</a:t>
            </a:r>
            <a:r>
              <a:rPr lang="bn-IN" sz="4400" b="1" dirty="0">
                <a:solidFill>
                  <a:srgbClr val="002060"/>
                </a:solidFill>
                <a:latin typeface="NikoshBAN" panose="02000000000000000000"/>
                <a:cs typeface="NikoshBAN" panose="02000000000000000000" pitchFamily="2" charset="0"/>
              </a:rPr>
              <a:t>।</a:t>
            </a:r>
            <a:r>
              <a:rPr lang="en-US" sz="2800" b="1" dirty="0">
                <a:latin typeface="NikoshBAN" panose="02000000000000000000"/>
                <a:cs typeface="NikoshBAN" panose="02000000000000000000" pitchFamily="2" charset="0"/>
              </a:rPr>
              <a:t>                </a:t>
            </a:r>
            <a:endParaRPr lang="en-US" sz="2800" b="1" dirty="0">
              <a:latin typeface="NikoshBAN" panose="02000000000000000000"/>
            </a:endParaRPr>
          </a:p>
          <a:p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3523887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6" name="Picture 12" descr="Image result for greenhouse empty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6238" b="89864" l="3860" r="90000">
                        <a14:foregroundMark x1="63158" y1="16764" x2="34211" y2="20468"/>
                        <a14:foregroundMark x1="34211" y1="20468" x2="17018" y2="2846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176" t="14223" r="7492" b="14579"/>
          <a:stretch/>
        </p:blipFill>
        <p:spPr bwMode="auto">
          <a:xfrm>
            <a:off x="4943853" y="984853"/>
            <a:ext cx="6320851" cy="483159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4"/>
          <p:cNvGrpSpPr/>
          <p:nvPr/>
        </p:nvGrpSpPr>
        <p:grpSpPr>
          <a:xfrm>
            <a:off x="613022" y="1656600"/>
            <a:ext cx="2762189" cy="4154407"/>
            <a:chOff x="434601" y="2361011"/>
            <a:chExt cx="3652112" cy="2458709"/>
          </a:xfrm>
        </p:grpSpPr>
        <p:pic>
          <p:nvPicPr>
            <p:cNvPr id="1034" name="Picture 10" descr="Image result for glass sheet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96" b="89857" l="37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601" y="2361011"/>
              <a:ext cx="2792693" cy="2338737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6" name="Picture 10" descr="Image result for glass sheet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96" b="89857" l="37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49309" y="2361011"/>
              <a:ext cx="2792693" cy="2338737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7" name="Picture 10" descr="Image result for glass sheet png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backgroundRemoval t="4296" b="89857" l="3700" r="10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94020" y="2480983"/>
              <a:ext cx="2792693" cy="2338737"/>
            </a:xfrm>
            <a:prstGeom prst="rect">
              <a:avLst/>
            </a:prstGeom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8" name="Right Arrow 7"/>
          <p:cNvSpPr/>
          <p:nvPr/>
        </p:nvSpPr>
        <p:spPr>
          <a:xfrm>
            <a:off x="3768279" y="3442447"/>
            <a:ext cx="1072662" cy="392713"/>
          </a:xfrm>
          <a:prstGeom prst="rightArrow">
            <a:avLst/>
          </a:prstGeom>
          <a:solidFill>
            <a:schemeClr val="tx1">
              <a:lumMod val="65000"/>
              <a:lumOff val="3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38" name="Picture 14" descr="Image result for plant without background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6699" y="3835160"/>
            <a:ext cx="1114051" cy="14915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Image result for plant without background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50008" y="3348026"/>
            <a:ext cx="1499924" cy="14604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50" name="Picture 26" descr="Image result for sun"/>
          <p:cNvPicPr>
            <a:picLocks noChangeAspect="1" noChangeArrowheads="1" noCrop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6745" y="383171"/>
            <a:ext cx="1095917" cy="10325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8" name="Rectangle 57"/>
          <p:cNvSpPr/>
          <p:nvPr/>
        </p:nvSpPr>
        <p:spPr>
          <a:xfrm>
            <a:off x="1036598" y="5386485"/>
            <a:ext cx="168861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4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কাচ</a:t>
            </a:r>
            <a:endParaRPr lang="en-US" sz="44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59" name="Picture 18" descr="Related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9" t="931" r="27807" b="41710"/>
          <a:stretch/>
        </p:blipFill>
        <p:spPr bwMode="auto">
          <a:xfrm>
            <a:off x="8745340" y="3442447"/>
            <a:ext cx="1391967" cy="145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2" name="Picture 18" descr="Related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9" t="931" r="27807" b="41710"/>
          <a:stretch/>
        </p:blipFill>
        <p:spPr bwMode="auto">
          <a:xfrm>
            <a:off x="8999970" y="3666371"/>
            <a:ext cx="1391967" cy="145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3" name="Picture 18" descr="Related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9" t="931" r="27807" b="41710"/>
          <a:stretch/>
        </p:blipFill>
        <p:spPr bwMode="auto">
          <a:xfrm>
            <a:off x="8745339" y="3835160"/>
            <a:ext cx="1391967" cy="145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4" name="Picture 18" descr="Related image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9" t="931" r="27807" b="41710"/>
          <a:stretch/>
        </p:blipFill>
        <p:spPr bwMode="auto">
          <a:xfrm>
            <a:off x="8603056" y="3793369"/>
            <a:ext cx="1391967" cy="14587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7" name="Rectangle 76"/>
          <p:cNvSpPr/>
          <p:nvPr/>
        </p:nvSpPr>
        <p:spPr>
          <a:xfrm>
            <a:off x="7693790" y="5386485"/>
            <a:ext cx="280399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bn-IN" sz="40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গ্রিনহাউজ</a:t>
            </a:r>
            <a:endParaRPr lang="en-US" sz="3600" b="1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79" name="Rectangle 78"/>
          <p:cNvSpPr/>
          <p:nvPr/>
        </p:nvSpPr>
        <p:spPr>
          <a:xfrm>
            <a:off x="833100" y="779234"/>
            <a:ext cx="4982647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bn-IN" sz="3600" b="1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গ্রিনহাউজ</a:t>
            </a:r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 হলো কাচের তৈরি ঘর যা ভেতরে সূর্যের তাপ আটকে রাখে</a:t>
            </a:r>
          </a:p>
          <a:p>
            <a:r>
              <a:rPr lang="bn-IN" sz="3600" b="1" dirty="0" smtClean="0">
                <a:latin typeface="NikoshBAN" pitchFamily="2" charset="0"/>
                <a:cs typeface="NikoshBAN" pitchFamily="2" charset="0"/>
              </a:rPr>
              <a:t>ফলে তীব্র শীতেও গাছপালা সজীব ও উষ্ণ থাকে।</a:t>
            </a:r>
            <a:endParaRPr lang="en-US" sz="4400" b="1" dirty="0"/>
          </a:p>
        </p:txBody>
      </p:sp>
      <p:grpSp>
        <p:nvGrpSpPr>
          <p:cNvPr id="29" name="Group 28"/>
          <p:cNvGrpSpPr/>
          <p:nvPr/>
        </p:nvGrpSpPr>
        <p:grpSpPr>
          <a:xfrm>
            <a:off x="8346700" y="1415688"/>
            <a:ext cx="2918004" cy="1547172"/>
            <a:chOff x="3336349" y="3837340"/>
            <a:chExt cx="2918004" cy="1547172"/>
          </a:xfrm>
        </p:grpSpPr>
        <p:cxnSp>
          <p:nvCxnSpPr>
            <p:cNvPr id="24" name="Straight Arrow Connector 23"/>
            <p:cNvCxnSpPr/>
            <p:nvPr/>
          </p:nvCxnSpPr>
          <p:spPr>
            <a:xfrm flipH="1" flipV="1">
              <a:off x="3336349" y="4280965"/>
              <a:ext cx="952339" cy="1087087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>
              <a:endCxn id="1050" idx="2"/>
            </p:cNvCxnSpPr>
            <p:nvPr/>
          </p:nvCxnSpPr>
          <p:spPr>
            <a:xfrm flipV="1">
              <a:off x="4288687" y="3837340"/>
              <a:ext cx="1965666" cy="1547172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1" name="Group 50"/>
          <p:cNvGrpSpPr/>
          <p:nvPr/>
        </p:nvGrpSpPr>
        <p:grpSpPr>
          <a:xfrm>
            <a:off x="8625456" y="1250577"/>
            <a:ext cx="2367210" cy="1300150"/>
            <a:chOff x="3496563" y="3986762"/>
            <a:chExt cx="2367210" cy="1300150"/>
          </a:xfrm>
        </p:grpSpPr>
        <p:cxnSp>
          <p:nvCxnSpPr>
            <p:cNvPr id="52" name="Straight Arrow Connector 51"/>
            <p:cNvCxnSpPr/>
            <p:nvPr/>
          </p:nvCxnSpPr>
          <p:spPr>
            <a:xfrm flipH="1" flipV="1">
              <a:off x="3496563" y="4498310"/>
              <a:ext cx="706451" cy="788602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Straight Connector 52"/>
            <p:cNvCxnSpPr/>
            <p:nvPr/>
          </p:nvCxnSpPr>
          <p:spPr>
            <a:xfrm flipV="1">
              <a:off x="4200239" y="3986762"/>
              <a:ext cx="1663534" cy="1300150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Group 53"/>
          <p:cNvGrpSpPr/>
          <p:nvPr/>
        </p:nvGrpSpPr>
        <p:grpSpPr>
          <a:xfrm>
            <a:off x="8999970" y="1037558"/>
            <a:ext cx="1881125" cy="1179630"/>
            <a:chOff x="4011676" y="4136309"/>
            <a:chExt cx="1881125" cy="1179630"/>
          </a:xfrm>
        </p:grpSpPr>
        <p:cxnSp>
          <p:nvCxnSpPr>
            <p:cNvPr id="55" name="Straight Arrow Connector 54"/>
            <p:cNvCxnSpPr/>
            <p:nvPr/>
          </p:nvCxnSpPr>
          <p:spPr>
            <a:xfrm flipH="1" flipV="1">
              <a:off x="4011676" y="4755351"/>
              <a:ext cx="362649" cy="474289"/>
            </a:xfrm>
            <a:prstGeom prst="straightConnector1">
              <a:avLst/>
            </a:prstGeom>
            <a:ln w="28575">
              <a:solidFill>
                <a:srgbClr val="FFFF00"/>
              </a:solidFill>
              <a:prstDash val="sysDash"/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Straight Connector 55"/>
            <p:cNvCxnSpPr/>
            <p:nvPr/>
          </p:nvCxnSpPr>
          <p:spPr>
            <a:xfrm flipV="1">
              <a:off x="4391763" y="4136309"/>
              <a:ext cx="1501038" cy="1179630"/>
            </a:xfrm>
            <a:prstGeom prst="line">
              <a:avLst/>
            </a:prstGeom>
            <a:ln w="28575">
              <a:solidFill>
                <a:srgbClr val="FFFF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36907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fallOve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3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3000"/>
                                        <p:tgtEl>
                                          <p:spTgt spid="1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3000"/>
                                        <p:tgtEl>
                                          <p:spTgt spid="1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30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30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3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1" presetClass="entr" presetSubtype="1" repeatCount="indefinite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2" dur="3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5" dur="3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21" presetClass="entr" presetSubtype="1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8" dur="3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2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10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000"/>
                            </p:stCondLst>
                            <p:childTnLst>
                              <p:par>
                                <p:cTn id="66" presetID="2" presetClass="entr" presetSubtype="3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8" grpId="0"/>
      <p:bldP spid="77" grpId="0"/>
      <p:bldP spid="79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</TotalTime>
  <Words>513</Words>
  <Application>Microsoft Office PowerPoint</Application>
  <PresentationFormat>Widescreen</PresentationFormat>
  <Paragraphs>107</Paragraphs>
  <Slides>27</Slides>
  <Notes>8</Notes>
  <HiddenSlides>0</HiddenSlides>
  <MMClips>1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3" baseType="lpstr">
      <vt:lpstr>Arial</vt:lpstr>
      <vt:lpstr>Calibri</vt:lpstr>
      <vt:lpstr>Calibri Light</vt:lpstr>
      <vt:lpstr>NikoshBAN</vt:lpstr>
      <vt:lpstr>Vrinda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QUAMRUL HASAN AHMED Kumu</dc:creator>
  <cp:lastModifiedBy>QUAMRUL HASAN AHMED Kumu</cp:lastModifiedBy>
  <cp:revision>10</cp:revision>
  <dcterms:created xsi:type="dcterms:W3CDTF">2021-02-19T16:37:06Z</dcterms:created>
  <dcterms:modified xsi:type="dcterms:W3CDTF">2021-04-19T15:46:59Z</dcterms:modified>
</cp:coreProperties>
</file>