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9" r:id="rId12"/>
    <p:sldId id="270" r:id="rId13"/>
    <p:sldId id="266" r:id="rId14"/>
    <p:sldId id="271" r:id="rId15"/>
    <p:sldId id="26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516" y="-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63AB62-1151-4186-8FAE-D9177AEC0745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691120-2CC9-4045-ADA6-DECA05AE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041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91120-2CC9-4045-ADA6-DECA05AE823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269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B24D5-CB8A-473D-B4AA-A82E71083F7F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5ED93-A047-4968-9F1A-FC7F2A45B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187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B24D5-CB8A-473D-B4AA-A82E71083F7F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5ED93-A047-4968-9F1A-FC7F2A45B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767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B24D5-CB8A-473D-B4AA-A82E71083F7F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5ED93-A047-4968-9F1A-FC7F2A45B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328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B24D5-CB8A-473D-B4AA-A82E71083F7F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5ED93-A047-4968-9F1A-FC7F2A45B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959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B24D5-CB8A-473D-B4AA-A82E71083F7F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5ED93-A047-4968-9F1A-FC7F2A45B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182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B24D5-CB8A-473D-B4AA-A82E71083F7F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5ED93-A047-4968-9F1A-FC7F2A45B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192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B24D5-CB8A-473D-B4AA-A82E71083F7F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5ED93-A047-4968-9F1A-FC7F2A45B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359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B24D5-CB8A-473D-B4AA-A82E71083F7F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5ED93-A047-4968-9F1A-FC7F2A45B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146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B24D5-CB8A-473D-B4AA-A82E71083F7F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5ED93-A047-4968-9F1A-FC7F2A45B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919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B24D5-CB8A-473D-B4AA-A82E71083F7F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5ED93-A047-4968-9F1A-FC7F2A45B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681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B24D5-CB8A-473D-B4AA-A82E71083F7F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5ED93-A047-4968-9F1A-FC7F2A45B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451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B24D5-CB8A-473D-B4AA-A82E71083F7F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5ED93-A047-4968-9F1A-FC7F2A45B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094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76451" y="1025364"/>
            <a:ext cx="8714508" cy="156966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উথুরা</a:t>
            </a:r>
            <a:r>
              <a:rPr lang="en-US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উচ্চবিদ্যালয়</a:t>
            </a:r>
            <a:r>
              <a:rPr lang="en-US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r>
              <a:rPr lang="en-US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কর্তৃক</a:t>
            </a:r>
            <a:r>
              <a:rPr lang="en-US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পরিচালিত</a:t>
            </a:r>
            <a:r>
              <a:rPr lang="en-US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			</a:t>
            </a:r>
            <a:r>
              <a:rPr lang="en-US" sz="4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</a:t>
            </a:r>
            <a:r>
              <a:rPr lang="en-US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লাইন</a:t>
            </a:r>
            <a:r>
              <a:rPr lang="en-US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ক্লাস</a:t>
            </a:r>
            <a:r>
              <a:rPr lang="en-US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5292" y="173428"/>
            <a:ext cx="1745672" cy="907356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2798617" y="2230704"/>
            <a:ext cx="7315200" cy="4423441"/>
            <a:chOff x="2798617" y="2216849"/>
            <a:chExt cx="7315200" cy="4423441"/>
          </a:xfrm>
        </p:grpSpPr>
        <p:sp>
          <p:nvSpPr>
            <p:cNvPr id="2" name="TextBox 1"/>
            <p:cNvSpPr txBox="1"/>
            <p:nvPr/>
          </p:nvSpPr>
          <p:spPr>
            <a:xfrm>
              <a:off x="2798617" y="2216849"/>
              <a:ext cx="7315200" cy="1280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6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9600" b="1" dirty="0" err="1" smtClean="0">
                  <a:blipFill dpi="0" rotWithShape="1">
                    <a:blip r:embed="rId3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a:blipFill>
                  <a:latin typeface="NikoshBAN" panose="02000000000000000000" pitchFamily="2" charset="0"/>
                  <a:cs typeface="NikoshBAN" panose="02000000000000000000" pitchFamily="2" charset="0"/>
                </a:rPr>
                <a:t>শুভেচ্ছা</a:t>
              </a:r>
              <a:r>
                <a:rPr lang="en-US" sz="9600" b="1" dirty="0" smtClean="0">
                  <a:blipFill dpi="0" rotWithShape="1">
                    <a:blip r:embed="rId3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a:blipFill>
                  <a:latin typeface="NikoshBAN" panose="02000000000000000000" pitchFamily="2" charset="0"/>
                  <a:cs typeface="NikoshBAN" panose="02000000000000000000" pitchFamily="2" charset="0"/>
                </a:rPr>
                <a:t> ও </a:t>
              </a:r>
              <a:r>
                <a:rPr lang="en-US" sz="9600" b="1" dirty="0" err="1" smtClean="0">
                  <a:blipFill dpi="0" rotWithShape="1">
                    <a:blip r:embed="rId3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a:blipFill>
                  <a:latin typeface="NikoshBAN" panose="02000000000000000000" pitchFamily="2" charset="0"/>
                  <a:cs typeface="NikoshBAN" panose="02000000000000000000" pitchFamily="2" charset="0"/>
                </a:rPr>
                <a:t>স্বাগতম</a:t>
              </a:r>
              <a:r>
                <a:rPr lang="en-US" sz="9600" b="1" dirty="0" smtClean="0">
                  <a:blipFill dpi="0" rotWithShape="1">
                    <a:blip r:embed="rId3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a:blip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9600" b="1" dirty="0">
                <a:blipFill dpi="0" rotWithShape="1"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15550" y="3641059"/>
              <a:ext cx="2286000" cy="2999231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26096" y="3641059"/>
              <a:ext cx="2286000" cy="2999231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0823" y="3641059"/>
              <a:ext cx="2286000" cy="299923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99313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25073" y="4103408"/>
            <a:ext cx="7689272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‘ </a:t>
            </a:r>
            <a:r>
              <a:rPr lang="en-US" sz="2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ধনতান্ত্রিক</a:t>
            </a: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অর্থব্যবস্থায়</a:t>
            </a: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সম্পদের</a:t>
            </a: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ব্যক্তিগত</a:t>
            </a: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অস্তিত্ব</a:t>
            </a: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বিদ্যমান</a:t>
            </a: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’ –</a:t>
            </a:r>
            <a:r>
              <a:rPr lang="en-US" sz="2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2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‘ </a:t>
            </a:r>
            <a:r>
              <a:rPr lang="en-US" sz="2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মুনাফা</a:t>
            </a: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প্রবনতা</a:t>
            </a: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ধনতান্ত্রিক</a:t>
            </a: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অর্থব্যবস্থার</a:t>
            </a: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চালিকা</a:t>
            </a: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শক্তি</a:t>
            </a: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‘- </a:t>
            </a:r>
            <a:r>
              <a:rPr lang="en-US" sz="2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2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126673" y="2790537"/>
            <a:ext cx="2396836" cy="778739"/>
            <a:chOff x="1066800" y="457200"/>
            <a:chExt cx="2396836" cy="778739"/>
          </a:xfrm>
        </p:grpSpPr>
        <p:sp>
          <p:nvSpPr>
            <p:cNvPr id="5" name="Round Same Side Corner Rectangle 4"/>
            <p:cNvSpPr/>
            <p:nvPr/>
          </p:nvSpPr>
          <p:spPr>
            <a:xfrm>
              <a:off x="1066800" y="457200"/>
              <a:ext cx="2396836" cy="778739"/>
            </a:xfrm>
            <a:prstGeom prst="round2SameRect">
              <a:avLst>
                <a:gd name="adj1" fmla="val 16667"/>
                <a:gd name="adj2" fmla="val 17791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233055" y="623454"/>
              <a:ext cx="195349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একক</a:t>
              </a:r>
              <a:r>
                <a:rPr lang="en-US" sz="32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কাজ</a:t>
              </a:r>
              <a:r>
                <a:rPr lang="en-US" sz="32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endParaRPr lang="en-US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8" name="Oval 7"/>
          <p:cNvSpPr/>
          <p:nvPr/>
        </p:nvSpPr>
        <p:spPr>
          <a:xfrm>
            <a:off x="4246418" y="1155700"/>
            <a:ext cx="2900218" cy="1100705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026891" y="1448515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779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152073" y="1215737"/>
            <a:ext cx="2396836" cy="778739"/>
            <a:chOff x="1066800" y="457200"/>
            <a:chExt cx="2396836" cy="778739"/>
          </a:xfrm>
        </p:grpSpPr>
        <p:sp>
          <p:nvSpPr>
            <p:cNvPr id="5" name="Round Same Side Corner Rectangle 4"/>
            <p:cNvSpPr/>
            <p:nvPr/>
          </p:nvSpPr>
          <p:spPr>
            <a:xfrm>
              <a:off x="1066800" y="457200"/>
              <a:ext cx="2396836" cy="778739"/>
            </a:xfrm>
            <a:prstGeom prst="round2SameRect">
              <a:avLst>
                <a:gd name="adj1" fmla="val 16667"/>
                <a:gd name="adj2" fmla="val 17791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233055" y="623454"/>
              <a:ext cx="195349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জোড়ায়</a:t>
              </a:r>
              <a:r>
                <a:rPr lang="en-US" sz="32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কাজ</a:t>
              </a:r>
              <a:r>
                <a:rPr lang="en-US" sz="32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825500" y="3122136"/>
            <a:ext cx="11176000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ধনতান্ত্রিক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অর্থনীতিতে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চাহিদা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যোগান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শক্তির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কিভাবে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দাম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নির্ধারণ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 </a:t>
            </a:r>
            <a:endParaRPr lang="en-US" sz="2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484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644073" y="1495137"/>
            <a:ext cx="2396836" cy="778739"/>
            <a:chOff x="1066800" y="457200"/>
            <a:chExt cx="2396836" cy="778739"/>
          </a:xfrm>
        </p:grpSpPr>
        <p:sp>
          <p:nvSpPr>
            <p:cNvPr id="5" name="Round Same Side Corner Rectangle 4"/>
            <p:cNvSpPr/>
            <p:nvPr/>
          </p:nvSpPr>
          <p:spPr>
            <a:xfrm>
              <a:off x="1066800" y="457200"/>
              <a:ext cx="2396836" cy="778739"/>
            </a:xfrm>
            <a:prstGeom prst="round2SameRect">
              <a:avLst>
                <a:gd name="adj1" fmla="val 16667"/>
                <a:gd name="adj2" fmla="val 17791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233055" y="623454"/>
              <a:ext cx="195349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বাড়ির</a:t>
              </a:r>
              <a:r>
                <a:rPr lang="en-US" sz="32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কাজ</a:t>
              </a:r>
              <a:r>
                <a:rPr lang="en-US" sz="32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1511300" y="3299936"/>
            <a:ext cx="9525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ধনতান্ত্রিক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অর্থনীতিতে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কিভাবে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বৈষম্য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–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2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তুমি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নিয়ন্ত্রণ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বৈষম্য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দূর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সম্ভব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2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934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7928" y="642673"/>
            <a:ext cx="11430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b="1" u="sng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প্রশ্নের</a:t>
            </a:r>
            <a:r>
              <a:rPr lang="en-US" sz="4400" b="1" u="sng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400" b="1" u="sng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ধরণ</a:t>
            </a:r>
            <a:endParaRPr lang="en-US" sz="4400" b="1" u="sng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endParaRPr lang="en-US" sz="14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জ্ঞানমূলকঃ</a:t>
            </a:r>
            <a:endParaRPr lang="en-US" sz="3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অর্থনৈতিক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ব্যবস্থা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/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অর্থব্যবস্থা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algn="just"/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ধনতান্ত্রিক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/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পূঁজিবাদী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অর্থব্যবস্থা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algn="just"/>
            <a:endParaRPr lang="en-US" sz="12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অনুধাবন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মূলকঃ</a:t>
            </a:r>
            <a:endParaRPr lang="en-US" sz="36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endParaRPr lang="en-US" sz="12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“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ধনতান্ত্রিক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অর্থব্যবস্থায়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চাহিদা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যোগান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দাম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নির্ধারিত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”-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“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সম্পদের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ব্যক্তি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মালিকানা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ধনতান্ত্রিক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অর্থব্যবস্থায়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বৈষম্য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”-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ধনতান্ত্রিক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অর্থব্যবস্থায়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মুনাফা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অর্জনের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সুযোগ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  </a:t>
            </a:r>
            <a:endParaRPr lang="en-US" sz="32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19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768600" y="1689100"/>
            <a:ext cx="1943100" cy="749300"/>
            <a:chOff x="1485900" y="1714500"/>
            <a:chExt cx="1943100" cy="749300"/>
          </a:xfrm>
        </p:grpSpPr>
        <p:sp>
          <p:nvSpPr>
            <p:cNvPr id="4" name="Rounded Rectangle 3"/>
            <p:cNvSpPr/>
            <p:nvPr/>
          </p:nvSpPr>
          <p:spPr>
            <a:xfrm>
              <a:off x="1485900" y="1714500"/>
              <a:ext cx="1943100" cy="749300"/>
            </a:xfrm>
            <a:prstGeom prst="roundRect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752600" y="1827540"/>
              <a:ext cx="1676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সহায়ক</a:t>
              </a:r>
              <a:r>
                <a:rPr lang="en-US" sz="28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বই</a:t>
              </a:r>
              <a:r>
                <a:rPr lang="en-US" sz="28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3390900" y="3149600"/>
            <a:ext cx="4241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লেখক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সোহ্‌রাওয়ার্দী</a:t>
            </a:r>
            <a:endParaRPr lang="en-US" sz="28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ডক্টর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গোলাম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আযম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আজাদ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2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454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1274" y="0"/>
            <a:ext cx="10986654" cy="20116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err="1" smtClean="0"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সকলকে</a:t>
            </a:r>
            <a:r>
              <a:rPr lang="en-US" sz="16600" b="1" dirty="0" smtClean="0"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600" b="1" dirty="0" err="1" smtClean="0"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16600" b="1" dirty="0" smtClean="0"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6600" b="1" dirty="0">
              <a:blipFill dpi="0"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50" b="9377"/>
          <a:stretch/>
        </p:blipFill>
        <p:spPr>
          <a:xfrm>
            <a:off x="1260765" y="2115258"/>
            <a:ext cx="9902424" cy="4493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032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493818" y="1246909"/>
            <a:ext cx="7092633" cy="3816429"/>
            <a:chOff x="2493818" y="1246909"/>
            <a:chExt cx="7092633" cy="3816429"/>
          </a:xfrm>
        </p:grpSpPr>
        <p:sp>
          <p:nvSpPr>
            <p:cNvPr id="2" name="TextBox 1"/>
            <p:cNvSpPr txBox="1"/>
            <p:nvPr/>
          </p:nvSpPr>
          <p:spPr>
            <a:xfrm>
              <a:off x="2493818" y="1246909"/>
              <a:ext cx="4876800" cy="38164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b="1" u="sng" dirty="0" err="1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শিক্ষক</a:t>
              </a:r>
              <a:r>
                <a:rPr lang="en-US" sz="5400" b="1" u="sng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5400" b="1" u="sng" dirty="0" err="1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পরিচিতি</a:t>
              </a:r>
              <a:endParaRPr lang="en-US" sz="5400" b="1" u="sng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endParaRPr lang="en-US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en-US" sz="3200" b="1" dirty="0" err="1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মোঃ</a:t>
              </a:r>
              <a:r>
                <a:rPr lang="en-US" sz="32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b="1" dirty="0" err="1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সারুয়ার</a:t>
              </a:r>
              <a:r>
                <a:rPr lang="en-US" sz="32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b="1" dirty="0" err="1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আলম</a:t>
              </a:r>
              <a:endPara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en-US" sz="24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000" b="1" dirty="0" err="1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সহকারি</a:t>
              </a:r>
              <a:r>
                <a:rPr lang="en-US" sz="20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000" b="1" dirty="0" err="1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অধ্যাপক</a:t>
              </a:r>
              <a:r>
                <a:rPr lang="en-US" sz="20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sz="2000" b="1" dirty="0" err="1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অর্থনীতি</a:t>
              </a:r>
              <a:endParaRPr lang="en-US" sz="2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en-US" sz="2400" b="1" dirty="0" err="1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উথুরা</a:t>
              </a:r>
              <a:r>
                <a:rPr lang="en-US" sz="24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b="1" dirty="0" err="1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উচ্চবিদ্যালয়</a:t>
              </a:r>
              <a:r>
                <a:rPr lang="en-US" sz="24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ও </a:t>
              </a:r>
              <a:r>
                <a:rPr lang="en-US" sz="2400" b="1" dirty="0" err="1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কলেজ</a:t>
              </a:r>
              <a:endPara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en-US" sz="2400" b="1" dirty="0" err="1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ভালুকা</a:t>
              </a:r>
              <a:r>
                <a:rPr lang="en-US" sz="24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sz="2400" b="1" dirty="0" err="1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ময়মনসিংহ</a:t>
              </a:r>
              <a:r>
                <a:rPr lang="en-US" sz="24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</a:p>
            <a:p>
              <a:r>
                <a:rPr lang="en-US" sz="2400" b="1" dirty="0" err="1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ফোনঃ</a:t>
              </a:r>
              <a:r>
                <a:rPr lang="en-US" sz="24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০১৭১৩ - ৬৮০ ৭৭৭ </a:t>
              </a:r>
            </a:p>
            <a:p>
              <a:r>
                <a:rPr lang="en-US" sz="20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Email: sarwarvaluka@gmail.com</a:t>
              </a:r>
              <a:endParaRPr lang="en-US" sz="2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576" r="11667"/>
            <a:stretch/>
          </p:blipFill>
          <p:spPr>
            <a:xfrm>
              <a:off x="8200105" y="2763180"/>
              <a:ext cx="1386346" cy="18245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07445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91494" y="1302327"/>
            <a:ext cx="1052945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u="sng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400" b="1" u="sng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u="sng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400" b="1" u="sng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একাদশ-দ্বাদশ</a:t>
            </a:r>
            <a:endParaRPr lang="en-US" sz="32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অর্থনীতি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১ম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১ম</a:t>
            </a:r>
          </a:p>
          <a:p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  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মৌলিক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অর্থনৈতিক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সমস্যা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endParaRPr lang="en-US" sz="36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Fundamental Economic Problems and its Solution</a:t>
            </a:r>
            <a:endParaRPr lang="en-US" sz="2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969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0909" y="1731818"/>
            <a:ext cx="6871855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u="sng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5400" b="1" u="sng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u="sng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শিরোনাম</a:t>
            </a:r>
            <a:endParaRPr lang="en-US" sz="5400" b="1" u="sng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অর্থনৈতিক</a:t>
            </a:r>
            <a:r>
              <a:rPr lang="en-US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ব্যবস্থা</a:t>
            </a:r>
            <a:r>
              <a:rPr lang="en-US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অর্থব্যবস্থা</a:t>
            </a:r>
            <a:r>
              <a:rPr lang="en-US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Economic System</a:t>
            </a:r>
            <a:endParaRPr lang="en-US" sz="4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343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46909" y="1246909"/>
            <a:ext cx="9836727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</a:t>
            </a:r>
            <a:r>
              <a:rPr lang="en-US" sz="4800" b="1" u="sng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u="sng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endParaRPr lang="en-US" sz="4800" b="1" u="sng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–</a:t>
            </a:r>
          </a:p>
          <a:p>
            <a:endParaRPr lang="en-US" sz="32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অর্থনৈতিক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ব্যবস্থা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ধনতান্ত্রিক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অর্থনৈতিক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ব্যবস্থা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ধনতান্ত্রিক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অর্থনৈতিক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ব্যবস্থার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3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221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91381" y="483980"/>
            <a:ext cx="3805084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4000" b="1" u="sng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b="1" u="sng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u="sng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4000" b="1" u="sng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 </a:t>
            </a:r>
            <a:r>
              <a:rPr lang="en-US" sz="4000" b="1" u="sng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উপস্থাপন</a:t>
            </a:r>
            <a:endParaRPr lang="en-US" sz="4000" b="1" u="sng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91381" y="1710813"/>
            <a:ext cx="10102644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অর্থনৈতিক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ব্যবস্থাঃ</a:t>
            </a:r>
            <a:endParaRPr lang="en-US" sz="32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endParaRPr lang="en-US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অর্থনৈতিক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ব্যবস্থা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এমন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পদ্ধতিকে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বুঝায়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প্রক্রিয়ায়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দেশের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প্রাপ্ত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সীমাবদ্ধ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সম্পদ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মৌলিক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অর্থনৈতিক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সমস্যার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এসব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প্রাতিষ্ঠানিক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আইনগত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কাঠামোর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সুতরাং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রীতিনীতি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প্রাতিষ্ঠানিক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কাঠামো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আইনগত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বিধি-বিধানের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আওতায়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উপকরণ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সমূহের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উৎপাদন,বিনিময়,বন্টন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ভোগ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সংক্রান্ত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কার্যাবলি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সম্পাদিত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অর্থনৈতিক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ব্যবস্থা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070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6692" y="870155"/>
            <a:ext cx="1046018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অর্থনৈতিক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সমস্যা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প্রতিটি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সমাজে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রকম</a:t>
            </a:r>
            <a:r>
              <a:rPr lang="en-US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হলেও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সমস্যা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সমাধানের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ভিন্ন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পদ্ধতির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ভিন্নতা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অনুযায়ী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পৃথিবীতে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নিম্নরূপ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অর্থনৈতিক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ব্যবস্থা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বিদ্যমান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endParaRPr lang="en-US" sz="20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ধনতান্ত্রিক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/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পূঁজিবাদী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অর্থব্যবস্থা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(Capitalistic Economy )</a:t>
            </a:r>
          </a:p>
          <a:p>
            <a:pPr algn="just"/>
            <a:endParaRPr lang="en-US" sz="12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নির্দেশমূলক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অর্থব্যবস্থা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 Command Economy )</a:t>
            </a:r>
          </a:p>
          <a:p>
            <a:pPr algn="just"/>
            <a:endParaRPr lang="en-US" sz="12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মিশ্র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অর্থব্যবস্থা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 Mixed Economy )</a:t>
            </a:r>
          </a:p>
          <a:p>
            <a:pPr algn="just"/>
            <a:endParaRPr lang="en-US" sz="12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ইসলামি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অর্থব্যবস্থা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 Islamic Economy )  </a:t>
            </a:r>
            <a:endParaRPr lang="en-US" sz="3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279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2837" y="1754163"/>
            <a:ext cx="10654145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অর্থব্যবস্থায়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উৎপাদনের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ব্যক্তিগত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মালিকানায়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পরিচালিত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অর্থা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ব্যক্তি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উৎপাদন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বিনিময়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বন্টন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ভোগের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পূর্ণ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পায়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ধনতান্ত্রিক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অর্থব্যবস্থা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এ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অর্থব্যবস্থাকে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ব্যক্তিস্বাতন্ত্র্য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ব্যবস্থা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মুক্তবাজার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অর্থনীতি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 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Open Market Economy 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ও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endParaRPr lang="en-US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বর্তমান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বিশ্বে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বিশুদ্ধ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ধনতান্ত্রিক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অর্থব্যবস্থা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নেই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 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741219" y="443347"/>
            <a:ext cx="5569527" cy="817418"/>
            <a:chOff x="1690255" y="568037"/>
            <a:chExt cx="5569527" cy="817418"/>
          </a:xfrm>
        </p:grpSpPr>
        <p:sp>
          <p:nvSpPr>
            <p:cNvPr id="3" name="Round Same Side Corner Rectangle 2"/>
            <p:cNvSpPr/>
            <p:nvPr/>
          </p:nvSpPr>
          <p:spPr>
            <a:xfrm>
              <a:off x="1690255" y="568037"/>
              <a:ext cx="5569527" cy="817418"/>
            </a:xfrm>
            <a:prstGeom prst="round2Same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064327" y="662658"/>
              <a:ext cx="48213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ধনতান্ত্রিক</a:t>
              </a:r>
              <a:r>
                <a:rPr lang="en-US" sz="3600" b="1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বা</a:t>
              </a:r>
              <a:r>
                <a:rPr lang="en-US" sz="3600" b="1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পূঁজিবাদী</a:t>
              </a:r>
              <a:r>
                <a:rPr lang="en-US" sz="3600" b="1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অর্থব্যবস্থা</a:t>
              </a:r>
              <a:endParaRPr lang="en-US" sz="36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53021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533744" y="2199168"/>
            <a:ext cx="420820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৫.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চাহিদা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3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যোগান</a:t>
            </a:r>
            <a:r>
              <a:rPr lang="en-US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শক্তিঃ</a:t>
            </a:r>
            <a:endParaRPr lang="en-US" sz="32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৬.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সম্পদের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ধরণঃ</a:t>
            </a:r>
            <a:endParaRPr lang="en-US" sz="32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৭.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বৈষম্যঃ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৮.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নিয়ন্ত্রণঃ</a:t>
            </a:r>
            <a:endParaRPr lang="en-US" sz="32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77635" y="2195463"/>
            <a:ext cx="417021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১.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ব্যক্তিগত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সম্পদের</a:t>
            </a:r>
            <a:r>
              <a:rPr lang="en-US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অস্তিত্বঃ</a:t>
            </a:r>
            <a:endParaRPr lang="en-US" sz="32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২.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মুনাফা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প্রবনতাঃ</a:t>
            </a:r>
            <a:endParaRPr lang="en-US" sz="32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৩.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উৎপাদকের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স্বাধীনতাঃ</a:t>
            </a:r>
            <a:endParaRPr lang="en-US" sz="32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৪.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ভোক্তার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সার্বভৌমত্বঃ</a:t>
            </a:r>
            <a:endParaRPr lang="en-US" sz="32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 Same Side Corner Rectangle 4"/>
          <p:cNvSpPr/>
          <p:nvPr/>
        </p:nvSpPr>
        <p:spPr>
          <a:xfrm>
            <a:off x="942109" y="457200"/>
            <a:ext cx="5999018" cy="891201"/>
          </a:xfrm>
          <a:prstGeom prst="round2Same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177636" y="610412"/>
            <a:ext cx="55279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ধনতান্ত্রিক</a:t>
            </a:r>
            <a:r>
              <a:rPr lang="en-US" sz="32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পূঁজিবাদী</a:t>
            </a:r>
            <a:r>
              <a:rPr lang="en-US" sz="32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অর্থব্যবস্থার</a:t>
            </a:r>
            <a:r>
              <a:rPr lang="en-US" sz="32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endParaRPr lang="en-US" sz="32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104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476</Words>
  <Application>Microsoft Office PowerPoint</Application>
  <PresentationFormat>Widescreen</PresentationFormat>
  <Paragraphs>88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Uthura</dc:creator>
  <cp:lastModifiedBy>Uthura</cp:lastModifiedBy>
  <cp:revision>43</cp:revision>
  <dcterms:created xsi:type="dcterms:W3CDTF">2020-10-11T15:40:46Z</dcterms:created>
  <dcterms:modified xsi:type="dcterms:W3CDTF">2021-04-02T14:01:24Z</dcterms:modified>
</cp:coreProperties>
</file>