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6" r:id="rId4"/>
    <p:sldId id="276" r:id="rId5"/>
    <p:sldId id="259" r:id="rId6"/>
    <p:sldId id="260" r:id="rId7"/>
    <p:sldId id="266" r:id="rId8"/>
    <p:sldId id="267" r:id="rId9"/>
    <p:sldId id="268" r:id="rId10"/>
    <p:sldId id="261" r:id="rId11"/>
    <p:sldId id="269" r:id="rId12"/>
    <p:sldId id="270" r:id="rId13"/>
    <p:sldId id="280" r:id="rId14"/>
    <p:sldId id="271" r:id="rId15"/>
    <p:sldId id="272" r:id="rId16"/>
    <p:sldId id="273" r:id="rId17"/>
    <p:sldId id="274" r:id="rId18"/>
    <p:sldId id="277" r:id="rId19"/>
    <p:sldId id="275" r:id="rId20"/>
    <p:sldId id="262" r:id="rId21"/>
    <p:sldId id="279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BC62CE"/>
    <a:srgbClr val="CCFF33"/>
    <a:srgbClr val="E2E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93D0-8263-475A-BDE2-04FAE03AF9F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5764B-5B59-4772-A5DE-6AE61656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5764B-5B59-4772-A5DE-6AE616568B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A337-D19E-4EDF-A7E1-5C71A09D20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0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0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9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6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4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7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1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1A52-0F6C-4560-9418-E9381AF94E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B5A0-09C1-41BD-AD41-EB1F6A48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10" Type="http://schemas.openxmlformats.org/officeDocument/2006/relationships/image" Target="../media/image27.jpg"/><Relationship Id="rId4" Type="http://schemas.openxmlformats.org/officeDocument/2006/relationships/image" Target="../media/image22.jpg"/><Relationship Id="rId9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034861" y="1867437"/>
            <a:ext cx="7856113" cy="318391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numCol="1">
            <a:prstTxWarp prst="textDeflate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b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9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0" name="Rectangle 19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00206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547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27054" y="499237"/>
            <a:ext cx="5628022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85036" y="485590"/>
              <a:ext cx="4140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85787" y="2949188"/>
            <a:ext cx="816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সহস্রাব্দ </a:t>
            </a:r>
            <a:r>
              <a:rPr lang="bn-BD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 </a:t>
            </a:r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 লক্ষ্য ছিল?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60" y="1942810"/>
            <a:ext cx="2514357" cy="225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1" name="Group 20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2" name="Group 2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7" name="Rectangle 26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70118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7" y="1405775"/>
            <a:ext cx="3275253" cy="26749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62885" y="4243131"/>
            <a:ext cx="10457645" cy="1578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MDG</a:t>
            </a:r>
            <a:r>
              <a:rPr lang="en-US" sz="3300" dirty="0" smtClean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smtClean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ধারাবাহিকতায় জাতিসংঘ পরবর্তী ১৫ </a:t>
            </a:r>
            <a:r>
              <a:rPr lang="bn-BD" sz="33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 </a:t>
            </a:r>
            <a:r>
              <a:rPr lang="bn-BD" sz="3300" dirty="0" smtClean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(২০১৬-২০৩০) জন্য যে উন্নয়ন অভীষ্ট বা লক্ষ্য ঘোষনা করে তাকে টেকসই উন্নয়ন অভীষ্ট বলে, যাকে ইংরেজিতে বলা হয় </a:t>
            </a:r>
            <a:r>
              <a:rPr lang="en-US" sz="32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Sustainable Development Goals -</a:t>
            </a:r>
            <a:r>
              <a:rPr lang="en-US" sz="32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SDG</a:t>
            </a:r>
            <a:endParaRPr lang="en-US" sz="33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28" y="1268807"/>
            <a:ext cx="4607002" cy="28540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44316" y="479945"/>
            <a:ext cx="6376957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এসডিজি বা টেকসই উন্নয়ন অভীষ্ট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04" y="1648923"/>
            <a:ext cx="2951224" cy="2451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5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1028508" y="4411998"/>
            <a:ext cx="10150354" cy="14217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 ঘোষিত এসডিজি-র ১৭টি সুনির্দিষ্ট অভীষ্ট বা লক্ষ্য নির্ধারণ করা হয়।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এসডিজি অর্জনের সময় শেষ হবে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২০৩০ সালের ৩১ ডিসেম্বর। </a:t>
            </a:r>
            <a:endParaRPr lang="en-US" sz="3600" dirty="0">
              <a:ln w="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02" y="937426"/>
            <a:ext cx="4024419" cy="3310350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17" y="937426"/>
            <a:ext cx="4916037" cy="3277358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262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18215" y="481146"/>
            <a:ext cx="6369289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50108" y="485590"/>
              <a:ext cx="40750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85787" y="2949188"/>
            <a:ext cx="816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 উন্নয়ন অভীষ্ট বা লক্ষ্য কী?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43288" y="2010733"/>
            <a:ext cx="2602105" cy="1911910"/>
            <a:chOff x="365482" y="2099153"/>
            <a:chExt cx="4885544" cy="22595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482" y="2099153"/>
              <a:ext cx="2420305" cy="2259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669" y="2099154"/>
              <a:ext cx="2514357" cy="2259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2" name="Group 2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7" name="Rectangle 26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70118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7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8" y="1249286"/>
            <a:ext cx="2643185" cy="2643185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42" y="1253972"/>
            <a:ext cx="2638499" cy="2638499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/>
          <a:stretch/>
        </p:blipFill>
        <p:spPr>
          <a:xfrm>
            <a:off x="6207617" y="1266851"/>
            <a:ext cx="2531096" cy="2625620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21" y="1249286"/>
            <a:ext cx="2643185" cy="2643185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371006" y="484437"/>
            <a:ext cx="7532849" cy="67710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8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উন্নয়নের ১৭টি লক্ষ্যমাত্রা নির্ধারণ করা হয়  </a:t>
            </a:r>
            <a:endParaRPr lang="en-US" sz="3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4" y="4030248"/>
            <a:ext cx="2621047" cy="1670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/>
          <a:stretch/>
        </p:blipFill>
        <p:spPr>
          <a:xfrm>
            <a:off x="717527" y="4024862"/>
            <a:ext cx="2645607" cy="1684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20" y="4033434"/>
            <a:ext cx="2640373" cy="168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4034360"/>
            <a:ext cx="2538330" cy="1666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16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9" y="1310150"/>
            <a:ext cx="2629234" cy="2629234"/>
          </a:xfrm>
          <a:prstGeom prst="roundRect">
            <a:avLst>
              <a:gd name="adj" fmla="val 16667"/>
            </a:avLst>
          </a:prstGeom>
          <a:ln w="28575">
            <a:solidFill>
              <a:srgbClr val="BC62CE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75" y="1310024"/>
            <a:ext cx="2632369" cy="2632369"/>
          </a:xfrm>
          <a:prstGeom prst="roundRect">
            <a:avLst>
              <a:gd name="adj" fmla="val 16667"/>
            </a:avLst>
          </a:prstGeom>
          <a:ln w="28575">
            <a:solidFill>
              <a:srgbClr val="BC62CE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90" y="1310150"/>
            <a:ext cx="2629234" cy="2629234"/>
          </a:xfrm>
          <a:prstGeom prst="roundRect">
            <a:avLst>
              <a:gd name="adj" fmla="val 16667"/>
            </a:avLst>
          </a:prstGeom>
          <a:ln w="28575">
            <a:solidFill>
              <a:srgbClr val="BC62CE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80" y="1310150"/>
            <a:ext cx="2629234" cy="2629234"/>
          </a:xfrm>
          <a:prstGeom prst="roundRect">
            <a:avLst>
              <a:gd name="adj" fmla="val 16667"/>
            </a:avLst>
          </a:prstGeom>
          <a:ln w="28575">
            <a:solidFill>
              <a:srgbClr val="BC62CE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5" y="4149030"/>
            <a:ext cx="2412214" cy="1417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5" y="4161910"/>
            <a:ext cx="2390241" cy="1404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15" y="4147905"/>
            <a:ext cx="2370440" cy="1412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01" y="4160784"/>
            <a:ext cx="2398357" cy="1405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371006" y="484437"/>
            <a:ext cx="7532849" cy="67710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8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উন্নয়নের ১৭টি লক্ষ্যমাত্রা নির্ধারণ করা হয় 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178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5" y="1242062"/>
            <a:ext cx="2582965" cy="258296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80" y="1242062"/>
            <a:ext cx="2582965" cy="258296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1" y="1254940"/>
            <a:ext cx="2582965" cy="258296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40" y="1254940"/>
            <a:ext cx="2582965" cy="258296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1" y="4009093"/>
            <a:ext cx="2582966" cy="148675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0" y="3983335"/>
            <a:ext cx="2584284" cy="151251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53" y="3957578"/>
            <a:ext cx="2714969" cy="153827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06" y="4028549"/>
            <a:ext cx="2719935" cy="149683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2371006" y="484437"/>
            <a:ext cx="7532849" cy="67710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8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উন্নয়নের ১৭টি লক্ষ্যমাত্রা নির্ধারণ করা হয় 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4687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73" y="1259548"/>
            <a:ext cx="2771498" cy="2771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31" y="1252138"/>
            <a:ext cx="2779576" cy="2779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85" y="1263578"/>
            <a:ext cx="2754634" cy="2754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6" y="4107458"/>
            <a:ext cx="2818703" cy="1633634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3"/>
          <a:stretch/>
        </p:blipFill>
        <p:spPr>
          <a:xfrm>
            <a:off x="4752305" y="4107458"/>
            <a:ext cx="2840139" cy="1633634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80" y="4115265"/>
            <a:ext cx="2822553" cy="1677741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371006" y="484437"/>
            <a:ext cx="7532849" cy="67710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8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উন্নয়নের ১৭টি লক্ষ্যমাত্রা নির্ধারণ করা হয় 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32371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19" y="1238615"/>
            <a:ext cx="3233384" cy="2881437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7" y="1222682"/>
            <a:ext cx="3243632" cy="2890568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99" y="4266094"/>
            <a:ext cx="2974974" cy="16364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/>
          <a:stretch/>
        </p:blipFill>
        <p:spPr>
          <a:xfrm>
            <a:off x="6686134" y="4245803"/>
            <a:ext cx="2909712" cy="16656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371006" y="484437"/>
            <a:ext cx="7532849" cy="67710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8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উন্নয়নের ১৭টি লক্ষ্যমাত্রা নির্ধারণ করা হয় 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5977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79" y="669895"/>
            <a:ext cx="7894751" cy="2496408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5621" b="10928"/>
          <a:stretch/>
        </p:blipFill>
        <p:spPr>
          <a:xfrm>
            <a:off x="673192" y="3534815"/>
            <a:ext cx="3473803" cy="2216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73" y="3541409"/>
            <a:ext cx="3313925" cy="2209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4324817" y="3340106"/>
            <a:ext cx="3694546" cy="26788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২০১৫ বাংলাদেশ এমডিজি অর্জনের ক্ষেত্রে উল্লেখযোগ্য ও প্রশংসনীয় অগ্রগতি অর্জন করেছে। 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4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23449" y="1950863"/>
            <a:ext cx="6211270" cy="3125337"/>
            <a:chOff x="582487" y="1815152"/>
            <a:chExt cx="6104915" cy="31253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648" y="2090591"/>
              <a:ext cx="2116314" cy="2513123"/>
            </a:xfrm>
            <a:prstGeom prst="rect">
              <a:avLst/>
            </a:prstGeom>
            <a:ln w="38100"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5"/>
            <p:cNvSpPr txBox="1"/>
            <p:nvPr/>
          </p:nvSpPr>
          <p:spPr>
            <a:xfrm>
              <a:off x="582487" y="2000931"/>
              <a:ext cx="3838283" cy="2831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 </a:t>
              </a:r>
              <a:endPara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6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monirsarker79@gmail.com</a:t>
              </a:r>
              <a:endPara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bn-BD" sz="3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০১৭২৮১৬৬১১৬</a:t>
              </a:r>
              <a:r>
                <a:rPr lang="bn-BD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2487" y="1815152"/>
              <a:ext cx="6104915" cy="312533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940936" y="477668"/>
            <a:ext cx="3487678" cy="129266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7800" b="1" spc="50" dirty="0" smtClean="0">
                <a:ln w="0">
                  <a:solidFill>
                    <a:srgbClr val="FF0066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26" name="Group 25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1" name="Rectangle 30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324114" y="1093334"/>
            <a:ext cx="3790349" cy="4795102"/>
            <a:chOff x="7233961" y="1041818"/>
            <a:chExt cx="3790349" cy="47951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564" y="1236371"/>
              <a:ext cx="2772474" cy="3637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7233961" y="1041818"/>
              <a:ext cx="3790349" cy="4795102"/>
              <a:chOff x="6442445" y="1242397"/>
              <a:chExt cx="4324920" cy="455712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442445" y="4907075"/>
                <a:ext cx="4324920" cy="81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অধ্যায়-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১৩, 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পাঠ- 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০২ </a:t>
                </a:r>
                <a:endParaRPr lang="bn-BD" sz="25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৪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মিনিট </a:t>
                </a:r>
                <a:endParaRPr lang="en-US" sz="25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638175" y="1242397"/>
                <a:ext cx="3849986" cy="4557123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98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81577" y="2743118"/>
            <a:ext cx="6829104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 অভীষ্ট বা লক্ষ্যসমূহ দলে আলোচনা করে উপস্থাপন কর।  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" y="1938860"/>
            <a:ext cx="3824583" cy="2825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961308" y="522971"/>
            <a:ext cx="6237027" cy="1124846"/>
            <a:chOff x="3470206" y="559144"/>
            <a:chExt cx="5628022" cy="1010349"/>
          </a:xfrm>
        </p:grpSpPr>
        <p:sp>
          <p:nvSpPr>
            <p:cNvPr id="12" name="Down Arrow 11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2704" y="559144"/>
              <a:ext cx="4244764" cy="85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6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5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92092" y="1451716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০৭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4" name="Group 23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9" name="Rectangle 28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9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45" name="Rectangle 44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24592" y="1608138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সহস্রাব্দ উন্নয়ন লক্ষ্যমাত্রার লক্ষ্য কয়টি ছিল? 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363" y="2145006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টি  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7733" y="2113273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টি  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949" y="1181975"/>
            <a:ext cx="480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টিক(</a:t>
            </a:r>
            <a:r>
              <a:rPr lang="en-US" sz="2400" b="1" dirty="0" smtClean="0"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দাও। </a:t>
            </a:r>
            <a:endParaRPr lang="en-US" sz="32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7104" y="2108668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টি  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8659" y="2108668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টি 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590" y="2600108"/>
            <a:ext cx="89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টেকসই উন্নয়ন অভীষ্ট অর্জনে কত বছর নির্ধারণ করা হয়েছে?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363" y="3143947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৮ বছর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733" y="3112214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বছর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104" y="3107609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 বছর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8659" y="3107609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২০ বছর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590" y="3650571"/>
            <a:ext cx="973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 অভীষ্ট 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অর্জনের কাজ শুরু হয়েছে কখন থেকে?  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9372" y="522983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১৫ টি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1621" y="5198102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১৬ টি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0992" y="5193497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 টি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82547" y="5193497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১৮টি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21444124">
            <a:off x="3790816" y="3122486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27" name="Rectangle 26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21315125">
            <a:off x="6436548" y="2126091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33" name="Rectangle 32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320138" y="419939"/>
            <a:ext cx="5849828" cy="961314"/>
            <a:chOff x="2961308" y="522971"/>
            <a:chExt cx="6237027" cy="1124846"/>
          </a:xfrm>
        </p:grpSpPr>
        <p:grpSp>
          <p:nvGrpSpPr>
            <p:cNvPr id="48" name="Group 47"/>
            <p:cNvGrpSpPr/>
            <p:nvPr/>
          </p:nvGrpSpPr>
          <p:grpSpPr>
            <a:xfrm>
              <a:off x="2961308" y="522971"/>
              <a:ext cx="6237027" cy="1124846"/>
              <a:chOff x="3470206" y="559144"/>
              <a:chExt cx="5628022" cy="1010349"/>
            </a:xfrm>
          </p:grpSpPr>
          <p:sp>
            <p:nvSpPr>
              <p:cNvPr id="50" name="Down Arrow 49"/>
              <p:cNvSpPr/>
              <p:nvPr/>
            </p:nvSpPr>
            <p:spPr>
              <a:xfrm>
                <a:off x="3470206" y="641445"/>
                <a:ext cx="5628022" cy="928048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132704" y="559144"/>
                <a:ext cx="4244764" cy="99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6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959196" y="545906"/>
              <a:ext cx="226047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200" dirty="0">
                  <a:ln>
                    <a:solidFill>
                      <a:sysClr val="windowText" lastClr="00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মূল্যায়ন</a:t>
              </a:r>
              <a:endParaRPr lang="en-US" sz="62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88363" y="4197838"/>
            <a:ext cx="255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২০১৬ জানুয়ারি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5585" y="4191895"/>
            <a:ext cx="267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২০১৬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84956" y="4187290"/>
            <a:ext cx="235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২০১৬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53853" y="4187290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২০১৬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 rot="21444124">
            <a:off x="1135621" y="4189286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58" name="Rectangle 57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48200" y="4691608"/>
            <a:ext cx="973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 অভীষ্ট 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এসডিজি </a:t>
            </a:r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লক্ষ্য ...  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 rot="21444124">
            <a:off x="6491089" y="5191692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62" name="Rectangle 61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687743" y="1280186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8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52" grpId="0"/>
      <p:bldP spid="53" grpId="0"/>
      <p:bldP spid="54" grpId="0"/>
      <p:bldP spid="55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5" name="Group 24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0" name="Rectangle 29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687743" y="1280186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828" y="2085217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সহস্রাব্দ উন্নয়ন লক্ষ্যমাত্রা ঘোষিত হয়...  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8363" y="262208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২০০০  সালে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7733" y="2590352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২০১২  সালে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1949" y="1486777"/>
            <a:ext cx="480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টিক(</a:t>
            </a:r>
            <a:r>
              <a:rPr lang="en-US" sz="2400" b="1" dirty="0" smtClean="0"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দাও। </a:t>
            </a:r>
            <a:endParaRPr lang="en-US" sz="32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7104" y="2585747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২০১৩ সালে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58659" y="2585747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২০১৫ সালে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5322" y="3077187"/>
            <a:ext cx="11103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0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 কখন এমডিজি অর্জনের ক্ষেত্রে উল্লেখযোগ্য ও প্রশংসনীয় অগ্রগতি অর্জন করেছে?</a:t>
            </a:r>
            <a:endParaRPr lang="en-US" sz="30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8363" y="3621026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২০১০ সালে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7733" y="3589293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২০১২ সালে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7104" y="3584688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২০১৩ সালে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58659" y="3584688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২০১৫ সালে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1826" y="4127650"/>
            <a:ext cx="973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 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অভীষ্ট -এর ১ম অভীষ্ট কোনটি?  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21444124">
            <a:off x="9131452" y="3612817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42" name="Rectangle 41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rot="21379952">
            <a:off x="1153652" y="2618819"/>
            <a:ext cx="330591" cy="403849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45" name="Rectangle 44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88363" y="4674917"/>
            <a:ext cx="255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জেন্ডার সমতা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35585" y="4668974"/>
            <a:ext cx="267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 বিলোপ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84955" y="4664369"/>
            <a:ext cx="288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 ও কল্যাণ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053853" y="4664369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গুণগত শিক্ষা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rot="21444124">
            <a:off x="3799313" y="4679617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52" name="Rectangle 51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0138" y="419939"/>
            <a:ext cx="5849828" cy="961314"/>
            <a:chOff x="2961308" y="522971"/>
            <a:chExt cx="6237027" cy="1124846"/>
          </a:xfrm>
        </p:grpSpPr>
        <p:grpSp>
          <p:nvGrpSpPr>
            <p:cNvPr id="59" name="Group 58"/>
            <p:cNvGrpSpPr/>
            <p:nvPr/>
          </p:nvGrpSpPr>
          <p:grpSpPr>
            <a:xfrm>
              <a:off x="2961308" y="522971"/>
              <a:ext cx="6237027" cy="1124846"/>
              <a:chOff x="3470206" y="559144"/>
              <a:chExt cx="5628022" cy="1010349"/>
            </a:xfrm>
          </p:grpSpPr>
          <p:sp>
            <p:nvSpPr>
              <p:cNvPr id="61" name="Down Arrow 60"/>
              <p:cNvSpPr/>
              <p:nvPr/>
            </p:nvSpPr>
            <p:spPr>
              <a:xfrm>
                <a:off x="3470206" y="641445"/>
                <a:ext cx="5628022" cy="928048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132704" y="559144"/>
                <a:ext cx="4244764" cy="99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6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4959196" y="545906"/>
              <a:ext cx="226047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200" dirty="0">
                  <a:ln>
                    <a:solidFill>
                      <a:sysClr val="windowText" lastClr="00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মূল্যায়ন</a:t>
              </a:r>
              <a:endParaRPr lang="en-US" sz="6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704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  <p:bldP spid="34" grpId="0"/>
      <p:bldP spid="35" grpId="0"/>
      <p:bldP spid="3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94733" y="1381735"/>
            <a:ext cx="7968837" cy="3629070"/>
            <a:chOff x="692331" y="470263"/>
            <a:chExt cx="11024302" cy="5264331"/>
          </a:xfrm>
        </p:grpSpPr>
        <p:sp>
          <p:nvSpPr>
            <p:cNvPr id="6" name="Rectangle 5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rgbClr val="E1F1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5062" y="3566161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6976" y="3566162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282886" y="2883876"/>
            <a:ext cx="975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এসডিজি অর্জনে গুণগত শিক্ষার গুরুত্ব অপরিসীম বর্ণনা কর। </a:t>
            </a:r>
            <a:endParaRPr lang="en-US" sz="4000" dirty="0">
              <a:ln w="0"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34050" y="423633"/>
            <a:ext cx="4344793" cy="927094"/>
          </a:xfrm>
          <a:prstGeom prst="roundRect">
            <a:avLst/>
          </a:prstGeom>
          <a:solidFill>
            <a:srgbClr val="DCD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9" name="Group 28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4" name="Rectangle 33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3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908" y="1505721"/>
            <a:ext cx="7251884" cy="318219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CanDown">
              <a:avLst>
                <a:gd name="adj" fmla="val 22406"/>
              </a:avLst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75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Rectangle 21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00206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731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111E-6 L 0.00013 -0.1057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6" name="Group 5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" name="Rectangle 10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7" y="1508027"/>
            <a:ext cx="4658087" cy="2936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7551" y="1508027"/>
            <a:ext cx="4881148" cy="2944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464903" y="569845"/>
            <a:ext cx="53406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 মনোযোগসহ লক্ষ্য কর... </a:t>
            </a:r>
            <a:endParaRPr lang="en-US" sz="35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0834" y="4611757"/>
            <a:ext cx="320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  </a:t>
            </a:r>
            <a:endParaRPr lang="en-US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3408" y="4613613"/>
            <a:ext cx="320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 সম্মেলন  </a:t>
            </a:r>
            <a:endParaRPr lang="en-US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00939" y="4079919"/>
            <a:ext cx="9465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২০০০ সালে জাতিসংঘে কী সম্মেলন অনুষ্ঠিত হয়েছিল? </a:t>
            </a:r>
            <a:endParaRPr lang="en-US" sz="35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4683" y="4075730"/>
            <a:ext cx="9465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সহস্রাব্দ উন্নয়ন সম্মেলন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939" y="4095268"/>
            <a:ext cx="9465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সম্মেলনে কী ঘোষিত হয়েছিল? </a:t>
            </a:r>
            <a:endParaRPr lang="en-US" sz="35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939" y="4090136"/>
            <a:ext cx="9465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সহস্রাব্দ উন্নয়ন লক্ষ্য বা এমডিজি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939" y="4089260"/>
            <a:ext cx="9465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২০১৬ সাল থেকে জাতিসংঘ কী ঘোষনা করে? </a:t>
            </a:r>
            <a:endParaRPr lang="en-US" sz="35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6070" y="4084838"/>
            <a:ext cx="9465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 অভীষ্ট বা লক্ষ্য বা এসডিজি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06" y="1101073"/>
            <a:ext cx="4834487" cy="290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32" y="1038404"/>
            <a:ext cx="4700100" cy="291173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11894" y="502794"/>
            <a:ext cx="53406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দেয়ার চেষ্টা কর... </a:t>
            </a:r>
            <a:endParaRPr lang="en-US" sz="35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25540" y="891032"/>
            <a:ext cx="55546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0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0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720" y="2260538"/>
            <a:ext cx="10833114" cy="2343955"/>
            <a:chOff x="667720" y="2163651"/>
            <a:chExt cx="10833114" cy="234395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" name="Rounded Rectangle 1"/>
            <p:cNvSpPr/>
            <p:nvPr/>
          </p:nvSpPr>
          <p:spPr>
            <a:xfrm>
              <a:off x="772732" y="2163651"/>
              <a:ext cx="10676586" cy="2343955"/>
            </a:xfrm>
            <a:prstGeom prst="roundRect">
              <a:avLst/>
            </a:prstGeom>
            <a:solidFill>
              <a:srgbClr val="CCFFCC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7720" y="2381839"/>
              <a:ext cx="10833114" cy="1705770"/>
            </a:xfrm>
            <a:prstGeom prst="round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500" b="1" dirty="0" err="1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r>
                <a:rPr lang="en-US" sz="65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500" b="1" dirty="0" err="1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ঘোষিত</a:t>
              </a:r>
              <a:endParaRPr lang="en-US" sz="65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500" b="1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টেকসই</a:t>
              </a:r>
              <a:r>
                <a:rPr lang="en-US" sz="65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500" b="1" dirty="0" err="1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উন্নয়ন</a:t>
              </a:r>
              <a:r>
                <a:rPr lang="en-US" sz="65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500" b="1" dirty="0" err="1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অভীষ্ট</a:t>
              </a:r>
              <a:r>
                <a:rPr lang="en-US" sz="65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500" b="1" dirty="0" err="1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65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500" b="1" dirty="0" err="1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65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500" dirty="0" smtClean="0">
                  <a:ln w="0"/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6500" dirty="0" err="1" smtClean="0">
                  <a:ln w="0"/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এসডিজি</a:t>
              </a:r>
              <a:r>
                <a:rPr lang="en-US" sz="6500" dirty="0" smtClean="0">
                  <a:ln w="0"/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6500" dirty="0">
                <a:ln w="0"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14" name="Group 13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9" name="Rectangle 18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51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2" name="Group 1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41445" y="1173707"/>
            <a:ext cx="10904561" cy="45174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5135" y="2183379"/>
            <a:ext cx="9935074" cy="342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87313" y="2594017"/>
            <a:ext cx="9367125" cy="599960"/>
          </a:xfrm>
          <a:prstGeom prst="rect">
            <a:avLst/>
          </a:prstGeom>
          <a:solidFill>
            <a:srgbClr val="E2E5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সহস্রাব্দ</a:t>
            </a:r>
            <a:r>
              <a:rPr lang="bn-BD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উন্নয়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BD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200" dirty="0">
              <a:ln w="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19974" y="3393356"/>
            <a:ext cx="8826983" cy="599960"/>
          </a:xfrm>
          <a:prstGeom prst="rect">
            <a:avLst/>
          </a:prstGeom>
          <a:solidFill>
            <a:srgbClr val="E2E5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 অভীষ্ট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BD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3200" dirty="0">
              <a:ln w="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-626241" y="3553932"/>
            <a:ext cx="3428321" cy="690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9177" y="1257259"/>
            <a:ext cx="1073494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এই পাঠ শেষে শিক্ষার্থীরা... 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87313" y="4155475"/>
            <a:ext cx="9367125" cy="624629"/>
          </a:xfrm>
          <a:prstGeom prst="rect">
            <a:avLst/>
          </a:prstGeom>
          <a:solidFill>
            <a:srgbClr val="E2E5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 ঘোষিত টেকসই উন্নয়ন অভীষ্ট বা লক্ষ্যসমূহ বর্ণনা করতে পারবে। </a:t>
            </a:r>
            <a:endParaRPr lang="en-US" sz="3200" dirty="0">
              <a:ln w="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60310" y="2578862"/>
            <a:ext cx="1115871" cy="2231613"/>
            <a:chOff x="1446662" y="2578862"/>
            <a:chExt cx="1115871" cy="2231613"/>
          </a:xfrm>
        </p:grpSpPr>
        <p:sp>
          <p:nvSpPr>
            <p:cNvPr id="14" name="Right Arrow 13"/>
            <p:cNvSpPr/>
            <p:nvPr/>
          </p:nvSpPr>
          <p:spPr>
            <a:xfrm>
              <a:off x="1525951" y="2578862"/>
              <a:ext cx="488075" cy="670570"/>
            </a:xfrm>
            <a:prstGeom prst="rightArrow">
              <a:avLst/>
            </a:prstGeom>
            <a:solidFill>
              <a:srgbClr val="BC62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১</a:t>
              </a:r>
              <a:endParaRPr lang="en-US" sz="200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074458" y="3353909"/>
              <a:ext cx="488075" cy="670570"/>
            </a:xfrm>
            <a:prstGeom prst="rightArrow">
              <a:avLst/>
            </a:prstGeom>
            <a:solidFill>
              <a:srgbClr val="BC62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২</a:t>
              </a:r>
              <a:endParaRPr lang="en-US" sz="280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1525135" y="4139905"/>
              <a:ext cx="488075" cy="670570"/>
            </a:xfrm>
            <a:prstGeom prst="rightArrow">
              <a:avLst/>
            </a:prstGeom>
            <a:solidFill>
              <a:srgbClr val="BC62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৩</a:t>
              </a:r>
              <a:endParaRPr lang="en-US" sz="240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446662" y="3005899"/>
              <a:ext cx="624404" cy="1334100"/>
              <a:chOff x="1446662" y="3005899"/>
              <a:chExt cx="624404" cy="1334100"/>
            </a:xfrm>
          </p:grpSpPr>
          <p:sp>
            <p:nvSpPr>
              <p:cNvPr id="15" name="Isosceles Triangle 14"/>
              <p:cNvSpPr/>
              <p:nvPr/>
            </p:nvSpPr>
            <p:spPr>
              <a:xfrm rot="5400000">
                <a:off x="1091814" y="3360747"/>
                <a:ext cx="1334100" cy="624404"/>
              </a:xfrm>
              <a:prstGeom prst="triangl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5400000">
                <a:off x="1183575" y="3498993"/>
                <a:ext cx="1065421" cy="375479"/>
              </a:xfrm>
              <a:prstGeom prst="triangl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02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22" grpId="0" uiExpand="1" build="p" animBg="1"/>
      <p:bldP spid="2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30607" y="998367"/>
            <a:ext cx="5016974" cy="2992129"/>
            <a:chOff x="2762250" y="1552575"/>
            <a:chExt cx="6667500" cy="37528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250" y="1552575"/>
              <a:ext cx="6667500" cy="3752850"/>
            </a:xfrm>
            <a:prstGeom prst="roundRect">
              <a:avLst>
                <a:gd name="adj" fmla="val 16667"/>
              </a:avLst>
            </a:prstGeom>
            <a:ln w="38100">
              <a:solidFill>
                <a:srgbClr val="BC62CE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566" y="3193577"/>
              <a:ext cx="2647665" cy="1112318"/>
            </a:xfrm>
            <a:prstGeom prst="roundRect">
              <a:avLst>
                <a:gd name="adj" fmla="val 16667"/>
              </a:avLst>
            </a:prstGeom>
            <a:ln w="3810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7" y="1093903"/>
            <a:ext cx="5185657" cy="2758481"/>
          </a:xfrm>
          <a:prstGeom prst="rect">
            <a:avLst/>
          </a:prstGeom>
          <a:ln w="635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850900" y="4174742"/>
            <a:ext cx="10495234" cy="15910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ঘের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আয়োজনে</a:t>
            </a: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২০০০ সালের সেপ্টেম্বর মাসে </a:t>
            </a: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সহস্রাব্দ উন্নয়ন সম্মেলন </a:t>
            </a:r>
            <a:r>
              <a:rPr lang="bn-BD" sz="35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অনুষ্ঠিত হয়, যেখানে ৮ টি লক্ষ্য নির্ধারণ করে ২০১৫ সালের মধ্যে তা বাস্তবায়নের অঙ্গীকার করা </a:t>
            </a: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সহস্রাব্দ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0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7" y="3665115"/>
            <a:ext cx="2517105" cy="1641348"/>
          </a:xfrm>
          <a:prstGeom prst="rect">
            <a:avLst/>
          </a:prstGeom>
          <a:ln w="19050">
            <a:solidFill>
              <a:srgbClr val="BC62CE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8" y="1262371"/>
            <a:ext cx="2548114" cy="1623427"/>
          </a:xfrm>
          <a:prstGeom prst="rect">
            <a:avLst/>
          </a:prstGeom>
          <a:ln w="19050">
            <a:solidFill>
              <a:srgbClr val="BC62CE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07" y="3665115"/>
            <a:ext cx="2564899" cy="1641348"/>
          </a:xfrm>
          <a:prstGeom prst="rect">
            <a:avLst/>
          </a:prstGeom>
          <a:ln w="19050">
            <a:solidFill>
              <a:srgbClr val="BC62CE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05" y="1238143"/>
            <a:ext cx="2662594" cy="1644663"/>
          </a:xfrm>
          <a:prstGeom prst="rect">
            <a:avLst/>
          </a:prstGeom>
          <a:ln w="19050">
            <a:solidFill>
              <a:srgbClr val="BC62CE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73" y="1248327"/>
            <a:ext cx="2533650" cy="1637075"/>
          </a:xfrm>
          <a:prstGeom prst="rect">
            <a:avLst/>
          </a:prstGeom>
          <a:ln w="19050">
            <a:solidFill>
              <a:srgbClr val="BC62CE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2896"/>
          <a:stretch/>
        </p:blipFill>
        <p:spPr>
          <a:xfrm>
            <a:off x="8736769" y="1247091"/>
            <a:ext cx="2708986" cy="1632589"/>
          </a:xfrm>
          <a:prstGeom prst="rect">
            <a:avLst/>
          </a:prstGeom>
          <a:ln w="19050">
            <a:solidFill>
              <a:srgbClr val="BC62CE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r="2717"/>
          <a:stretch/>
        </p:blipFill>
        <p:spPr>
          <a:xfrm>
            <a:off x="8721395" y="3665115"/>
            <a:ext cx="2708986" cy="1641348"/>
          </a:xfrm>
          <a:prstGeom prst="rect">
            <a:avLst/>
          </a:prstGeom>
          <a:ln w="19050">
            <a:solidFill>
              <a:srgbClr val="BC62CE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22" y="3665115"/>
            <a:ext cx="2612332" cy="1641348"/>
          </a:xfrm>
          <a:prstGeom prst="rect">
            <a:avLst/>
          </a:prstGeom>
          <a:ln w="19050">
            <a:solidFill>
              <a:srgbClr val="BC62CE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29993" y="2886808"/>
            <a:ext cx="2654039" cy="4770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 দারিদ্র ও ক্ষুধা মুক্তি </a:t>
            </a:r>
            <a:endParaRPr lang="en-US" sz="2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0068" y="2885875"/>
            <a:ext cx="2743343" cy="4770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 প্রাথমিক শিক্ষা </a:t>
            </a:r>
            <a:endParaRPr lang="en-US" sz="2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1771" y="2861648"/>
            <a:ext cx="2482054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 সমতা এনে নারীর ক্ষমতায়ন  </a:t>
            </a:r>
            <a:endParaRPr lang="en-US" sz="2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87938" y="2907039"/>
            <a:ext cx="2482054" cy="4770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শিশুমৃত্যু হার কমানো </a:t>
            </a:r>
            <a:endParaRPr lang="en-US" sz="2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0104" y="5312949"/>
            <a:ext cx="2513029" cy="4770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 স্বাস্থ্যের উন্নয়ন </a:t>
            </a:r>
            <a:endParaRPr lang="en-US" sz="2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0850" y="5332999"/>
            <a:ext cx="2549573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 আই ভি/এইডস</a:t>
            </a:r>
            <a:r>
              <a:rPr lang="en-US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প্রতিরোধ</a:t>
            </a:r>
            <a:r>
              <a:rPr lang="bn-BD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0271" y="5305329"/>
            <a:ext cx="2513029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 ও অন্যান্য রোগ প্রতিরোধ   </a:t>
            </a:r>
            <a:endParaRPr lang="en-US" sz="2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4415" y="5299301"/>
            <a:ext cx="2513029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টেকসই পরিবেশ নিশ্চিত করণ   </a:t>
            </a:r>
            <a:endParaRPr lang="en-US" sz="2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8734" y="484437"/>
            <a:ext cx="6414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8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সহস্রাব্দ </a:t>
            </a:r>
            <a:r>
              <a:rPr lang="bn-BD" sz="38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 </a:t>
            </a:r>
            <a:r>
              <a:rPr lang="bn-BD" sz="38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লক্ষ্যমাত্রা ছিল ৮টি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1474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7" y="126610"/>
            <a:ext cx="11924366" cy="6611815"/>
            <a:chOff x="140677" y="126610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26610"/>
              <a:ext cx="11924366" cy="6611815"/>
              <a:chOff x="122833" y="109182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109182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FFC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206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"/>
          <a:stretch/>
        </p:blipFill>
        <p:spPr>
          <a:xfrm>
            <a:off x="1345791" y="1231948"/>
            <a:ext cx="4650396" cy="2925971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44" y="1220419"/>
            <a:ext cx="4332091" cy="2925971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57565" y="4507334"/>
            <a:ext cx="9890590" cy="1169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২০১৫ সালে জাতিসংঘ </a:t>
            </a:r>
            <a:r>
              <a:rPr lang="bn-BD" sz="35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ঘোষিত সহস্রাব্দ উন্নয়ন লক্ষমাত্রা (</a:t>
            </a:r>
            <a:r>
              <a:rPr lang="en-US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Millennium Development Goals- MDG</a:t>
            </a:r>
            <a:r>
              <a:rPr lang="bn-BD" sz="35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অর্জনের মেয়াদ শেষ</a:t>
            </a:r>
            <a:r>
              <a:rPr lang="en-US" sz="35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। </a:t>
            </a:r>
            <a:endParaRPr lang="en-US" sz="35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0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628</Words>
  <Application>Microsoft Office PowerPoint</Application>
  <PresentationFormat>Widescreen</PresentationFormat>
  <Paragraphs>106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207</cp:revision>
  <dcterms:created xsi:type="dcterms:W3CDTF">2021-02-28T04:59:06Z</dcterms:created>
  <dcterms:modified xsi:type="dcterms:W3CDTF">2021-04-02T14:27:05Z</dcterms:modified>
</cp:coreProperties>
</file>