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373" r:id="rId2"/>
    <p:sldId id="379" r:id="rId3"/>
    <p:sldId id="378" r:id="rId4"/>
    <p:sldId id="290" r:id="rId5"/>
    <p:sldId id="346" r:id="rId6"/>
    <p:sldId id="293" r:id="rId7"/>
    <p:sldId id="367" r:id="rId8"/>
    <p:sldId id="365" r:id="rId9"/>
    <p:sldId id="347" r:id="rId10"/>
    <p:sldId id="366" r:id="rId11"/>
    <p:sldId id="364" r:id="rId12"/>
    <p:sldId id="363" r:id="rId13"/>
    <p:sldId id="371" r:id="rId14"/>
    <p:sldId id="369" r:id="rId15"/>
    <p:sldId id="370" r:id="rId16"/>
    <p:sldId id="324" r:id="rId17"/>
    <p:sldId id="375" r:id="rId18"/>
    <p:sldId id="3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C0F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8" autoAdjust="0"/>
    <p:restoredTop sz="94660"/>
  </p:normalViewPr>
  <p:slideViewPr>
    <p:cSldViewPr>
      <p:cViewPr>
        <p:scale>
          <a:sx n="64" d="100"/>
          <a:sy n="64" d="100"/>
        </p:scale>
        <p:origin x="-2184" y="-59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D32FE-B0E0-4092-9187-5D1C8CFF4BE4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779E6-6256-47DB-844B-4AC40B868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45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62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63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64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35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32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32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321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32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321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32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b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92A-A592-4F04-AB16-C7C5FFD76B52}" type="datetime1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bipul.sw@gmail.com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368901"/>
            <a:ext cx="9144000" cy="417195"/>
          </a:xfrm>
          <a:blipFill>
            <a:blip r:embed="rId3" cstate="print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8600" y="388494"/>
            <a:ext cx="4648200" cy="315043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900" dirty="0" err="1" smtClean="0"/>
              <a:t>পল</a:t>
            </a:r>
            <a:r>
              <a:rPr lang="en-US" sz="2900" dirty="0" smtClean="0"/>
              <a:t> </a:t>
            </a:r>
            <a:r>
              <a:rPr lang="bn-IN" sz="2900" dirty="0" smtClean="0"/>
              <a:t>স্যামু</a:t>
            </a:r>
            <a:r>
              <a:rPr lang="en-US" sz="2900" dirty="0" err="1" smtClean="0"/>
              <a:t>য়েলসন</a:t>
            </a:r>
            <a:r>
              <a:rPr lang="en-US" sz="2900" dirty="0" smtClean="0"/>
              <a:t> </a:t>
            </a:r>
            <a:r>
              <a:rPr lang="bn-IN" sz="2900" dirty="0" smtClean="0"/>
              <a:t> 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bn-BD" sz="2200" dirty="0" smtClean="0"/>
              <a:t>জন্মঃ</a:t>
            </a:r>
            <a:r>
              <a:rPr lang="en-US" sz="2200" dirty="0" smtClean="0"/>
              <a:t>১৫ ই </a:t>
            </a:r>
            <a:r>
              <a:rPr lang="en-US" sz="2200" dirty="0" err="1" smtClean="0"/>
              <a:t>মে</a:t>
            </a:r>
            <a:r>
              <a:rPr lang="en-US" sz="2200" dirty="0" smtClean="0"/>
              <a:t> ১৯১৫ </a:t>
            </a:r>
            <a:r>
              <a:rPr lang="en-US" sz="2200" dirty="0" err="1" smtClean="0"/>
              <a:t>মার্কিন</a:t>
            </a:r>
            <a:r>
              <a:rPr lang="en-US" sz="2200" dirty="0" smtClean="0"/>
              <a:t> </a:t>
            </a:r>
            <a:r>
              <a:rPr lang="en-US" sz="2200" dirty="0" err="1" smtClean="0"/>
              <a:t>যুক্ত্রাষ্ট্র</a:t>
            </a:r>
            <a:r>
              <a:rPr lang="en-US" sz="2200" dirty="0" smtClean="0"/>
              <a:t>। </a:t>
            </a:r>
            <a:br>
              <a:rPr lang="en-US" sz="2200" dirty="0" smtClean="0"/>
            </a:br>
            <a:r>
              <a:rPr lang="bn-BD" sz="2200" dirty="0" smtClean="0"/>
              <a:t>মৃত্যুঃ১</a:t>
            </a:r>
            <a:r>
              <a:rPr lang="bn-IN" sz="2200" dirty="0" smtClean="0"/>
              <a:t>৩ ডিসেম্বর, ২০০৯।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পুরস্কারঃ</a:t>
            </a:r>
            <a:r>
              <a:rPr lang="en-US" sz="2200" dirty="0" smtClean="0"/>
              <a:t> ১৯৭০ </a:t>
            </a:r>
            <a:r>
              <a:rPr lang="en-US" sz="2200" dirty="0" err="1" smtClean="0"/>
              <a:t>নোবেল</a:t>
            </a:r>
            <a:r>
              <a:rPr lang="en-US" sz="2200" dirty="0" smtClean="0"/>
              <a:t> </a:t>
            </a:r>
            <a:r>
              <a:rPr lang="en-US" sz="2200" dirty="0" err="1" smtClean="0"/>
              <a:t>পুরস্কার</a:t>
            </a:r>
            <a:r>
              <a:rPr lang="en-US" sz="2200" dirty="0" smtClean="0"/>
              <a:t>  </a:t>
            </a:r>
            <a:r>
              <a:rPr lang="en-US" sz="2200" dirty="0" err="1" smtClean="0"/>
              <a:t>অর্থনীতি</a:t>
            </a:r>
            <a:r>
              <a:rPr lang="en-US" sz="2200" dirty="0" smtClean="0"/>
              <a:t>। </a:t>
            </a:r>
            <a:br>
              <a:rPr lang="en-US" sz="2200" dirty="0" smtClean="0"/>
            </a:br>
            <a:r>
              <a:rPr lang="bn-BD" sz="2200" dirty="0" smtClean="0"/>
              <a:t>বিখ্যাত গ্রন্থঃ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“welfare”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Placeholder 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92" r="20692"/>
          <a:stretch/>
        </p:blipFill>
        <p:spPr bwMode="auto">
          <a:xfrm>
            <a:off x="304800" y="388494"/>
            <a:ext cx="3200400" cy="31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-7495" y="3962400"/>
            <a:ext cx="9144000" cy="2895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Prof.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paul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samuelson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 বিখ্যাত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welfare”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বলেন মানুষ কিভাবে অর্থ দ্বারা ও অর্থ ছাড়া দুষপ্রাপ্য সম্পদকে বিভিন্ন উৎপাদন কাজে নিয়োগের জন্য নির্বাচন করে এবং কিভাবে সমাজ ও জনগন ভবিষ্যতের ভোগের আশায় বন্টন করে তার আলোচনাই অর্থনীতির বিষয়বস্তু। </a:t>
            </a:r>
            <a:endParaRPr lang="bn-IN" sz="28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093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368901"/>
            <a:ext cx="9144000" cy="417195"/>
          </a:xfrm>
          <a:blipFill>
            <a:blip r:embed="rId3" cstate="print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14800" y="304800"/>
            <a:ext cx="4648200" cy="4343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মার্শাল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২৬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১৮৪২,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লন্ডন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যুক্তরাজ্য </a:t>
            </a:r>
            <a:r>
              <a:rPr lang="hi-IN" sz="2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১৩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২৪</a:t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ক্যাম্ব্রিজ বিশ্ববিদ্যালয়ের অধ্যাপক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নব্য-চীরায়ত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বিখ্যাত গ্রন্থঃ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The Principle of Economics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 </a:t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400" y="304800"/>
            <a:ext cx="342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Alfred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Marshal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১৮৯০ সালে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The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Principle of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Economics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বিখ্যাত গ্রন্থে বলেন অর্থনীতি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একটি বিজ্ঞান যা মানুষের দৈনন্দিন জীবনের সাধারণ কার্যাবলি পর্যালোচনা করেন।   </a:t>
            </a:r>
            <a:endParaRPr lang="en-US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933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67200" y="392867"/>
            <a:ext cx="4648200" cy="3124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এল. রবিন্স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1600" dirty="0" smtClean="0">
                <a:latin typeface="NikoshBAN" pitchFamily="2" charset="0"/>
                <a:cs typeface="NikoshBAN" pitchFamily="2" charset="0"/>
              </a:rPr>
            </a:br>
            <a:r>
              <a:rPr lang="en-US" sz="1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16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জন্মঃ২২নভেম্বর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১৮৯৮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Sipson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যুক্তরাজ্য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মৃত্যুঃ১৫মে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১৯৮৪ লন্ডন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যুক্তরাজ্য </a:t>
            </a:r>
            <a:r>
              <a:rPr lang="hi-IN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ক্যাম্ব্রিজ বিশ্ববিদ্যালয়ের অধ্যাপক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বিখ্যাত গ্রন্থঃ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“An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Essa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of the Nature and significance of Economic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seience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-1931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 </a:t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Placeholder 4" descr="C:\Users\pcmc\Pictures\robbins.jpg"/>
          <p:cNvPicPr>
            <a:picLocks/>
          </p:cNvPicPr>
          <p:nvPr/>
        </p:nvPicPr>
        <p:blipFill rotWithShape="1">
          <a:blip r:embed="rId3" cstate="print"/>
          <a:srcRect l="22490" t="25925" b="25925"/>
          <a:stretch/>
        </p:blipFill>
        <p:spPr bwMode="auto">
          <a:xfrm>
            <a:off x="133662" y="392867"/>
            <a:ext cx="38287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133662" y="3733800"/>
            <a:ext cx="9010338" cy="3124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Prof.L.Robins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১৯৩১ সালে 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Nature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and Significance of Economic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Science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” নামক গ্রন্থে অর্থনীতির একটি সর্বজন গ্রহণযোগ্য ও বিজ্ঞান সম্মত সংজ্ঞা দেন। তাঁর মতে, অর্থনীতি এমন একটি বিজ্ঞান যা মানুষের অসীম অভাব এবং বিকল্প ব্যবহারযোগ্য সীমিত সম্পদের মধ্যে সমন্বয় সাধন করে যা মানুষের মানবীয় গুণাবলির আচারণ বিশ্লেষণ করে।</a:t>
            </a:r>
          </a:p>
          <a:p>
            <a:pPr algn="just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তিনিই সর্বপ্রথম অর্থনীতিকে “দুষ্প্রাপ্যতার বিজ্ঞান” হিসাবে অভিহিত করেন।   </a:t>
            </a:r>
            <a:endParaRPr lang="bn-IN" sz="2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27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সমাজকর্মের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অর্থনীতির</a:t>
            </a:r>
            <a:r>
              <a:rPr lang="en-US" dirty="0" smtClean="0"/>
              <a:t> </a:t>
            </a:r>
            <a:r>
              <a:rPr lang="en-US" dirty="0" err="1" smtClean="0"/>
              <a:t>মিল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লক্ষ্যগত</a:t>
            </a:r>
            <a:r>
              <a:rPr lang="en-US" dirty="0" smtClean="0"/>
              <a:t> </a:t>
            </a:r>
            <a:r>
              <a:rPr lang="en-US" dirty="0" err="1" smtClean="0"/>
              <a:t>সম্পর্ক</a:t>
            </a:r>
            <a:endParaRPr lang="en-US" dirty="0" smtClean="0"/>
          </a:p>
          <a:p>
            <a:r>
              <a:rPr lang="en-US" dirty="0" err="1" smtClean="0"/>
              <a:t>মৌলিক</a:t>
            </a:r>
            <a:r>
              <a:rPr lang="en-US" dirty="0" smtClean="0"/>
              <a:t> </a:t>
            </a:r>
            <a:r>
              <a:rPr lang="en-US" dirty="0" err="1" smtClean="0"/>
              <a:t>মানবিক</a:t>
            </a:r>
            <a:r>
              <a:rPr lang="en-US" dirty="0" smtClean="0"/>
              <a:t> </a:t>
            </a:r>
            <a:r>
              <a:rPr lang="en-US" dirty="0" err="1" smtClean="0"/>
              <a:t>চাহিদা</a:t>
            </a:r>
            <a:r>
              <a:rPr lang="en-US" dirty="0" smtClean="0"/>
              <a:t> </a:t>
            </a:r>
            <a:r>
              <a:rPr lang="en-US" dirty="0" err="1" smtClean="0"/>
              <a:t>পূরন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পারস্পরিক</a:t>
            </a:r>
            <a:r>
              <a:rPr lang="en-US" dirty="0" smtClean="0"/>
              <a:t> </a:t>
            </a:r>
            <a:r>
              <a:rPr lang="en-US" dirty="0" err="1" smtClean="0"/>
              <a:t>নির্ভরশীলতা</a:t>
            </a:r>
            <a:endParaRPr lang="en-US" dirty="0" smtClean="0"/>
          </a:p>
          <a:p>
            <a:r>
              <a:rPr lang="en-US" dirty="0" err="1" smtClean="0"/>
              <a:t>অভিন্ন</a:t>
            </a:r>
            <a:r>
              <a:rPr lang="en-US" dirty="0" smtClean="0"/>
              <a:t> </a:t>
            </a:r>
            <a:r>
              <a:rPr lang="en-US" dirty="0" err="1" smtClean="0"/>
              <a:t>নীতি</a:t>
            </a:r>
            <a:endParaRPr lang="en-US" dirty="0" smtClean="0"/>
          </a:p>
          <a:p>
            <a:r>
              <a:rPr lang="en-US" dirty="0" err="1" smtClean="0"/>
              <a:t>জীবনমান</a:t>
            </a:r>
            <a:r>
              <a:rPr lang="en-US" dirty="0" smtClean="0"/>
              <a:t> </a:t>
            </a:r>
            <a:r>
              <a:rPr lang="en-US" dirty="0" err="1" smtClean="0"/>
              <a:t>উন্নয়ন</a:t>
            </a:r>
            <a:endParaRPr lang="en-US" dirty="0" smtClean="0"/>
          </a:p>
          <a:p>
            <a:r>
              <a:rPr lang="en-US" dirty="0" err="1" smtClean="0"/>
              <a:t>সমঞ্জস্যবিধান</a:t>
            </a:r>
            <a:endParaRPr lang="en-US" dirty="0" smtClean="0"/>
          </a:p>
          <a:p>
            <a:r>
              <a:rPr lang="en-US" dirty="0" err="1" smtClean="0"/>
              <a:t>কর্মসংস্থান</a:t>
            </a:r>
            <a:endParaRPr lang="en-US" dirty="0" smtClean="0"/>
          </a:p>
          <a:p>
            <a:r>
              <a:rPr lang="en-US" dirty="0" err="1" smtClean="0"/>
              <a:t>পরিকল্পনা</a:t>
            </a:r>
            <a:endParaRPr lang="en-US" dirty="0" smtClean="0"/>
          </a:p>
          <a:p>
            <a:r>
              <a:rPr lang="en-US" dirty="0" err="1" smtClean="0"/>
              <a:t>কল্যাণমূলক</a:t>
            </a:r>
            <a:r>
              <a:rPr lang="en-US" dirty="0" smtClean="0"/>
              <a:t> </a:t>
            </a:r>
            <a:r>
              <a:rPr lang="en-US" dirty="0" err="1" smtClean="0"/>
              <a:t>অর্থনীতি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সমাজকর্ম</a:t>
            </a:r>
            <a:r>
              <a:rPr lang="en-US" dirty="0" smtClean="0"/>
              <a:t> </a:t>
            </a:r>
            <a:r>
              <a:rPr lang="en-US" dirty="0" err="1" smtClean="0"/>
              <a:t>ওঅর্থনীতির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পার্থক্য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82296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038600"/>
              </a:tblGrid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সমাজকর্ম</a:t>
                      </a:r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অর্থনীতি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0033CC"/>
                          </a:solidFill>
                        </a:rPr>
                        <a:t>বিজ্ঞান</a:t>
                      </a:r>
                      <a:r>
                        <a:rPr lang="en-US" sz="240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33CC"/>
                          </a:solidFill>
                        </a:rPr>
                        <a:t>হিসাবে</a:t>
                      </a:r>
                      <a:r>
                        <a:rPr lang="en-US" sz="2400" dirty="0" smtClean="0">
                          <a:solidFill>
                            <a:srgbClr val="0033CC"/>
                          </a:solidFill>
                        </a:rPr>
                        <a:t>:   </a:t>
                      </a:r>
                      <a:r>
                        <a:rPr lang="en-US" sz="2400" dirty="0" err="1" smtClean="0">
                          <a:solidFill>
                            <a:srgbClr val="0033CC"/>
                          </a:solidFill>
                        </a:rPr>
                        <a:t>ব্যবহারিক</a:t>
                      </a:r>
                      <a:r>
                        <a:rPr lang="en-US" sz="2400" dirty="0" smtClean="0">
                          <a:solidFill>
                            <a:srgbClr val="0033CC"/>
                          </a:solidFill>
                        </a:rPr>
                        <a:t> ও </a:t>
                      </a:r>
                      <a:r>
                        <a:rPr lang="en-US" sz="2400" dirty="0" err="1" smtClean="0">
                          <a:solidFill>
                            <a:srgbClr val="0033CC"/>
                          </a:solidFill>
                        </a:rPr>
                        <a:t>অনুশীলনধর্মী</a:t>
                      </a:r>
                      <a:endParaRPr lang="en-US" sz="2400" dirty="0" smtClean="0">
                        <a:solidFill>
                          <a:srgbClr val="0033CC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33CC"/>
                          </a:solidFill>
                        </a:rPr>
                        <a:t>মৌলিক</a:t>
                      </a:r>
                      <a:r>
                        <a:rPr lang="en-US" sz="2400" baseline="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33CC"/>
                          </a:solidFill>
                        </a:rPr>
                        <a:t>বা</a:t>
                      </a:r>
                      <a:r>
                        <a:rPr lang="en-US" sz="2400" baseline="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33CC"/>
                          </a:solidFill>
                        </a:rPr>
                        <a:t>তাত্ত্বিক</a:t>
                      </a:r>
                      <a:r>
                        <a:rPr lang="en-US" sz="2400" baseline="0" dirty="0" smtClean="0">
                          <a:solidFill>
                            <a:srgbClr val="0033CC"/>
                          </a:solidFill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0033CC"/>
                          </a:solidFill>
                        </a:rPr>
                        <a:t>বিজ্ঞান</a:t>
                      </a:r>
                      <a:endParaRPr lang="en-US" sz="24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পরিধিগত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: 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মানবজীবনের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অর্থনৈতিক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কর্মকান্ডের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</a:rPr>
                        <a:t>মধ্যে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</a:rPr>
                        <a:t>সিমাবদ্ধ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</a:rPr>
                        <a:t>  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মানবজীবনের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সব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দিকের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প্রতি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গুরুত্ব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প্রদান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করে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জ্ঞানের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গভিরতা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  :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অর্থনীতি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সম্পকৃত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জ্ঞানের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গভিরতা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বেশী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সকল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বিষয়ে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জ্ঞান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আহরন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</a:rPr>
                        <a:t>করে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</a:rPr>
                        <a:t>বলে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</a:rPr>
                        <a:t>জ্ঞানে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</a:rPr>
                        <a:t>গভিরতা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</a:rPr>
                        <a:t>কম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2"/>
                <a:gridCol w="4656668"/>
              </a:tblGrid>
              <a:tr h="17145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পদ্ধতিগত</a:t>
                      </a:r>
                      <a:r>
                        <a:rPr lang="en-US" sz="2800" baseline="0" dirty="0" smtClean="0"/>
                        <a:t> :</a:t>
                      </a:r>
                      <a:r>
                        <a:rPr lang="en-US" sz="2800" baseline="0" dirty="0" err="1" smtClean="0"/>
                        <a:t>সমাজকর্ম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ব্যবহারিক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বিজ্ঞান</a:t>
                      </a:r>
                      <a:r>
                        <a:rPr lang="en-US" sz="2800" baseline="0" dirty="0" smtClean="0"/>
                        <a:t> । </a:t>
                      </a:r>
                      <a:r>
                        <a:rPr lang="en-US" sz="2800" baseline="0" dirty="0" err="1" smtClean="0"/>
                        <a:t>নিজেস্ব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পদ্ধতি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আছে</a:t>
                      </a:r>
                      <a:r>
                        <a:rPr lang="en-US" sz="2800" baseline="0" dirty="0" smtClean="0"/>
                        <a:t> ।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অর্থনীতি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তার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নিজেস্ব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পদ্ধতি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ব্যবহার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করে</a:t>
                      </a:r>
                      <a:r>
                        <a:rPr lang="en-US" sz="2800" dirty="0" smtClean="0"/>
                        <a:t> ।</a:t>
                      </a:r>
                      <a:endParaRPr lang="en-US" sz="2800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নৈতিকতা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 :  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মানুষে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নীতিবোধ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 ও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আদর্শের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প্রতি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বিশেষ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গুরুত্ব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দেয়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 ।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মানুষের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নৈতিকতা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বা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নীতিবোধের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প্রতি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গুরুত্ব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দেয়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না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।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ভিন্ন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দৃষ্টিকোন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 :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সমাজকর্ম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সমস্যা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বিশ্লেষণ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বহুমুখী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দৃষ্টিভঙ্গির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অবতারনা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করে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  ।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অর্থনীতি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একমুখী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অর্থাৎঅর্থনৈতিক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দৃষ্টিকোন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থেকে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বিশ্লেষণ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করে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   ।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কল্যাণমুখিতা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  : 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সমাজকর্ম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যতটা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কল্যাণমুখী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অর্থণীতি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</a:rPr>
                        <a:t>ততটা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</a:rPr>
                        <a:t>কল্যাণমুখী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</a:rPr>
                        <a:t>নয়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</a:rPr>
                        <a:t> ।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400"/>
            <a:ext cx="91440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3492" y="990600"/>
            <a:ext cx="9157491" cy="5867400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artisticCutout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numCol="2" rtlCol="0" anchor="ctr"/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?        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অ্যাডাম স্মীথ।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অ্যাডাম স্মীথ মূলত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ছিলেন?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দার্শনিক।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অর্থনীতির জনক কে?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পল স্যামুয়েলসন।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সম্পর্কে সর্বপ্রথম ধারণা দিয়েছেন কে?</a:t>
            </a:r>
          </a:p>
          <a:p>
            <a:pPr algn="just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গ্রীক দার্শনিক।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ওয়াল্টার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ফ্রিডল্যান্ডার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675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57199"/>
            <a:ext cx="6934200" cy="469984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19400" y="762000"/>
            <a:ext cx="4572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-কাজ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5638800"/>
            <a:ext cx="6248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মানউন্নয়নে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229599" cy="4648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8229600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6600FF"/>
                </a:solidFill>
              </a:rPr>
              <a:t>ধন্যবাদ</a:t>
            </a:r>
            <a:endParaRPr lang="en-US" sz="60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1411518"/>
          </a:xfrm>
          <a:prstGeom prst="ellipseRibbon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29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9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900" dirty="0">
                <a:latin typeface="NikoshBAN" pitchFamily="2" charset="0"/>
                <a:cs typeface="NikoshBAN" pitchFamily="2" charset="0"/>
              </a:rPr>
            </a:br>
            <a:r>
              <a:rPr lang="en-US" sz="59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04800" y="2057399"/>
            <a:ext cx="8839200" cy="45643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5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cxh~l</a:t>
            </a:r>
            <a:r>
              <a:rPr lang="en-US" sz="65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KvwšÍ</a:t>
            </a:r>
            <a:r>
              <a:rPr lang="en-US" sz="65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kxj</a:t>
            </a:r>
            <a:endParaRPr lang="en-US" sz="65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Aa¨vcK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err="1">
                <a:latin typeface="SutonnyMJ" pitchFamily="2" charset="0"/>
                <a:cs typeface="SutonnyMJ" pitchFamily="2" charset="0"/>
              </a:rPr>
              <a:t>NvUvBj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K‡jR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wefvM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bs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- 01713-581083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070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1411518"/>
          </a:xfrm>
          <a:prstGeom prst="ellipseRibbon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3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2057402"/>
            <a:ext cx="7696200" cy="41919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cxh~l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KvwšÍ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kxj</a:t>
            </a:r>
            <a:endParaRPr lang="en-US" sz="6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Aa¨vcK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NvUvBj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wefvM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- 01713-581083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4606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62000" y="381001"/>
            <a:ext cx="7696200" cy="761999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......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" y="1143000"/>
            <a:ext cx="7696200" cy="14478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2590800"/>
            <a:ext cx="7696200" cy="14478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অর্থনীতিবিদদের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 করতে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" y="4038600"/>
            <a:ext cx="7772400" cy="2438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অর্থনীতিবিদদের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 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।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562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3999" cy="417195"/>
          </a:xfrm>
          <a:blipFill>
            <a:blip r:embed="rId3" cstate="print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499" y="692047"/>
            <a:ext cx="91440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শাব্দিক অর্থে অর্থনীতিঃ </a:t>
            </a:r>
            <a:endParaRPr lang="bn-IN" sz="4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499" y="1524000"/>
            <a:ext cx="9144000" cy="533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অর্থনীতির ইংরেজী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ECONOMICS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 এসেছে গ্রীক শব্দ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OIKONOMIA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জার্মান শব্দ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OECONOMIA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।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দুটি অংশ যার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OIKOS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শব্দের অর্থ গৃহ এবং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NEMEIN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ব্যবস্থাপনা।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অর্থগতভাবে শব্দের অর্থ গৃহ ব্যবস্থাপনা। </a:t>
            </a:r>
            <a:endParaRPr lang="bn-IN" sz="32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539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533400"/>
            <a:ext cx="2690734" cy="233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52800" y="490200"/>
            <a:ext cx="2590800" cy="233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Placeholder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00800" y="490201"/>
            <a:ext cx="2514600" cy="233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Picture Placeholder 4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92" r="20692"/>
          <a:stretch/>
        </p:blipFill>
        <p:spPr bwMode="auto">
          <a:xfrm>
            <a:off x="261080" y="3783912"/>
            <a:ext cx="2690734" cy="173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Placeholder 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52800" y="3783912"/>
            <a:ext cx="2610787" cy="173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Picture Placeholder 4" descr="C:\Users\pcmc\Pictures\robbins.jpg"/>
          <p:cNvPicPr>
            <a:picLocks/>
          </p:cNvPicPr>
          <p:nvPr/>
        </p:nvPicPr>
        <p:blipFill rotWithShape="1">
          <a:blip r:embed="rId8" cstate="print"/>
          <a:srcRect l="22490" t="25925" b="25925"/>
          <a:stretch/>
        </p:blipFill>
        <p:spPr bwMode="auto">
          <a:xfrm>
            <a:off x="6400800" y="3733800"/>
            <a:ext cx="2514600" cy="17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Rectangle 26"/>
          <p:cNvSpPr/>
          <p:nvPr/>
        </p:nvSpPr>
        <p:spPr>
          <a:xfrm>
            <a:off x="261080" y="2925581"/>
            <a:ext cx="2690734" cy="427219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এরিস্টটল 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52800" y="2925581"/>
            <a:ext cx="2610787" cy="427219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অ্যাডাম স্মীথ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0802" y="2925581"/>
            <a:ext cx="2514598" cy="427219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জে.এম.কেইন্স 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1080" y="5688912"/>
            <a:ext cx="2690734" cy="427219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 স্যামুয়েলসন 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2800" y="5688912"/>
            <a:ext cx="2610787" cy="427219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মার্শাল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00800" y="5688912"/>
            <a:ext cx="2514599" cy="427219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এল.রবিন্স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851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368901"/>
            <a:ext cx="9144000" cy="417195"/>
          </a:xfrm>
          <a:blipFill>
            <a:blip r:embed="rId3" cstate="print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1000" y="497694"/>
            <a:ext cx="4648200" cy="353039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এরিস্টটল</a:t>
            </a:r>
            <a:r>
              <a:rPr lang="bn-IN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IN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৩৮৪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অব্দে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গ্রীকে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। </a:t>
            </a:r>
            <a:br>
              <a:rPr lang="en-US" sz="2900" dirty="0" smtClean="0">
                <a:latin typeface="NikoshBAN" pitchFamily="2" charset="0"/>
                <a:cs typeface="NikoshBAN" pitchFamily="2" charset="0"/>
              </a:rPr>
            </a:b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bn-IN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খ্রীষ্টপূর্ব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৩২২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অব্দে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00" y="482703"/>
            <a:ext cx="3512981" cy="353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এরিসটটল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অর্থনীতিকে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গার্হস্থ্য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620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368901"/>
            <a:ext cx="9144000" cy="417195"/>
          </a:xfrm>
          <a:blipFill>
            <a:blip r:embed="rId3" cstate="print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1000" y="304800"/>
            <a:ext cx="4648200" cy="331701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অ্যাডাম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স্মিথ 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,১৭২৩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স্কটল্যান্ড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মৃত্যুঃ১৫মে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১৯৮৪ লন্ডন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যুক্তরাজ্য </a:t>
            </a:r>
            <a:r>
              <a:rPr lang="hi-IN" sz="2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ক্যাম্ব্রিজ বিশ্ববিদ্যালয়ের অধ্যাপক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চিরায়ত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উম্মুক্ত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 </a:t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বিখ্যাত গ্রন্থঃ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“An inquiry into the nature and causes of the wealth of nations”1776</a:t>
            </a:r>
            <a:r>
              <a:rPr lang="bn-IN" sz="2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340584"/>
            <a:ext cx="3512981" cy="331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0" y="4343400"/>
            <a:ext cx="9144000" cy="2514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অর্থনীতির জনক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Adam Smith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১৭৭৬ সালে তাঁর বিখ্যাত গ্রন্থ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“An 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Enquiry into the Nature and causes of the Wealth Nations”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বলেন অর্থনীতি এমন একটি বিজ্ঞান যা জাতি সমূহের সম্পদের প্রকৃতি ও কারণ অনুসন্ধান করেন। </a:t>
            </a:r>
            <a:endParaRPr lang="bn-IN" sz="20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445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368901"/>
            <a:ext cx="9144000" cy="417195"/>
          </a:xfrm>
          <a:blipFill>
            <a:blip r:embed="rId3" cstate="print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8600" y="541837"/>
            <a:ext cx="4648200" cy="364072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কেইন্স</a:t>
            </a:r>
            <a:r>
              <a:rPr lang="bn-IN" sz="37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endParaRPr lang="bn-IN" sz="2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১৮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৪৩ ও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১৯৪৬  </a:t>
            </a:r>
          </a:p>
          <a:p>
            <a:r>
              <a:rPr lang="bn-BD" sz="2900" dirty="0" smtClean="0">
                <a:latin typeface="NikoshBAN" pitchFamily="2" charset="0"/>
                <a:cs typeface="NikoshBAN" pitchFamily="2" charset="0"/>
              </a:rPr>
              <a:t>বিখ্যাত গ্রন্থঃ</a:t>
            </a:r>
            <a:r>
              <a:rPr lang="bn-IN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The theory of employment, interest and money.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00" y="550275"/>
            <a:ext cx="3512981" cy="36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-22485" y="4876800"/>
            <a:ext cx="9144000" cy="1981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J. M.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Keynes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১৯৩৬ সালে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theory of employment, interest and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money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গ্রন্থে বলেন, দুষ্প্রাপ্য সম্পদের প্রয়োগ এবং আয় ও নিয়োগের নির্ধারক সমূহ আলোচনা করাই অর্থনীতির উদ্দেশ্য।  </a:t>
            </a:r>
            <a:endParaRPr lang="bn-IN" sz="2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240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4778</TotalTime>
  <Words>553</Words>
  <Application>Microsoft Office PowerPoint</Application>
  <PresentationFormat>On-screen Show (4:3)</PresentationFormat>
  <Paragraphs>111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  সবাইকে  স্বাগতম </vt:lpstr>
      <vt:lpstr>       পরিচিতি</vt:lpstr>
      <vt:lpstr>      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সমাজকর্মের সাথে অর্থনীতির মিল-</vt:lpstr>
      <vt:lpstr>সমাজকর্ম ওঅর্থনীতির মধ্যে পার্থক্য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Path finder</cp:lastModifiedBy>
  <cp:revision>1117</cp:revision>
  <dcterms:created xsi:type="dcterms:W3CDTF">2019-11-08T13:50:17Z</dcterms:created>
  <dcterms:modified xsi:type="dcterms:W3CDTF">2021-04-20T04:00:02Z</dcterms:modified>
</cp:coreProperties>
</file>