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3F7A6"/>
    <a:srgbClr val="00FFFF"/>
    <a:srgbClr val="111111"/>
    <a:srgbClr val="D1F616"/>
    <a:srgbClr val="F4EC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81\Downloads\fall-colors-at-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W81\Downloads\ecf5d285079f9c99d53746a6ebff8af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4801" y="2590800"/>
            <a:ext cx="3505200" cy="3962400"/>
          </a:xfrm>
          <a:prstGeom prst="rect">
            <a:avLst/>
          </a:prstGeom>
          <a:noFill/>
        </p:spPr>
      </p:pic>
      <p:pic>
        <p:nvPicPr>
          <p:cNvPr id="1031" name="Picture 7" descr="C:\Users\W81\Downloads\ecf5d285079f9c99d53746a6ebff8af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95900" y="2819400"/>
            <a:ext cx="3733800" cy="3657600"/>
          </a:xfrm>
          <a:prstGeom prst="rect">
            <a:avLst/>
          </a:prstGeom>
          <a:noFill/>
        </p:spPr>
      </p:pic>
      <p:pic>
        <p:nvPicPr>
          <p:cNvPr id="1036" name="Picture 12" descr="C:\Users\W81\Downloads\download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24200"/>
            <a:ext cx="15240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8686800" cy="243840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পাইরুভিক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NADH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04800"/>
            <a:ext cx="4114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4495800" y="762000"/>
            <a:ext cx="3048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4343400" cy="584775"/>
          </a:xfrm>
          <a:prstGeom prst="rect">
            <a:avLst/>
          </a:prstGeom>
          <a:solidFill>
            <a:schemeClr val="tx1"/>
          </a:solidFill>
          <a:ln w="28575"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২-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এসিটাইল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ক- 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53000" y="4419600"/>
            <a:ext cx="3048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85344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সৃস্ট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পাইরুভিক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পর্যাক্রমে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এসিটাইল-কো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এনুজাইম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co2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NADH2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সাইটৈপ্লাজমে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solidFill>
            <a:srgbClr val="0070C0"/>
          </a:solidFill>
          <a:ln w="76200"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52600" y="304800"/>
            <a:ext cx="54102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৩-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914400"/>
            <a:ext cx="457200" cy="685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382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চক্রে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এসিটাইল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co2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NADH2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FADH2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GTP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76600"/>
            <a:ext cx="4267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ধাপঃ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৪-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প্রবাহতন্ত্র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95800" y="3733800"/>
            <a:ext cx="3810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572000"/>
            <a:ext cx="86106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প্রবাহতন্ত্রের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5200" y="457200"/>
            <a:ext cx="3048000" cy="609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Interview20181006124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219200"/>
            <a:ext cx="5410200" cy="3505200"/>
          </a:xfrm>
          <a:prstGeom prst="ellipse">
            <a:avLst/>
          </a:prstGeom>
          <a:ln w="38100" cap="rnd">
            <a:solidFill>
              <a:srgbClr val="00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38200" y="5105400"/>
            <a:ext cx="75438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FFFF"/>
          </a:solidFill>
          <a:ln w="76200">
            <a:solidFill>
              <a:srgbClr val="002060"/>
            </a:solidFill>
          </a:ln>
          <a:effectLst>
            <a:glow rad="101600">
              <a:srgbClr val="111111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228600"/>
            <a:ext cx="8305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3400" y="1295400"/>
            <a:ext cx="4208721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68" b="6897"/>
          <a:stretch>
            <a:fillRect/>
          </a:stretch>
        </p:blipFill>
        <p:spPr bwMode="auto">
          <a:xfrm>
            <a:off x="5029201" y="1295399"/>
            <a:ext cx="3428999" cy="2514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4114800"/>
            <a:ext cx="22860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4191000"/>
            <a:ext cx="1752600" cy="457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endParaRPr lang="en-US" sz="3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7724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105400"/>
            <a:ext cx="6858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6868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581400"/>
            <a:ext cx="2667000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72000" y="3962400"/>
            <a:ext cx="3048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648200"/>
            <a:ext cx="80010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Callout 8"/>
          <p:cNvSpPr/>
          <p:nvPr/>
        </p:nvSpPr>
        <p:spPr>
          <a:xfrm>
            <a:off x="609600" y="4724400"/>
            <a:ext cx="3276600" cy="990600"/>
          </a:xfrm>
          <a:prstGeom prst="upArrowCallou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গ্লুকোজের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অসম্পুর্ন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জারন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953000" y="4724400"/>
            <a:ext cx="3886200" cy="838200"/>
          </a:xfrm>
          <a:prstGeom prst="upArrowCallout">
            <a:avLst/>
          </a:prstGeom>
          <a:solidFill>
            <a:schemeClr val="tx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পাইরুভিক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বিজারন</a:t>
            </a:r>
            <a:endParaRPr lang="en-US" sz="3200" dirty="0">
              <a:solidFill>
                <a:srgbClr val="D1F61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3058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305800" cy="18158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 ১ : গ্লুকোজের অসম্পূর্ণ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জারণ: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পাইরুভিক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NADH2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86200"/>
            <a:ext cx="8610600" cy="206210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ধাপ 2 : পাইরুভিক অ্যাসিডের বিজারণ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ঃ এ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পাইরুভিক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বিজারিত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ইথাইল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এলকোহল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ল্যাকটিড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92D050"/>
          </a:solidFill>
          <a:ln w="76200">
            <a:solidFill>
              <a:srgbClr val="00FFFF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62200" y="304800"/>
            <a:ext cx="3733800" cy="1143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W81\Downloads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6172200" cy="3124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62000" y="5181600"/>
            <a:ext cx="7772400" cy="1066800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FFFF"/>
          </a:solidFill>
          <a:ln w="7620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235714kalerkantho-4-2017-07-23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276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W81\Downloads\trees-plants-carbon-dioxide-sunlight-sugars-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1" y="1219200"/>
            <a:ext cx="2971799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W81\Downloads\45523961-conjunto-de-viejos-frascos-farmacéuticos-de-vidrio-marrón-en-una-fila-en-el-fondo-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0"/>
            <a:ext cx="1752600" cy="2590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81000" y="4800600"/>
            <a:ext cx="8458200" cy="990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সৃস্টির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বুঝানু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5943600"/>
            <a:ext cx="55626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ফলেই</a:t>
            </a:r>
            <a:r>
              <a:rPr lang="en-US" sz="3200" dirty="0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CCCC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C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534400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সৃস্টিতে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(৬)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ল্যাকটিক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ফার্মেন্টেশনের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পনির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93F7A6"/>
          </a:solidFill>
          <a:ln w="76200">
            <a:solidFill>
              <a:srgbClr val="111111"/>
            </a:solidFill>
          </a:ln>
          <a:effectLst>
            <a:glow rad="101600">
              <a:srgbClr val="111111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66799"/>
          <a:ext cx="85344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56935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সালোকসংশ্লেষন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শ্বসন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8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অক্সিজেন উৎপন্ন হয়, কার্বন ডাই-অক্সাইড ব্যবহৃত হয়।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অক্সিজেন ব্যবহৃত হয়, কার্বন ডাই-অক্সাইড উৎপন্ন হয় 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809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 তৈরি হয়।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 জারিত হয়।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809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(৩)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আলোর প্রয়োজন 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(৩)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আলোর প্রয়োজন নেই।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168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(৪)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ক্লোরোপ্লাস্টে সম্পন্ন হয়।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(৪)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সাইটোপ্লাজম ও মাইটোকন্ড্রিয়াতে সম্পন্ন হয়।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809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(৫)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শুধুমাত্র সবুজ উদ্ভিদে সম্পন্ন হয়।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(৫) </a:t>
                      </a:r>
                      <a:r>
                        <a:rPr lang="bn-BD" sz="2400" dirty="0" smtClean="0">
                          <a:solidFill>
                            <a:srgbClr val="00FF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সকল জীবে সম্পন্ন হয়।</a:t>
                      </a:r>
                      <a:endParaRPr lang="en-US" sz="2400" dirty="0" smtClean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00FF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W81\Downloads\images 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199" cy="655319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819400"/>
            <a:ext cx="4800600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</a:t>
            </a:r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আর.কে.আর.এম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667000"/>
            <a:ext cx="35052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/>
            <a:r>
              <a:rPr lang="en-US" sz="4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অধ্যায়ঃচতুর্থ</a:t>
            </a: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W81\Downloads\tulip-buds-flowers-garden-tulips-buds-red-yellow-tulipa-bulb-plants-lily-plants-plant-spring-bichrome-blossoms-tulip-blossoms-X40HMJ.jpg"/>
          <p:cNvPicPr>
            <a:picLocks noChangeAspect="1" noChangeArrowheads="1"/>
          </p:cNvPicPr>
          <p:nvPr/>
        </p:nvPicPr>
        <p:blipFill>
          <a:blip r:embed="rId3" cstate="print"/>
          <a:srcRect l="20000" t="8475" r="20000" b="8475"/>
          <a:stretch>
            <a:fillRect/>
          </a:stretch>
        </p:blipFill>
        <p:spPr bwMode="auto">
          <a:xfrm>
            <a:off x="4953000" y="2590799"/>
            <a:ext cx="283029" cy="3962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457200"/>
            <a:ext cx="8610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Users\W81\Downloads\DSC_0482-00-00-----000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81000"/>
            <a:ext cx="1904999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52400" y="2286000"/>
            <a:ext cx="88392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W81\Downloads\6558988_thum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362200" y="4267200"/>
            <a:ext cx="6096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W81\Downloads\6558988_thum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819900" y="4533900"/>
            <a:ext cx="6858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029200" y="2590800"/>
            <a:ext cx="152400" cy="388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93F7A6"/>
          </a:solidFill>
          <a:ln w="762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43200" y="304800"/>
            <a:ext cx="3505200" cy="1524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download (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715000" cy="3429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14400" y="5943600"/>
            <a:ext cx="76200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93F7A6"/>
            </a:solidFill>
          </a:ln>
          <a:effectLst>
            <a:glow rad="101600">
              <a:srgbClr val="93F7A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40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7" y="1447801"/>
            <a:ext cx="245374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5" t="16357" r="62057" b="22385"/>
          <a:stretch/>
        </p:blipFill>
        <p:spPr>
          <a:xfrm>
            <a:off x="3647728" y="1183791"/>
            <a:ext cx="1169760" cy="2395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19200"/>
            <a:ext cx="160020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0000"/>
            <a:ext cx="175259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4" name="AutoShape 2" descr="CLINICAL THERMOMETER TOSHIBA: Buy Online at Best Prices in Bangladesh |  Daraz.com.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CLINICAL THERMOMETER TOSHIBA: Buy Online at Best Prices in Bangladesh |  Daraz.com.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Generic Hicks Clinical Thermometer Oval (6 pcs.): Amazon.in: Health &amp;  Personal C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143000"/>
            <a:ext cx="1447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19400" y="3962400"/>
            <a:ext cx="5943600" cy="1569660"/>
          </a:xfrm>
          <a:prstGeom prst="rect">
            <a:avLst/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ফ্লাস্ক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কর্ক,মারকিউরিক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দ্রবন</a:t>
            </a:r>
            <a:r>
              <a:rPr lang="en-US" sz="3200" dirty="0" smtClean="0">
                <a:solidFill>
                  <a:srgbClr val="D1F61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1F61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5715000"/>
            <a:ext cx="4953000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শ্বসনে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নির্গমন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1066800"/>
            <a:ext cx="2667000" cy="4038600"/>
            <a:chOff x="1038057" y="571958"/>
            <a:chExt cx="1834643" cy="56768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57" y="571958"/>
              <a:ext cx="1774136" cy="51894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196607" y="5816713"/>
              <a:ext cx="167609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/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5105401" y="1066800"/>
            <a:ext cx="2667000" cy="3962400"/>
            <a:chOff x="5807968" y="78169"/>
            <a:chExt cx="1774136" cy="56526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68" y="78169"/>
              <a:ext cx="1774136" cy="51894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5856989" y="5298780"/>
              <a:ext cx="167609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endParaRPr lang="en-US" sz="3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600" y="5334000"/>
            <a:ext cx="8686800" cy="1077218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থার্মোফ্লাস্ক</a:t>
            </a:r>
            <a:endParaRPr lang="en-US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111111"/>
            </a:solidFill>
          </a:ln>
          <a:effectLst>
            <a:glow rad="101600">
              <a:srgbClr val="111111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নির্গমন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534400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থার্মোফ্লাস্কের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‘ক’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অন্যটিতে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‘খ’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লেভেল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‘ক’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থার্মোফ্লাস্কে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পানিসহ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ছোলাবীজ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ছিদ্রযুক্ত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কর্কের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করানোর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ফ্লাস্কের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ছোলাগুলোকে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১০%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ফুটন্ত মারকিউরিক ক্লোরাইড দ্রবণে ১০ মিনিট ডুবিয়ে রেখে ‘খ’ চিহ্নিত ফ্লাস্কে নিতে হবে এবং ছিদ্রযুক্ত কর্কের মধ্য দিয়ে একটি থার্মোমিটার ঢুকিয়ে ফ্লাস্কের মুখ ভালভাবে আটকে দিতে হবে। এবার ‘ক’ ও ‘খ’ চিহ্নিত থার্মোমিটার দুটির প্রাথমিক তাপমাত্রা লিখে রেখে ফ্লাস্ক দুটিকে রেখে দিতে হবে।  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পরীক্ষাটির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534400" cy="2554545"/>
          </a:xfrm>
          <a:prstGeom prst="rect">
            <a:avLst/>
          </a:prstGeom>
          <a:solidFill>
            <a:srgbClr val="93F7A6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সিদ্ধান্তঃ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ক’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থার্মোফ্লাস্কের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ছোলাগুলো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অব্যাহত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নির্গমনের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দিকে‘খ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ফ্লাস্কের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ছোলাগুলো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মারকিউরিক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ডুবিয়ে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নেওয়াতে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নির্বীজ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ফলে শ্বসন প্রক্রিয়া ব্যাহত হওয়ায় তাপমাত্রা অপরিবর্তিত থাকে।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4582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সতর্কতাঃ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লক্ষ রাখতে হবে যেন বীজগুলো সতেজ এবং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অঙ্কুরিত হয়।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২। থার্মোমিটারের পারদপূর্ণ অংশটি যেন বীজের মাঝখানে থাকে।</a:t>
            </a:r>
            <a:endParaRPr lang="en-US" sz="3200" dirty="0" smtClean="0">
              <a:solidFill>
                <a:srgbClr val="7030A0"/>
              </a:solidFill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CCCC00"/>
          </a:solidFill>
          <a:ln w="76200">
            <a:solidFill>
              <a:srgbClr val="00FFFF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381000"/>
            <a:ext cx="3276600" cy="16764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438400"/>
            <a:ext cx="51816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581400"/>
            <a:ext cx="61722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648200"/>
            <a:ext cx="6705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486400"/>
            <a:ext cx="8382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নির্গমন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304800"/>
            <a:ext cx="3276600" cy="1371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842" name="Picture 2" descr="C:\Users\W81\Downloads\fascinating-view-600x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400800" cy="3505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81000" y="5867400"/>
            <a:ext cx="8458200" cy="533400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 প্রক্রিয়াটি উদ্ভিদ ও প্রাণী উভয়ের জন্য আবশ্যক-বিশ্লেষণ কর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93F7A6"/>
          </a:solidFill>
          <a:ln w="762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7" name="Picture 3" descr="C:\Users\W81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400800" cy="3886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762000" y="304800"/>
            <a:ext cx="739140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ফুলেলে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5334000"/>
            <a:ext cx="26670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ownloads\69256302-idea-of-border-design-at-short-side-by-slide-bread-on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76200" cap="sq" cmpd="thickThin">
            <a:solidFill>
              <a:srgbClr val="00B0F0"/>
            </a:solidFill>
            <a:prstDash val="solid"/>
            <a:miter lim="800000"/>
          </a:ln>
          <a:effectLst>
            <a:glow rad="101600">
              <a:srgbClr val="0070C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W81\Downloads\kalerkt-2a-2019-04-07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3657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066800"/>
            <a:ext cx="4343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67600" y="1524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743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111111"/>
                </a:solidFill>
                <a:latin typeface="NikoshBAN" pitchFamily="2" charset="0"/>
                <a:cs typeface="NikoshBAN" pitchFamily="2" charset="0"/>
              </a:rPr>
              <a:t>কার্বনডাই-অক্সাইড</a:t>
            </a:r>
            <a:endParaRPr lang="en-US" sz="2800" dirty="0">
              <a:solidFill>
                <a:srgbClr val="11111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990600" y="3810000"/>
            <a:ext cx="3962400" cy="2743200"/>
            <a:chOff x="342194" y="843348"/>
            <a:chExt cx="5788901" cy="4152381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6809" y="843348"/>
              <a:ext cx="5714286" cy="415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194" y="2956728"/>
              <a:ext cx="832804" cy="83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rcRect l="35385"/>
            <a:stretch>
              <a:fillRect/>
            </a:stretch>
          </p:blipFill>
          <p:spPr bwMode="auto">
            <a:xfrm>
              <a:off x="5080795" y="1469911"/>
              <a:ext cx="759068" cy="117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5105400" y="4495800"/>
            <a:ext cx="34290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5638800"/>
            <a:ext cx="4724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প্রকৃয়া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04800"/>
            <a:ext cx="762000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জীবনীশক্তি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133600"/>
            <a:ext cx="4343400" cy="43434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800" y="2209800"/>
            <a:ext cx="3886200" cy="4267200"/>
            <a:chOff x="342194" y="843348"/>
            <a:chExt cx="5788901" cy="4152381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6809" y="843348"/>
              <a:ext cx="5714286" cy="4152381"/>
            </a:xfrm>
            <a:prstGeom prst="rect">
              <a:avLst/>
            </a:prstGeom>
            <a:ln w="38100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194" y="2956728"/>
              <a:ext cx="832804" cy="832804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rcRect l="35385"/>
            <a:stretch>
              <a:fillRect/>
            </a:stretch>
          </p:blipFill>
          <p:spPr bwMode="auto">
            <a:xfrm>
              <a:off x="5080795" y="1469911"/>
              <a:ext cx="759068" cy="1174743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00400" y="381000"/>
            <a:ext cx="3048000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524000"/>
            <a:ext cx="3505200" cy="533400"/>
          </a:xfrm>
          <a:prstGeom prst="rect">
            <a:avLst/>
          </a:prstGeom>
          <a:solidFill>
            <a:srgbClr val="D1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438400"/>
            <a:ext cx="70866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29000"/>
            <a:ext cx="71628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343400"/>
            <a:ext cx="7239000" cy="533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105400"/>
            <a:ext cx="72390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867400"/>
            <a:ext cx="7391400" cy="533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নির্গমন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1600200"/>
            <a:ext cx="5943600" cy="3186191"/>
            <a:chOff x="1277081" y="1379453"/>
            <a:chExt cx="5539385" cy="3254062"/>
          </a:xfrm>
        </p:grpSpPr>
        <p:pic>
          <p:nvPicPr>
            <p:cNvPr id="5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7259" y="1457276"/>
              <a:ext cx="3203575" cy="31762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/>
            <a:srcRect l="35385"/>
            <a:stretch>
              <a:fillRect/>
            </a:stretch>
          </p:blipFill>
          <p:spPr bwMode="auto">
            <a:xfrm>
              <a:off x="1277081" y="1853079"/>
              <a:ext cx="494237" cy="80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9170" y="2589875"/>
              <a:ext cx="764887" cy="80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4740387" y="1830291"/>
              <a:ext cx="652346" cy="6826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5387971" y="1379453"/>
              <a:ext cx="1428495" cy="977874"/>
              <a:chOff x="5387971" y="1379453"/>
              <a:chExt cx="1428495" cy="977874"/>
            </a:xfrm>
          </p:grpSpPr>
          <p:sp>
            <p:nvSpPr>
              <p:cNvPr id="12" name="Explosion 1 11"/>
              <p:cNvSpPr/>
              <p:nvPr/>
            </p:nvSpPr>
            <p:spPr>
              <a:xfrm>
                <a:off x="5387971" y="1379453"/>
                <a:ext cx="1428495" cy="977874"/>
              </a:xfrm>
              <a:prstGeom prst="irregularSeal1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ectangle 29"/>
              <p:cNvSpPr>
                <a:spLocks noChangeArrowheads="1"/>
              </p:cNvSpPr>
              <p:nvPr/>
            </p:nvSpPr>
            <p:spPr bwMode="auto">
              <a:xfrm>
                <a:off x="5663952" y="1556792"/>
                <a:ext cx="78258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bn-BD" sz="3200" dirty="0">
                    <a:solidFill>
                      <a:srgbClr val="000000"/>
                    </a:solidFill>
                    <a:ea typeface="Calibri" pitchFamily="34" charset="0"/>
                    <a:cs typeface="NikoshBAN" pitchFamily="2" charset="0"/>
                  </a:rPr>
                  <a:t>শক্তি</a:t>
                </a:r>
                <a:endParaRPr lang="en-US" sz="3200" dirty="0">
                  <a:ea typeface="Calibri" pitchFamily="34" charset="0"/>
                  <a:cs typeface="NikoshBAN" pitchFamily="2" charset="0"/>
                </a:endParaRPr>
              </a:p>
            </p:txBody>
          </p:sp>
        </p:grpSp>
      </p:grpSp>
      <p:cxnSp>
        <p:nvCxnSpPr>
          <p:cNvPr id="17" name="Straight Arrow Connector 16"/>
          <p:cNvCxnSpPr/>
          <p:nvPr/>
        </p:nvCxnSpPr>
        <p:spPr>
          <a:xfrm>
            <a:off x="1066800" y="2590800"/>
            <a:ext cx="1066800" cy="533400"/>
          </a:xfrm>
          <a:prstGeom prst="straightConnector1">
            <a:avLst/>
          </a:prstGeom>
          <a:ln>
            <a:solidFill>
              <a:srgbClr val="11111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1"/>
          </p:cNvCxnSpPr>
          <p:nvPr/>
        </p:nvCxnSpPr>
        <p:spPr>
          <a:xfrm>
            <a:off x="4191000" y="2819400"/>
            <a:ext cx="850028" cy="3583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800" y="4953000"/>
            <a:ext cx="8534400" cy="1600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কার্বনডাই-অক্সাইড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বুঝানু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5800" y="228600"/>
            <a:ext cx="7924800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10600" cy="206210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শ্বসনঃ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দ্রব্যকে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ভেজ্ঞে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দ্রব্যে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উপযোগি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3886200"/>
            <a:ext cx="1676400" cy="4572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শ্বসনঃ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3400" y="4267200"/>
            <a:ext cx="228600" cy="457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4724400"/>
            <a:ext cx="7848600" cy="76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457200" y="4800600"/>
            <a:ext cx="2667000" cy="990600"/>
          </a:xfrm>
          <a:prstGeom prst="up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019800" y="4800600"/>
            <a:ext cx="2438400" cy="838200"/>
          </a:xfrm>
          <a:prstGeom prst="up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04800"/>
            <a:ext cx="7772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458200" cy="206210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শ্বসনঃ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শ্বসনকে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সমীকরনের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10000"/>
            <a:ext cx="8686799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000" y="5257800"/>
            <a:ext cx="8458200" cy="1077218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সম্পুর্নরুপে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জারিত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কার্বনডাই-অক্সাইড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৩৮টি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828800"/>
            <a:ext cx="3200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2438400"/>
            <a:ext cx="381000" cy="762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83058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1000" y="3352800"/>
            <a:ext cx="2209800" cy="838200"/>
          </a:xfrm>
          <a:prstGeom prst="upArrow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667000" y="3352800"/>
            <a:ext cx="2362200" cy="1905000"/>
          </a:xfrm>
          <a:prstGeom prst="up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অ্যাসিটাইল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-এ-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334000" y="3429000"/>
            <a:ext cx="1828800" cy="914400"/>
          </a:xfrm>
          <a:prstGeom prst="up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781800" y="3352800"/>
            <a:ext cx="2057400" cy="2971800"/>
          </a:xfrm>
          <a:prstGeom prst="up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প্রবাহতন্ত্র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1023</Words>
  <Application>Microsoft Office PowerPoint</Application>
  <PresentationFormat>On-screen Show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W81</dc:creator>
  <cp:lastModifiedBy>W81</cp:lastModifiedBy>
  <cp:revision>103</cp:revision>
  <dcterms:created xsi:type="dcterms:W3CDTF">2006-08-16T00:00:00Z</dcterms:created>
  <dcterms:modified xsi:type="dcterms:W3CDTF">2021-04-21T10:17:19Z</dcterms:modified>
</cp:coreProperties>
</file>