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302" r:id="rId4"/>
    <p:sldId id="290" r:id="rId5"/>
    <p:sldId id="285" r:id="rId6"/>
    <p:sldId id="259" r:id="rId7"/>
    <p:sldId id="263" r:id="rId8"/>
    <p:sldId id="264" r:id="rId9"/>
    <p:sldId id="309" r:id="rId10"/>
    <p:sldId id="325" r:id="rId11"/>
    <p:sldId id="330" r:id="rId12"/>
    <p:sldId id="266" r:id="rId13"/>
    <p:sldId id="317" r:id="rId14"/>
    <p:sldId id="311" r:id="rId15"/>
    <p:sldId id="333" r:id="rId16"/>
    <p:sldId id="322" r:id="rId17"/>
    <p:sldId id="319" r:id="rId18"/>
    <p:sldId id="320" r:id="rId19"/>
    <p:sldId id="321" r:id="rId20"/>
    <p:sldId id="316" r:id="rId21"/>
    <p:sldId id="324" r:id="rId22"/>
    <p:sldId id="327" r:id="rId23"/>
    <p:sldId id="323" r:id="rId24"/>
    <p:sldId id="334" r:id="rId25"/>
    <p:sldId id="314" r:id="rId26"/>
  </p:sldIdLst>
  <p:sldSz cx="12192000" cy="6858000"/>
  <p:notesSz cx="6858000" cy="9144000"/>
  <p:defaultTextStyle>
    <a:defPPr>
      <a:defRPr lang="en-U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2" algn="l" defTabSz="914374" rtl="0" eaLnBrk="1" latinLnBrk="0" hangingPunct="1">
      <a:defRPr sz="1800" kern="1200">
        <a:solidFill>
          <a:schemeClr val="tx1"/>
        </a:solidFill>
        <a:latin typeface="+mn-lt"/>
        <a:ea typeface="+mn-ea"/>
        <a:cs typeface="+mn-cs"/>
      </a:defRPr>
    </a:lvl4pPr>
    <a:lvl5pPr marL="1828749" algn="l" defTabSz="914374" rtl="0" eaLnBrk="1" latinLnBrk="0" hangingPunct="1">
      <a:defRPr sz="1800" kern="1200">
        <a:solidFill>
          <a:schemeClr val="tx1"/>
        </a:solidFill>
        <a:latin typeface="+mn-lt"/>
        <a:ea typeface="+mn-ea"/>
        <a:cs typeface="+mn-cs"/>
      </a:defRPr>
    </a:lvl5pPr>
    <a:lvl6pPr marL="2285936" algn="l" defTabSz="914374" rtl="0" eaLnBrk="1" latinLnBrk="0" hangingPunct="1">
      <a:defRPr sz="1800" kern="1200">
        <a:solidFill>
          <a:schemeClr val="tx1"/>
        </a:solidFill>
        <a:latin typeface="+mn-lt"/>
        <a:ea typeface="+mn-ea"/>
        <a:cs typeface="+mn-cs"/>
      </a:defRPr>
    </a:lvl6pPr>
    <a:lvl7pPr marL="2743123" algn="l" defTabSz="914374" rtl="0" eaLnBrk="1" latinLnBrk="0" hangingPunct="1">
      <a:defRPr sz="1800" kern="1200">
        <a:solidFill>
          <a:schemeClr val="tx1"/>
        </a:solidFill>
        <a:latin typeface="+mn-lt"/>
        <a:ea typeface="+mn-ea"/>
        <a:cs typeface="+mn-cs"/>
      </a:defRPr>
    </a:lvl7pPr>
    <a:lvl8pPr marL="3200310" algn="l" defTabSz="914374" rtl="0" eaLnBrk="1" latinLnBrk="0" hangingPunct="1">
      <a:defRPr sz="1800" kern="1200">
        <a:solidFill>
          <a:schemeClr val="tx1"/>
        </a:solidFill>
        <a:latin typeface="+mn-lt"/>
        <a:ea typeface="+mn-ea"/>
        <a:cs typeface="+mn-cs"/>
      </a:defRPr>
    </a:lvl8pPr>
    <a:lvl9pPr marL="3657498" algn="l" defTabSz="91437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4660"/>
  </p:normalViewPr>
  <p:slideViewPr>
    <p:cSldViewPr snapToGrid="0">
      <p:cViewPr varScale="1">
        <p:scale>
          <a:sx n="72" d="100"/>
          <a:sy n="72" d="100"/>
        </p:scale>
        <p:origin x="66"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463370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84253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276939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93433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D0F6EF-661F-4BD3-AD1B-F8D1F563983B}" type="datetimeFigureOut">
              <a:rPr lang="en-US" smtClean="0"/>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27112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D0F6EF-661F-4BD3-AD1B-F8D1F563983B}"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124692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D0F6EF-661F-4BD3-AD1B-F8D1F563983B}" type="datetimeFigureOut">
              <a:rPr lang="en-US" smtClean="0"/>
              <a:t>4/2/2021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502178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D0F6EF-661F-4BD3-AD1B-F8D1F563983B}" type="datetimeFigureOut">
              <a:rPr lang="en-US" smtClean="0"/>
              <a:t>4/2/2021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1946318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0F6EF-661F-4BD3-AD1B-F8D1F563983B}" type="datetimeFigureOut">
              <a:rPr lang="en-US" smtClean="0"/>
              <a:t>4/2/2021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523982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0F6EF-661F-4BD3-AD1B-F8D1F563983B}"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171141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0F6EF-661F-4BD3-AD1B-F8D1F563983B}" type="datetimeFigureOut">
              <a:rPr lang="en-US" smtClean="0"/>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143216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
                <a:lumOff val="96000"/>
              </a:schemeClr>
            </a:gs>
            <a:gs pos="100000">
              <a:schemeClr val="accent6">
                <a:lumMod val="20000"/>
                <a:lumOff val="80000"/>
              </a:schemeClr>
            </a:gs>
            <a:gs pos="21255">
              <a:schemeClr val="accent6">
                <a:lumMod val="20000"/>
                <a:lumOff val="80000"/>
              </a:schemeClr>
            </a:gs>
            <a:gs pos="95625">
              <a:srgbClr val="E6F2DE">
                <a:alpha val="56000"/>
              </a:srgbClr>
            </a:gs>
            <a:gs pos="91250">
              <a:srgbClr val="EAF4E3"/>
            </a:gs>
            <a:gs pos="82500">
              <a:srgbClr val="F1F8EC"/>
            </a:gs>
            <a:gs pos="67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0F6EF-661F-4BD3-AD1B-F8D1F563983B}" type="datetimeFigureOut">
              <a:rPr lang="en-US" smtClean="0"/>
              <a:t>4/2/2021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C3B5F-8142-4E6E-9B5D-97FE30C4EE5B}" type="slidenum">
              <a:rPr lang="en-US" smtClean="0"/>
              <a:t>‹#›</a:t>
            </a:fld>
            <a:endParaRPr lang="en-US"/>
          </a:p>
        </p:txBody>
      </p:sp>
    </p:spTree>
    <p:extLst>
      <p:ext uri="{BB962C8B-B14F-4D97-AF65-F5344CB8AC3E}">
        <p14:creationId xmlns:p14="http://schemas.microsoft.com/office/powerpoint/2010/main" val="6012693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bn.wikipedia.org/w/index.php?title=%E0%A6%AB%E0%A7%8D%E0%A6%AF%E0%A6%BE%E0%A6%B2%E0%A6%95%E0%A6%A8_%E0%A7%AF_%E0%A6%AC%E0%A7%8D%E0%A6%B2%E0%A6%95_%E0%A7%AB&amp;action=edit&amp;redlink=1" TargetMode="External"/><Relationship Id="rId3" Type="http://schemas.openxmlformats.org/officeDocument/2006/relationships/hyperlink" Target="https://bn.wikipedia.org/wiki/%E0%A6%AD%E0%A7%82%E0%A6%B8%E0%A7%8D%E0%A6%A5%E0%A6%BF%E0%A6%B0_%E0%A6%95%E0%A6%95%E0%A7%8D%E0%A6%B7%E0%A6%AA%E0%A6%A5" TargetMode="External"/><Relationship Id="rId7" Type="http://schemas.openxmlformats.org/officeDocument/2006/relationships/hyperlink" Target="https://bn.wikipedia.org/wiki/%E0%A6%AC%E0%A6%BE%E0%A6%82%E0%A6%B2%E0%A6%BE%E0%A6%A6%E0%A7%87%E0%A6%B6_%E0%A6%9F%E0%A7%87%E0%A6%B2%E0%A6%BF%E0%A6%AF%E0%A7%8B%E0%A6%97%E0%A6%BE%E0%A6%AF%E0%A7%8B%E0%A6%97_%E0%A6%A8%E0%A6%BF%E0%A6%AF%E0%A6%BC%E0%A6%A8%E0%A7%8D%E0%A6%A4%E0%A7%8D%E0%A6%B0%E0%A6%A3_%E0%A6%95%E0%A6%AE%E0%A6%BF%E0%A6%B6%E0%A6%A8" TargetMode="External"/><Relationship Id="rId2" Type="http://schemas.openxmlformats.org/officeDocument/2006/relationships/hyperlink" Target="https://bn.wikipedia.org/wiki/%E0%A6%AC%E0%A6%BE%E0%A6%82%E0%A6%B2%E0%A6%BE%E0%A6%A6%E0%A7%87%E0%A6%B6_%E0%A6%B8%E0%A6%B0%E0%A6%95%E0%A6%BE%E0%A6%B0" TargetMode="External"/><Relationship Id="rId1" Type="http://schemas.openxmlformats.org/officeDocument/2006/relationships/slideLayout" Target="../slideLayouts/slideLayout1.xml"/><Relationship Id="rId6" Type="http://schemas.openxmlformats.org/officeDocument/2006/relationships/hyperlink" Target="https://bn.wikipedia.org/wiki/%E0%A6%A1%E0%A6%BE%E0%A6%95,_%E0%A6%9F%E0%A7%87%E0%A6%B2%E0%A6%BF%E0%A6%AF%E0%A7%8B%E0%A6%97%E0%A6%BE%E0%A6%AF%E0%A7%8B%E0%A6%97_%E0%A6%93_%E0%A6%A4%E0%A6%A5%E0%A7%8D%E0%A6%AF%E0%A6%AA%E0%A7%8D%E0%A6%B0%E0%A6%AF%E0%A7%81%E0%A6%95%E0%A7%8D%E0%A6%A4%E0%A6%BF_%E0%A6%AE%E0%A6%A8%E0%A7%8D%E0%A6%A4%E0%A7%8D%E0%A6%B0%E0%A6%A3%E0%A6%BE%E0%A6%B2%E0%A6%AF%E0%A6%BC_(%E0%A6%AC%E0%A6%BE%E0%A6%82%E0%A6%B2%E0%A6%BE%E0%A6%A6%E0%A7%87%E0%A6%B6)" TargetMode="External"/><Relationship Id="rId5" Type="http://schemas.openxmlformats.org/officeDocument/2006/relationships/hyperlink" Target="https://bn.wikipedia.org/wiki/%E0%A6%95%E0%A7%87%E0%A6%A8%E0%A7%87%E0%A6%A1%E0%A6%BF_%E0%A6%B8%E0%A7%8D%E0%A6%AA%E0%A7%87%E0%A6%B8_%E0%A6%B8%E0%A7%87%E0%A6%A8%E0%A7%8D%E0%A6%9F%E0%A6%BE%E0%A6%B0" TargetMode="External"/><Relationship Id="rId4" Type="http://schemas.openxmlformats.org/officeDocument/2006/relationships/hyperlink" Target="https://bn.wikipedia.org/wiki/%E0%A6%AF%E0%A7%8B%E0%A6%97%E0%A6%BE%E0%A6%AF%E0%A7%8B%E0%A6%97_%E0%A6%89%E0%A6%AA%E0%A6%97%E0%A7%8D%E0%A6%B0%E0%A6%B9"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bn.wikipedia.org/wiki/%E0%A6%AC%E0%A6%99%E0%A7%8D%E0%A6%97%E0%A6%AC%E0%A6%A8%E0%A7%8D%E0%A6%A7%E0%A7%81_%E0%A6%B6%E0%A7%87%E0%A6%96_%E0%A6%AE%E0%A7%81%E0%A6%9C%E0%A6%BF%E0%A6%AC%E0%A7%81%E0%A6%B0_%E0%A6%B0%E0%A6%B9%E0%A6%AE%E0%A6%BE%E0%A6%A8" TargetMode="External"/><Relationship Id="rId7" Type="http://schemas.openxmlformats.org/officeDocument/2006/relationships/image" Target="../media/image4.jpg"/><Relationship Id="rId2" Type="http://schemas.openxmlformats.org/officeDocument/2006/relationships/hyperlink" Target="https://bn.wikipedia.org/wiki/%E0%A6%AD%E0%A7%82%E0%A6%B8%E0%A7%8D%E0%A6%A5%E0%A6%BF%E0%A6%B0_%E0%A6%95%E0%A6%95%E0%A7%8D%E0%A6%B7%E0%A6%AA%E0%A6%A5" TargetMode="External"/><Relationship Id="rId1" Type="http://schemas.openxmlformats.org/officeDocument/2006/relationships/slideLayout" Target="../slideLayouts/slideLayout1.xml"/><Relationship Id="rId6" Type="http://schemas.openxmlformats.org/officeDocument/2006/relationships/hyperlink" Target="https://bn.wikipedia.org/wiki/%E0%A6%B8%E0%A7%8D%E0%A6%AA%E0%A7%87%E0%A6%B8_%E0%A6%8F%E0%A6%95%E0%A7%8D%E0%A6%B8" TargetMode="External"/><Relationship Id="rId5" Type="http://schemas.openxmlformats.org/officeDocument/2006/relationships/hyperlink" Target="https://bn.wikipedia.org/wiki/%E0%A6%AF%E0%A7%81%E0%A6%95%E0%A7%8D%E0%A6%A4%E0%A6%B0%E0%A6%BE%E0%A6%B7%E0%A7%8D%E0%A6%9F%E0%A7%8D%E0%A6%B0" TargetMode="External"/><Relationship Id="rId4" Type="http://schemas.openxmlformats.org/officeDocument/2006/relationships/hyperlink" Target="https://bn.wikipedia.org/wiki/%E0%A6%AB%E0%A7%8D%E0%A6%B0%E0%A6%BE%E0%A6%A8%E0%A7%8D%E0%A6%B8"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bangla.bdnews24.com/bangladesh/article1497482.bdnews" TargetMode="External"/><Relationship Id="rId2" Type="http://schemas.openxmlformats.org/officeDocument/2006/relationships/hyperlink" Target="https://bangla.bdnews24.com/bangladesh/article1516198.bdnews" TargetMode="External"/><Relationship Id="rId1" Type="http://schemas.openxmlformats.org/officeDocument/2006/relationships/slideLayout" Target="../slideLayouts/slideLayout2.xml"/><Relationship Id="rId6" Type="http://schemas.openxmlformats.org/officeDocument/2006/relationships/hyperlink" Target="https://bangla.bdnews24.com/bangladesh/article1493399.bdnews" TargetMode="External"/><Relationship Id="rId5" Type="http://schemas.openxmlformats.org/officeDocument/2006/relationships/hyperlink" Target="https://bangla.bdnews24.com/bangladesh/article1493448.bdnews" TargetMode="External"/><Relationship Id="rId4" Type="http://schemas.openxmlformats.org/officeDocument/2006/relationships/hyperlink" Target="https://bangla.bdnews24.com/bangladesh/article1492999.bdnews"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38637" y="0"/>
            <a:ext cx="12247809" cy="6858000"/>
          </a:xfrm>
          <a:prstGeom prst="frame">
            <a:avLst>
              <a:gd name="adj1" fmla="val 2578"/>
            </a:avLst>
          </a:prstGeom>
          <a:solidFill>
            <a:srgbClr val="7030A0"/>
          </a:solidFill>
          <a:ln w="12700">
            <a:solidFill>
              <a:schemeClr val="tx1"/>
            </a:solidFill>
          </a:ln>
          <a:effectLst>
            <a:glow rad="228600">
              <a:schemeClr val="accent4">
                <a:satMod val="175000"/>
                <a:alpha val="40000"/>
              </a:schemeClr>
            </a:glow>
          </a:effectLst>
          <a:scene3d>
            <a:camera prst="perspective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3" name="Content Placeholder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1950" y="266700"/>
            <a:ext cx="11563350" cy="6191250"/>
          </a:xfrm>
          <a:prstGeom prst="rect">
            <a:avLst/>
          </a:prstGeom>
          <a:ln>
            <a:noFill/>
          </a:ln>
          <a:effectLst>
            <a:glow rad="228600">
              <a:schemeClr val="accent4">
                <a:satMod val="175000"/>
                <a:alpha val="40000"/>
              </a:schemeClr>
            </a:glow>
            <a:softEdge rad="112500"/>
          </a:effectLst>
        </p:spPr>
      </p:pic>
      <p:sp>
        <p:nvSpPr>
          <p:cNvPr id="4" name="TextBox 3"/>
          <p:cNvSpPr txBox="1">
            <a:spLocks noChangeArrowheads="1"/>
          </p:cNvSpPr>
          <p:nvPr/>
        </p:nvSpPr>
        <p:spPr bwMode="auto">
          <a:xfrm>
            <a:off x="762000" y="4819650"/>
            <a:ext cx="10826186" cy="1426762"/>
          </a:xfrm>
          <a:prstGeom prst="rect">
            <a:avLst/>
          </a:prstGeom>
          <a:noFill/>
          <a:ln w="9525">
            <a:noFill/>
            <a:miter lim="800000"/>
            <a:headEnd/>
            <a:tailEnd/>
          </a:ln>
          <a:effectLst/>
        </p:spPr>
        <p:txBody>
          <a:bodyPr wrap="square" lIns="117564" tIns="58782" rIns="117564" bIns="58782">
            <a:spAutoFit/>
          </a:bodyPr>
          <a:lstStyle/>
          <a:p>
            <a:r>
              <a:rPr lang="bn-BD" sz="6200" b="1" dirty="0">
                <a:ln w="10160">
                  <a:solidFill>
                    <a:srgbClr val="FF00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আজকের পাঠে </a:t>
            </a:r>
            <a:r>
              <a:rPr lang="bn-BD" sz="8500" b="1" dirty="0">
                <a:ln w="10160">
                  <a:solidFill>
                    <a:srgbClr val="FF00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তোমাদের স্বাগতম</a:t>
            </a:r>
            <a:endParaRPr lang="en-US" sz="8500" b="1" dirty="0">
              <a:ln w="10160">
                <a:solidFill>
                  <a:srgbClr val="FF00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9491017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plus(i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518" y="1101519"/>
            <a:ext cx="7515958" cy="5262979"/>
          </a:xfrm>
          <a:prstGeom prst="rect">
            <a:avLst/>
          </a:prstGeom>
        </p:spPr>
        <p:txBody>
          <a:bodyPr wrap="square">
            <a:spAutoFit/>
          </a:bodyPr>
          <a:lstStyle/>
          <a:p>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এই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স্যাটেলাইটগুলো বায়ুমন্ডলের বাহিরে নির্দিষ্ট কক্ষ পথে স্থাপন করা হয়ে থাকে। স্যাটেলাইট পৃথিবীকে কেন্দ্র করে নিজ অক্ষের উপর চার দিকে ঘুরতে থাকে। আবার বহির্মুখীন শক্তি হয়ে বাইরের দিকে গতি প্রদান করে ,কিন্তু পৃথিবীর মধ্যাকর্ষণ শক্তি  পৃথিবীর আওতার বাইরে যেতে দেয় না। উভয় শক্তি কৃত্রিম উপগ্রহকে ভারসাম্য প্রদান করে এবং কৃত্রিম উপগ্রহটি পৃথিবীর চতুর্দিকে প্রদক্ষিণ করতে থাকে। যেহেতু মহাকাশে বায়ুর কোন অস্তিত্ব নেই তাই এটি বাধাহীনভাবে পরিক্রমণ করতে পারে।</a:t>
            </a:r>
          </a:p>
          <a:p>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পৃথিবী থেকে বেতার তরঙ্গ ব্যবহার করে তথ্য পাঠানো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হয়</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কৃত্রিম উপগ্রহ সেগুলো গ্রহণ করে এবং বিবর্ধিত সময়ের মধ্যে এমপ্লিফাই করে পৃথিবীতে প্রেরণ করে  থাকে। সাধারণত স্যাটেলাইট এই ভাব কাজ করে থাকে।</a:t>
            </a:r>
            <a:endParaRPr lang="as-IN" sz="2800" i="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Rectangle 3"/>
          <p:cNvSpPr/>
          <p:nvPr/>
        </p:nvSpPr>
        <p:spPr>
          <a:xfrm>
            <a:off x="2688158" y="398102"/>
            <a:ext cx="5827236" cy="707886"/>
          </a:xfrm>
          <a:prstGeom prst="rect">
            <a:avLst/>
          </a:prstGeom>
        </p:spPr>
        <p:txBody>
          <a:bodyPr wrap="none">
            <a:spAutoFit/>
          </a:bodyPr>
          <a:lstStyle/>
          <a:p>
            <a:pPr marL="571500" indent="-571500">
              <a:buFont typeface="Wingdings" panose="05000000000000000000" pitchFamily="2" charset="2"/>
              <a:buChar char="Ø"/>
            </a:pPr>
            <a:r>
              <a:rPr lang="as-IN" sz="4000" b="1" dirty="0">
                <a:solidFill>
                  <a:srgbClr val="5F6F81"/>
                </a:solidFill>
                <a:effectLst>
                  <a:glow rad="228600">
                    <a:schemeClr val="accent6">
                      <a:satMod val="175000"/>
                      <a:alpha val="40000"/>
                    </a:schemeClr>
                  </a:glow>
                </a:effectLst>
                <a:latin typeface="NikoshBAN" panose="02000000000000000000" pitchFamily="2" charset="0"/>
                <a:cs typeface="NikoshBAN" panose="02000000000000000000" pitchFamily="2" charset="0"/>
              </a:rPr>
              <a:t>স্যাটেলাইট কিভাবে কাজ </a:t>
            </a:r>
            <a:r>
              <a:rPr lang="as-IN" sz="4000" b="1" dirty="0" smtClean="0">
                <a:solidFill>
                  <a:srgbClr val="5F6F81"/>
                </a:solidFill>
                <a:effectLst>
                  <a:glow rad="228600">
                    <a:schemeClr val="accent6">
                      <a:satMod val="175000"/>
                      <a:alpha val="40000"/>
                    </a:schemeClr>
                  </a:glow>
                </a:effectLst>
                <a:latin typeface="NikoshBAN" panose="02000000000000000000" pitchFamily="2" charset="0"/>
                <a:cs typeface="NikoshBAN" panose="02000000000000000000" pitchFamily="2" charset="0"/>
              </a:rPr>
              <a:t>করে</a:t>
            </a:r>
            <a:r>
              <a:rPr lang="en-US" sz="4000" b="1" dirty="0" smtClean="0">
                <a:solidFill>
                  <a:srgbClr val="5F6F81"/>
                </a:solidFill>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as-IN" sz="4000" b="1" dirty="0" smtClean="0">
                <a:solidFill>
                  <a:srgbClr val="5F6F81"/>
                </a:solidFill>
                <a:effectLst>
                  <a:glow rad="228600">
                    <a:schemeClr val="accent6">
                      <a:satMod val="175000"/>
                      <a:alpha val="40000"/>
                    </a:schemeClr>
                  </a:glow>
                </a:effectLst>
                <a:latin typeface="NikoshBAN" panose="02000000000000000000" pitchFamily="2" charset="0"/>
                <a:cs typeface="NikoshBAN" panose="02000000000000000000" pitchFamily="2" charset="0"/>
              </a:rPr>
              <a:t>?</a:t>
            </a:r>
            <a:endParaRPr lang="as-IN" sz="4000" dirty="0">
              <a:solidFill>
                <a:srgbClr val="5F6F81"/>
              </a:solidFill>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5" name="Frame 4"/>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2">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3270" y="1285461"/>
            <a:ext cx="3683538" cy="5025187"/>
          </a:xfrm>
          <a:prstGeom prst="rect">
            <a:avLst/>
          </a:prstGeom>
          <a:ln>
            <a:noFill/>
          </a:ln>
          <a:effectLst>
            <a:glow rad="228600">
              <a:schemeClr val="accent4">
                <a:satMod val="175000"/>
                <a:alpha val="40000"/>
              </a:schemeClr>
            </a:glow>
            <a:softEdge rad="112500"/>
          </a:effectLst>
        </p:spPr>
      </p:pic>
    </p:spTree>
    <p:extLst>
      <p:ext uri="{BB962C8B-B14F-4D97-AF65-F5344CB8AC3E}">
        <p14:creationId xmlns:p14="http://schemas.microsoft.com/office/powerpoint/2010/main" val="114025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2">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6" name="Rectangle 5"/>
          <p:cNvSpPr/>
          <p:nvPr/>
        </p:nvSpPr>
        <p:spPr>
          <a:xfrm>
            <a:off x="1475136" y="4789627"/>
            <a:ext cx="5595365" cy="1323439"/>
          </a:xfrm>
          <a:prstGeom prst="rect">
            <a:avLst/>
          </a:prstGeom>
        </p:spPr>
        <p:txBody>
          <a:bodyPr wrap="square">
            <a:spAutoFit/>
          </a:bodyPr>
          <a:lstStyle/>
          <a:p>
            <a:pPr marL="742950" indent="-742950">
              <a:buFont typeface="+mj-lt"/>
              <a:buAutoNum type="arabicPeriod"/>
            </a:pPr>
            <a:r>
              <a:rPr lang="as-IN"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স্যাটেলাইট কি? </a:t>
            </a:r>
            <a:endPar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742950" indent="-742950">
              <a:buFont typeface="+mj-lt"/>
              <a:buAutoNum type="arabicPeriod"/>
            </a:pPr>
            <a:r>
              <a:rPr lang="as-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স্যাটেলাইটের </a:t>
            </a:r>
            <a:r>
              <a:rPr lang="as-IN"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 কি</a:t>
            </a:r>
            <a:r>
              <a:rPr lang="as-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as-IN"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TextBox 1" descr="Bouquet"/>
          <p:cNvSpPr>
            <a:spLocks noChangeArrowheads="1"/>
          </p:cNvSpPr>
          <p:nvPr/>
        </p:nvSpPr>
        <p:spPr bwMode="auto">
          <a:xfrm>
            <a:off x="3901478" y="409094"/>
            <a:ext cx="3154176" cy="665614"/>
          </a:xfrm>
          <a:prstGeom prst="roundRect">
            <a:avLst>
              <a:gd name="adj" fmla="val 16667"/>
            </a:avLst>
          </a:prstGeom>
          <a:noFill/>
          <a:ln w="38100" algn="ctr">
            <a:noFill/>
            <a:round/>
            <a:headEnd/>
            <a:tailEnd/>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102580" tIns="51289" rIns="102580" bIns="51289" numCol="1">
            <a:prstTxWarp prst="textPlain">
              <a:avLst/>
            </a:prstTxWarp>
            <a:spAutoFit/>
          </a:bodyPr>
          <a:lstStyle/>
          <a:p>
            <a:pPr algn="ctr">
              <a:defRPr/>
            </a:pPr>
            <a:r>
              <a:rPr lang="bn-BD" sz="4500" dirty="0">
                <a:ln w="0"/>
                <a:effectLst>
                  <a:outerShdw blurRad="38100" dist="19050" dir="2700000" algn="tl" rotWithShape="0">
                    <a:schemeClr val="dk1">
                      <a:alpha val="40000"/>
                    </a:schemeClr>
                  </a:outerShdw>
                </a:effectLst>
                <a:latin typeface="NikoshBAN" pitchFamily="2" charset="0"/>
                <a:cs typeface="NikoshBAN" pitchFamily="2" charset="0"/>
              </a:rPr>
              <a:t>একক কাজ</a:t>
            </a:r>
            <a:endParaRPr lang="en-US" sz="45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9991" r="17967"/>
          <a:stretch/>
        </p:blipFill>
        <p:spPr>
          <a:xfrm>
            <a:off x="3250887" y="1287391"/>
            <a:ext cx="4533580" cy="33490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2518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2909" y="3873712"/>
            <a:ext cx="10719516" cy="2246769"/>
          </a:xfrm>
          <a:prstGeom prst="rect">
            <a:avLst/>
          </a:prstGeom>
        </p:spPr>
        <p:txBody>
          <a:bodyPr wrap="square">
            <a:spAutoFit/>
          </a:bodyPr>
          <a:lstStyle/>
          <a:p>
            <a:r>
              <a:rPr lang="as-IN" sz="2800" b="1" dirty="0">
                <a:solidFill>
                  <a:srgbClr val="202122"/>
                </a:solidFill>
                <a:latin typeface="NikoshBAN" panose="02000000000000000000" pitchFamily="2" charset="0"/>
                <a:cs typeface="NikoshBAN" panose="02000000000000000000" pitchFamily="2" charset="0"/>
              </a:rPr>
              <a:t>বঙ্গবন্ধু স্যাটেলাইট-১</a:t>
            </a:r>
            <a:r>
              <a:rPr lang="as-IN" sz="2800" dirty="0">
                <a:solidFill>
                  <a:srgbClr val="202122"/>
                </a:solidFill>
                <a:latin typeface="NikoshBAN" panose="02000000000000000000" pitchFamily="2" charset="0"/>
                <a:cs typeface="NikoshBAN" panose="02000000000000000000" pitchFamily="2" charset="0"/>
              </a:rPr>
              <a:t> </a:t>
            </a:r>
            <a:r>
              <a:rPr lang="as-IN" sz="2800" u="sng" dirty="0">
                <a:solidFill>
                  <a:srgbClr val="FAA700"/>
                </a:solidFill>
                <a:latin typeface="NikoshBAN" panose="02000000000000000000" pitchFamily="2" charset="0"/>
                <a:cs typeface="NikoshBAN" panose="02000000000000000000" pitchFamily="2" charset="0"/>
                <a:hlinkClick r:id="rId2"/>
              </a:rPr>
              <a:t>বাংলাদেশের</a:t>
            </a:r>
            <a:r>
              <a:rPr lang="as-IN" sz="2800" dirty="0">
                <a:solidFill>
                  <a:srgbClr val="202122"/>
                </a:solidFill>
                <a:latin typeface="NikoshBAN" panose="02000000000000000000" pitchFamily="2" charset="0"/>
                <a:cs typeface="NikoshBAN" panose="02000000000000000000" pitchFamily="2" charset="0"/>
              </a:rPr>
              <a:t> প্রথম </a:t>
            </a:r>
            <a:r>
              <a:rPr lang="as-IN" sz="2800" dirty="0">
                <a:solidFill>
                  <a:srgbClr val="0B0080"/>
                </a:solidFill>
                <a:latin typeface="NikoshBAN" panose="02000000000000000000" pitchFamily="2" charset="0"/>
                <a:cs typeface="NikoshBAN" panose="02000000000000000000" pitchFamily="2" charset="0"/>
                <a:hlinkClick r:id="rId3" tooltip="ভূস্থির কক্ষপথ"/>
              </a:rPr>
              <a:t>ভূস্থির</a:t>
            </a:r>
            <a:r>
              <a:rPr lang="as-IN" sz="2800" dirty="0">
                <a:solidFill>
                  <a:srgbClr val="202122"/>
                </a:solidFill>
                <a:latin typeface="NikoshBAN" panose="02000000000000000000" pitchFamily="2" charset="0"/>
                <a:cs typeface="NikoshBAN" panose="02000000000000000000" pitchFamily="2" charset="0"/>
              </a:rPr>
              <a:t> </a:t>
            </a:r>
            <a:r>
              <a:rPr lang="as-IN" sz="2800" dirty="0">
                <a:solidFill>
                  <a:srgbClr val="0B0080"/>
                </a:solidFill>
                <a:latin typeface="NikoshBAN" panose="02000000000000000000" pitchFamily="2" charset="0"/>
                <a:cs typeface="NikoshBAN" panose="02000000000000000000" pitchFamily="2" charset="0"/>
                <a:hlinkClick r:id="rId4" tooltip="যোগাযোগ উপগ্রহ"/>
              </a:rPr>
              <a:t>যোগাযোগ</a:t>
            </a:r>
            <a:r>
              <a:rPr lang="as-IN" sz="2800" dirty="0">
                <a:solidFill>
                  <a:srgbClr val="202122"/>
                </a:solidFill>
                <a:latin typeface="NikoshBAN" panose="02000000000000000000" pitchFamily="2" charset="0"/>
                <a:cs typeface="NikoshBAN" panose="02000000000000000000" pitchFamily="2" charset="0"/>
              </a:rPr>
              <a:t> ও সম্প্রচার উপগ্রহ। এটি ১১ মে ২০১৮ </a:t>
            </a:r>
            <a:r>
              <a:rPr lang="as-IN" sz="2800" dirty="0">
                <a:solidFill>
                  <a:srgbClr val="0B0080"/>
                </a:solidFill>
                <a:latin typeface="NikoshBAN" panose="02000000000000000000" pitchFamily="2" charset="0"/>
                <a:cs typeface="NikoshBAN" panose="02000000000000000000" pitchFamily="2" charset="0"/>
                <a:hlinkClick r:id="rId5" tooltip="কেনেডি স্পেস সেন্টার"/>
              </a:rPr>
              <a:t>কেনেডি স্পেস সেন্টার</a:t>
            </a:r>
            <a:r>
              <a:rPr lang="as-IN" sz="2800" dirty="0">
                <a:solidFill>
                  <a:srgbClr val="202122"/>
                </a:solidFill>
                <a:latin typeface="NikoshBAN" panose="02000000000000000000" pitchFamily="2" charset="0"/>
                <a:cs typeface="NikoshBAN" panose="02000000000000000000" pitchFamily="2" charset="0"/>
              </a:rPr>
              <a:t> থেকে উৎক্ষেপণ করা </a:t>
            </a:r>
            <a:r>
              <a:rPr lang="as-IN" sz="2800" dirty="0" smtClean="0">
                <a:solidFill>
                  <a:srgbClr val="202122"/>
                </a:solidFill>
                <a:latin typeface="NikoshBAN" panose="02000000000000000000" pitchFamily="2" charset="0"/>
                <a:cs typeface="NikoshBAN" panose="02000000000000000000" pitchFamily="2" charset="0"/>
              </a:rPr>
              <a:t>হ</a:t>
            </a:r>
            <a:r>
              <a:rPr lang="en-US" sz="2800" dirty="0" smtClean="0">
                <a:solidFill>
                  <a:srgbClr val="202122"/>
                </a:solidFill>
                <a:latin typeface="NikoshBAN" panose="02000000000000000000" pitchFamily="2" charset="0"/>
                <a:cs typeface="NikoshBAN" panose="02000000000000000000" pitchFamily="2" charset="0"/>
              </a:rPr>
              <a:t>য় </a:t>
            </a:r>
            <a:r>
              <a:rPr lang="as-IN" sz="2800" dirty="0" smtClean="0">
                <a:solidFill>
                  <a:srgbClr val="202122"/>
                </a:solidFill>
                <a:latin typeface="NikoshBAN" panose="02000000000000000000" pitchFamily="2" charset="0"/>
                <a:cs typeface="NikoshBAN" panose="02000000000000000000" pitchFamily="2" charset="0"/>
              </a:rPr>
              <a:t>।</a:t>
            </a:r>
            <a:r>
              <a:rPr lang="as-IN" sz="2800" dirty="0">
                <a:solidFill>
                  <a:srgbClr val="202122"/>
                </a:solidFill>
                <a:latin typeface="NikoshBAN" panose="02000000000000000000" pitchFamily="2" charset="0"/>
                <a:cs typeface="NikoshBAN" panose="02000000000000000000" pitchFamily="2" charset="0"/>
              </a:rPr>
              <a:t> এর মধ্য </a:t>
            </a:r>
            <a:r>
              <a:rPr lang="as-IN" sz="2800" dirty="0" smtClean="0">
                <a:solidFill>
                  <a:srgbClr val="202122"/>
                </a:solidFill>
                <a:latin typeface="NikoshBAN" panose="02000000000000000000" pitchFamily="2" charset="0"/>
                <a:cs typeface="NikoshBAN" panose="02000000000000000000" pitchFamily="2" charset="0"/>
              </a:rPr>
              <a:t>দি</a:t>
            </a:r>
            <a:r>
              <a:rPr lang="en-US" sz="2800" dirty="0" err="1" smtClean="0">
                <a:solidFill>
                  <a:srgbClr val="202122"/>
                </a:solidFill>
                <a:latin typeface="NikoshBAN" panose="02000000000000000000" pitchFamily="2" charset="0"/>
                <a:cs typeface="NikoshBAN" panose="02000000000000000000" pitchFamily="2" charset="0"/>
              </a:rPr>
              <a:t>য়ে</a:t>
            </a:r>
            <a:r>
              <a:rPr lang="as-IN" sz="2800" dirty="0" smtClean="0">
                <a:solidFill>
                  <a:srgbClr val="202122"/>
                </a:solidFill>
                <a:latin typeface="NikoshBAN" panose="02000000000000000000" pitchFamily="2" charset="0"/>
                <a:cs typeface="NikoshBAN" panose="02000000000000000000" pitchFamily="2" charset="0"/>
              </a:rPr>
              <a:t> </a:t>
            </a:r>
            <a:r>
              <a:rPr lang="as-IN" sz="2800" dirty="0">
                <a:solidFill>
                  <a:srgbClr val="202122"/>
                </a:solidFill>
                <a:latin typeface="NikoshBAN" panose="02000000000000000000" pitchFamily="2" charset="0"/>
                <a:cs typeface="NikoshBAN" panose="02000000000000000000" pitchFamily="2" charset="0"/>
              </a:rPr>
              <a:t>৫৭ তম দেশ হিসেবে নিজস্ব স্যাটেলাইট উৎক্ষেপণকারী দেশের </a:t>
            </a:r>
            <a:r>
              <a:rPr lang="as-IN" sz="2800" dirty="0" smtClean="0">
                <a:solidFill>
                  <a:srgbClr val="202122"/>
                </a:solidFill>
                <a:latin typeface="NikoshBAN" panose="02000000000000000000" pitchFamily="2" charset="0"/>
                <a:cs typeface="NikoshBAN" panose="02000000000000000000" pitchFamily="2" charset="0"/>
              </a:rPr>
              <a:t>তালিকা</a:t>
            </a:r>
            <a:r>
              <a:rPr lang="en-US" sz="2800" dirty="0" smtClean="0">
                <a:solidFill>
                  <a:srgbClr val="202122"/>
                </a:solidFill>
                <a:latin typeface="NikoshBAN" panose="02000000000000000000" pitchFamily="2" charset="0"/>
                <a:cs typeface="NikoshBAN" panose="02000000000000000000" pitchFamily="2" charset="0"/>
              </a:rPr>
              <a:t>য়</a:t>
            </a:r>
            <a:r>
              <a:rPr lang="as-IN" sz="2800" dirty="0" smtClean="0">
                <a:solidFill>
                  <a:srgbClr val="202122"/>
                </a:solidFill>
                <a:latin typeface="NikoshBAN" panose="02000000000000000000" pitchFamily="2" charset="0"/>
                <a:cs typeface="NikoshBAN" panose="02000000000000000000" pitchFamily="2" charset="0"/>
              </a:rPr>
              <a:t> </a:t>
            </a:r>
            <a:r>
              <a:rPr lang="as-IN" sz="2800" dirty="0">
                <a:solidFill>
                  <a:srgbClr val="202122"/>
                </a:solidFill>
                <a:latin typeface="NikoshBAN" panose="02000000000000000000" pitchFamily="2" charset="0"/>
                <a:cs typeface="NikoshBAN" panose="02000000000000000000" pitchFamily="2" charset="0"/>
              </a:rPr>
              <a:t>যোগ </a:t>
            </a:r>
            <a:r>
              <a:rPr lang="as-IN" sz="2800" dirty="0" smtClean="0">
                <a:solidFill>
                  <a:srgbClr val="202122"/>
                </a:solidFill>
                <a:latin typeface="NikoshBAN" panose="02000000000000000000" pitchFamily="2" charset="0"/>
                <a:cs typeface="NikoshBAN" panose="02000000000000000000" pitchFamily="2" charset="0"/>
              </a:rPr>
              <a:t>হ</a:t>
            </a:r>
            <a:r>
              <a:rPr lang="en-US" sz="2800" dirty="0" smtClean="0">
                <a:solidFill>
                  <a:srgbClr val="202122"/>
                </a:solidFill>
                <a:latin typeface="NikoshBAN" panose="02000000000000000000" pitchFamily="2" charset="0"/>
                <a:cs typeface="NikoshBAN" panose="02000000000000000000" pitchFamily="2" charset="0"/>
              </a:rPr>
              <a:t>য়</a:t>
            </a:r>
            <a:r>
              <a:rPr lang="as-IN" sz="2800" dirty="0" smtClean="0">
                <a:solidFill>
                  <a:srgbClr val="202122"/>
                </a:solidFill>
                <a:latin typeface="NikoshBAN" panose="02000000000000000000" pitchFamily="2" charset="0"/>
                <a:cs typeface="NikoshBAN" panose="02000000000000000000" pitchFamily="2" charset="0"/>
              </a:rPr>
              <a:t> </a:t>
            </a:r>
            <a:r>
              <a:rPr lang="as-IN" sz="2800" dirty="0">
                <a:solidFill>
                  <a:srgbClr val="202122"/>
                </a:solidFill>
                <a:latin typeface="NikoshBAN" panose="02000000000000000000" pitchFamily="2" charset="0"/>
                <a:cs typeface="NikoshBAN" panose="02000000000000000000" pitchFamily="2" charset="0"/>
              </a:rPr>
              <a:t>বাংলাদেশ। এই প্রকল্পটি </a:t>
            </a:r>
            <a:r>
              <a:rPr lang="as-IN" sz="2800" dirty="0">
                <a:solidFill>
                  <a:srgbClr val="0B0080"/>
                </a:solidFill>
                <a:latin typeface="NikoshBAN" panose="02000000000000000000" pitchFamily="2" charset="0"/>
                <a:cs typeface="NikoshBAN" panose="02000000000000000000" pitchFamily="2" charset="0"/>
                <a:hlinkClick r:id="rId6" tooltip="ডাক, টেলিযোগাযোগ ও তথ্যপ্রযুক্তি মন্ত্রণালয় (বাংলাদেশ)"/>
              </a:rPr>
              <a:t>ডাক ও টেলিযোগাযোগ বিভাগে</a:t>
            </a:r>
            <a:r>
              <a:rPr lang="as-IN" sz="2800" dirty="0">
                <a:solidFill>
                  <a:srgbClr val="202122"/>
                </a:solidFill>
                <a:latin typeface="NikoshBAN" panose="02000000000000000000" pitchFamily="2" charset="0"/>
                <a:cs typeface="NikoshBAN" panose="02000000000000000000" pitchFamily="2" charset="0"/>
              </a:rPr>
              <a:t>র অধীন </a:t>
            </a:r>
            <a:r>
              <a:rPr lang="as-IN" sz="2800" dirty="0">
                <a:solidFill>
                  <a:srgbClr val="0B0080"/>
                </a:solidFill>
                <a:latin typeface="NikoshBAN" panose="02000000000000000000" pitchFamily="2" charset="0"/>
                <a:cs typeface="NikoshBAN" panose="02000000000000000000" pitchFamily="2" charset="0"/>
                <a:hlinkClick r:id="rId7" tooltip="বাংলাদেশ টেলিযোগাযোগ নিয়ন্ত্রণ কমিশন"/>
              </a:rPr>
              <a:t>বাংলাদেশ টেলিযোগাযোগ নিয়ন্ত্রণ কমিশন</a:t>
            </a:r>
            <a:r>
              <a:rPr lang="as-IN" sz="2800" dirty="0">
                <a:solidFill>
                  <a:srgbClr val="202122"/>
                </a:solidFill>
                <a:latin typeface="NikoshBAN" panose="02000000000000000000" pitchFamily="2" charset="0"/>
                <a:cs typeface="NikoshBAN" panose="02000000000000000000" pitchFamily="2" charset="0"/>
              </a:rPr>
              <a:t> কর্তৃক </a:t>
            </a:r>
            <a:r>
              <a:rPr lang="as-IN" sz="2800" dirty="0" smtClean="0">
                <a:solidFill>
                  <a:srgbClr val="202122"/>
                </a:solidFill>
                <a:latin typeface="NikoshBAN" panose="02000000000000000000" pitchFamily="2" charset="0"/>
                <a:cs typeface="NikoshBAN" panose="02000000000000000000" pitchFamily="2" charset="0"/>
              </a:rPr>
              <a:t>বাস্তবা</a:t>
            </a:r>
            <a:r>
              <a:rPr lang="en-US" sz="2800" dirty="0" err="1" smtClean="0">
                <a:solidFill>
                  <a:srgbClr val="202122"/>
                </a:solidFill>
                <a:latin typeface="NikoshBAN" panose="02000000000000000000" pitchFamily="2" charset="0"/>
                <a:cs typeface="NikoshBAN" panose="02000000000000000000" pitchFamily="2" charset="0"/>
              </a:rPr>
              <a:t>য়ি</a:t>
            </a:r>
            <a:r>
              <a:rPr lang="as-IN" sz="2800" dirty="0" smtClean="0">
                <a:solidFill>
                  <a:srgbClr val="202122"/>
                </a:solidFill>
                <a:latin typeface="NikoshBAN" panose="02000000000000000000" pitchFamily="2" charset="0"/>
                <a:cs typeface="NikoshBAN" panose="02000000000000000000" pitchFamily="2" charset="0"/>
              </a:rPr>
              <a:t>ত হ</a:t>
            </a:r>
            <a:r>
              <a:rPr lang="en-US" sz="2800" dirty="0" smtClean="0">
                <a:solidFill>
                  <a:srgbClr val="202122"/>
                </a:solidFill>
                <a:latin typeface="NikoshBAN" panose="02000000000000000000" pitchFamily="2" charset="0"/>
                <a:cs typeface="NikoshBAN" panose="02000000000000000000" pitchFamily="2" charset="0"/>
              </a:rPr>
              <a:t>য়</a:t>
            </a:r>
            <a:r>
              <a:rPr lang="as-IN" sz="2800" dirty="0" smtClean="0">
                <a:solidFill>
                  <a:srgbClr val="202122"/>
                </a:solidFill>
                <a:latin typeface="NikoshBAN" panose="02000000000000000000" pitchFamily="2" charset="0"/>
                <a:cs typeface="NikoshBAN" panose="02000000000000000000" pitchFamily="2" charset="0"/>
              </a:rPr>
              <a:t> </a:t>
            </a:r>
            <a:r>
              <a:rPr lang="as-IN" sz="2800" dirty="0">
                <a:solidFill>
                  <a:srgbClr val="202122"/>
                </a:solidFill>
                <a:latin typeface="NikoshBAN" panose="02000000000000000000" pitchFamily="2" charset="0"/>
                <a:cs typeface="NikoshBAN" panose="02000000000000000000" pitchFamily="2" charset="0"/>
              </a:rPr>
              <a:t>এবং এটি </a:t>
            </a:r>
            <a:r>
              <a:rPr lang="as-IN" sz="2800" dirty="0">
                <a:solidFill>
                  <a:srgbClr val="A55858"/>
                </a:solidFill>
                <a:latin typeface="NikoshBAN" panose="02000000000000000000" pitchFamily="2" charset="0"/>
                <a:cs typeface="NikoshBAN" panose="02000000000000000000" pitchFamily="2" charset="0"/>
                <a:hlinkClick r:id="rId8" tooltip="ফ্যালকন ৯ ব্লক ৫ (পাতার অস্তিত্ব নেই)"/>
              </a:rPr>
              <a:t>ফ্যালকন ৯ ব্লক ৫</a:t>
            </a:r>
            <a:r>
              <a:rPr lang="as-IN" sz="2800" dirty="0">
                <a:solidFill>
                  <a:srgbClr val="202122"/>
                </a:solidFill>
                <a:latin typeface="NikoshBAN" panose="02000000000000000000" pitchFamily="2" charset="0"/>
                <a:cs typeface="NikoshBAN" panose="02000000000000000000" pitchFamily="2" charset="0"/>
              </a:rPr>
              <a:t> রকেটের প্রথম পেলোড উৎক্ষেপণ ছিল।</a:t>
            </a:r>
            <a:endParaRPr lang="en-US" sz="2800" dirty="0">
              <a:latin typeface="NikoshBAN" panose="02000000000000000000" pitchFamily="2" charset="0"/>
              <a:cs typeface="NikoshBAN" panose="02000000000000000000" pitchFamily="2" charset="0"/>
            </a:endParaRPr>
          </a:p>
        </p:txBody>
      </p:sp>
      <p:sp>
        <p:nvSpPr>
          <p:cNvPr id="4" name="Frame 3"/>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6" name="Rectangle 5"/>
          <p:cNvSpPr/>
          <p:nvPr/>
        </p:nvSpPr>
        <p:spPr>
          <a:xfrm>
            <a:off x="572036" y="1374024"/>
            <a:ext cx="11273117" cy="2246769"/>
          </a:xfrm>
          <a:prstGeom prst="rect">
            <a:avLst/>
          </a:prstGeom>
        </p:spPr>
        <p:txBody>
          <a:bodyPr wrap="square">
            <a:spAutoFit/>
          </a:bodyPr>
          <a:lstStyle/>
          <a:p>
            <a:r>
              <a:rPr lang="as-IN" sz="2800" b="1" dirty="0">
                <a:solidFill>
                  <a:srgbClr val="444444"/>
                </a:solidFill>
                <a:latin typeface="NikoshBAN" panose="02000000000000000000" pitchFamily="2" charset="0"/>
                <a:cs typeface="NikoshBAN" panose="02000000000000000000" pitchFamily="2" charset="0"/>
              </a:rPr>
              <a:t> </a:t>
            </a:r>
            <a:r>
              <a:rPr lang="as-IN" sz="2800" dirty="0">
                <a:solidFill>
                  <a:srgbClr val="444444"/>
                </a:solidFill>
                <a:latin typeface="NikoshBAN" panose="02000000000000000000" pitchFamily="2" charset="0"/>
                <a:cs typeface="NikoshBAN" panose="02000000000000000000" pitchFamily="2" charset="0"/>
              </a:rPr>
              <a:t>নাম : বঙ্গবন্ধু স্যাটেলাইট-১। এটি একটি কৃত্রিম উপগ্রহ। জিও-স্টেশনারি স্যাটেলাইট বা ভ‚স্থির উপগ্রহ। ২০১৫ সালের ১১ নভেম্বর ফ্রান্সের থ্যালেস অ্যালেনিয়া স্পেসের সঙ্গে বঙ্গবন্ধু স্যাটেলাইট-১ নির্মাণের চুক্তি স্বাক্ষর করে বাংলাদেশ। তবে জেনে রাখা ভালো যে, বাংলাদেশে প্রথম স্যাটেলাইট নিয়ে কাজ শুরু হয় ২০০৭ সালে। আওয়ামী লীগ সরকারে আসার পর ২০০৯ সালে জাতীয় তথ্যপ্রযুক্তি নীতিমালায় রাষ্ট্রীয় স্যাটেলাইট উৎক্ষেপণের বিষয়টি যুক্ত করা হয়।</a:t>
            </a:r>
            <a:endParaRPr lang="en-US" sz="2800" dirty="0">
              <a:latin typeface="NikoshBAN" panose="02000000000000000000" pitchFamily="2" charset="0"/>
              <a:cs typeface="NikoshBAN" panose="02000000000000000000" pitchFamily="2" charset="0"/>
            </a:endParaRPr>
          </a:p>
        </p:txBody>
      </p:sp>
      <p:sp>
        <p:nvSpPr>
          <p:cNvPr id="7" name="Rectangle 6"/>
          <p:cNvSpPr/>
          <p:nvPr/>
        </p:nvSpPr>
        <p:spPr>
          <a:xfrm>
            <a:off x="3203778" y="449618"/>
            <a:ext cx="5412059" cy="707886"/>
          </a:xfrm>
          <a:prstGeom prst="rect">
            <a:avLst/>
          </a:prstGeom>
        </p:spPr>
        <p:txBody>
          <a:bodyPr wrap="none">
            <a:spAutoFit/>
          </a:bodyPr>
          <a:lstStyle/>
          <a:p>
            <a:pPr marL="571500" indent="-571500">
              <a:buFont typeface="Wingdings" panose="05000000000000000000" pitchFamily="2" charset="2"/>
              <a:buChar char="Ø"/>
            </a:pPr>
            <a:r>
              <a:rPr lang="as-IN" sz="4000" b="1" dirty="0">
                <a:solidFill>
                  <a:srgbClr val="444444"/>
                </a:solidFill>
                <a:effectLst>
                  <a:glow rad="228600">
                    <a:schemeClr val="accent4">
                      <a:satMod val="175000"/>
                      <a:alpha val="40000"/>
                    </a:schemeClr>
                  </a:glow>
                </a:effectLst>
                <a:latin typeface="NikoshBAN" panose="02000000000000000000" pitchFamily="2" charset="0"/>
                <a:cs typeface="NikoshBAN" panose="02000000000000000000" pitchFamily="2" charset="0"/>
              </a:rPr>
              <a:t>বঙ্গবন্ধু স্যাটেলাইট পরিচিতি :</a:t>
            </a:r>
            <a:endParaRPr lang="en-US" sz="4000" dirty="0">
              <a:effectLst>
                <a:glow rad="228600">
                  <a:schemeClr val="accent4">
                    <a:satMod val="175000"/>
                    <a:alpha val="40000"/>
                  </a:schemeClr>
                </a:glow>
              </a:effectLst>
            </a:endParaRPr>
          </a:p>
        </p:txBody>
      </p:sp>
    </p:spTree>
    <p:extLst>
      <p:ext uri="{BB962C8B-B14F-4D97-AF65-F5344CB8AC3E}">
        <p14:creationId xmlns:p14="http://schemas.microsoft.com/office/powerpoint/2010/main" val="111991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001" y="1334475"/>
            <a:ext cx="7611415" cy="4401205"/>
          </a:xfrm>
          <a:prstGeom prst="rect">
            <a:avLst/>
          </a:prstGeom>
        </p:spPr>
        <p:txBody>
          <a:bodyPr wrap="square">
            <a:spAutoFit/>
          </a:bodyPr>
          <a:lstStyle/>
          <a:p>
            <a:r>
              <a:rPr lang="as-IN" sz="2800" dirty="0">
                <a:solidFill>
                  <a:srgbClr val="202122"/>
                </a:solidFill>
                <a:latin typeface="NikoshBAN" panose="02000000000000000000" pitchFamily="2" charset="0"/>
                <a:cs typeface="NikoshBAN" panose="02000000000000000000" pitchFamily="2" charset="0"/>
              </a:rPr>
              <a:t>বঙ্গবন্ধু-১ কৃত্রিম উপগ্রহটি ১১৯.১° ডিগ্রী পূর্ব দ্রাঘিমার </a:t>
            </a:r>
            <a:r>
              <a:rPr lang="as-IN" sz="2800" u="sng" dirty="0">
                <a:solidFill>
                  <a:srgbClr val="0B0080"/>
                </a:solidFill>
                <a:latin typeface="NikoshBAN" panose="02000000000000000000" pitchFamily="2" charset="0"/>
                <a:cs typeface="NikoshBAN" panose="02000000000000000000" pitchFamily="2" charset="0"/>
                <a:hlinkClick r:id="rId2"/>
              </a:rPr>
              <a:t>ভূস্থির</a:t>
            </a:r>
            <a:r>
              <a:rPr lang="as-IN" sz="2800" dirty="0">
                <a:solidFill>
                  <a:srgbClr val="202122"/>
                </a:solidFill>
                <a:latin typeface="NikoshBAN" panose="02000000000000000000" pitchFamily="2" charset="0"/>
                <a:cs typeface="NikoshBAN" panose="02000000000000000000" pitchFamily="2" charset="0"/>
              </a:rPr>
              <a:t> স্লটে স্থাপিত হবে। এটিকে </a:t>
            </a:r>
            <a:r>
              <a:rPr lang="as-IN" sz="2800" dirty="0">
                <a:solidFill>
                  <a:srgbClr val="0B0080"/>
                </a:solidFill>
                <a:latin typeface="NikoshBAN" panose="02000000000000000000" pitchFamily="2" charset="0"/>
                <a:cs typeface="NikoshBAN" panose="02000000000000000000" pitchFamily="2" charset="0"/>
                <a:hlinkClick r:id="rId3" tooltip="বঙ্গবন্ধু শেখ মুজিবুর রহমান"/>
              </a:rPr>
              <a:t>বঙ্গবন্ধু শেখ মুজিবুর রহমানের</a:t>
            </a:r>
            <a:r>
              <a:rPr lang="as-IN" sz="2800" dirty="0">
                <a:solidFill>
                  <a:srgbClr val="202122"/>
                </a:solidFill>
                <a:latin typeface="NikoshBAN" panose="02000000000000000000" pitchFamily="2" charset="0"/>
                <a:cs typeface="NikoshBAN" panose="02000000000000000000" pitchFamily="2" charset="0"/>
              </a:rPr>
              <a:t> নামে নামকরণ করা হয়েছে। </a:t>
            </a:r>
            <a:r>
              <a:rPr lang="as-IN" sz="2800" dirty="0">
                <a:solidFill>
                  <a:srgbClr val="0B0080"/>
                </a:solidFill>
                <a:latin typeface="NikoshBAN" panose="02000000000000000000" pitchFamily="2" charset="0"/>
                <a:cs typeface="NikoshBAN" panose="02000000000000000000" pitchFamily="2" charset="0"/>
                <a:hlinkClick r:id="rId4" tooltip="ফ্রান্স"/>
              </a:rPr>
              <a:t>ফ্রান্সের</a:t>
            </a:r>
            <a:r>
              <a:rPr lang="as-IN" sz="2800" dirty="0">
                <a:solidFill>
                  <a:srgbClr val="202122"/>
                </a:solidFill>
                <a:latin typeface="NikoshBAN" panose="02000000000000000000" pitchFamily="2" charset="0"/>
                <a:cs typeface="NikoshBAN" panose="02000000000000000000" pitchFamily="2" charset="0"/>
              </a:rPr>
              <a:t> থ্যালিস অ্যালেনিয়া স্পেস কর্তৃক নকশা ও তৈরি করা হয়েছে এবং এটি </a:t>
            </a:r>
            <a:r>
              <a:rPr lang="as-IN" sz="2800" dirty="0">
                <a:solidFill>
                  <a:srgbClr val="0B0080"/>
                </a:solidFill>
                <a:latin typeface="NikoshBAN" panose="02000000000000000000" pitchFamily="2" charset="0"/>
                <a:cs typeface="NikoshBAN" panose="02000000000000000000" pitchFamily="2" charset="0"/>
                <a:hlinkClick r:id="rId5" tooltip="যুক্তরাষ্ট্র"/>
              </a:rPr>
              <a:t>যুক্তরাষ্ট্রের</a:t>
            </a:r>
            <a:r>
              <a:rPr lang="as-IN" sz="2800" dirty="0">
                <a:solidFill>
                  <a:srgbClr val="202122"/>
                </a:solidFill>
                <a:latin typeface="NikoshBAN" panose="02000000000000000000" pitchFamily="2" charset="0"/>
                <a:cs typeface="NikoshBAN" panose="02000000000000000000" pitchFamily="2" charset="0"/>
              </a:rPr>
              <a:t> ব্যক্তিমালিকানাধীন মহাকাশযান সংস্থা </a:t>
            </a:r>
            <a:r>
              <a:rPr lang="as-IN" sz="2800" dirty="0">
                <a:solidFill>
                  <a:srgbClr val="0B0080"/>
                </a:solidFill>
                <a:latin typeface="NikoshBAN" panose="02000000000000000000" pitchFamily="2" charset="0"/>
                <a:cs typeface="NikoshBAN" panose="02000000000000000000" pitchFamily="2" charset="0"/>
                <a:hlinkClick r:id="rId6" tooltip="স্পেস এক্স"/>
              </a:rPr>
              <a:t>স্পেস এক্স</a:t>
            </a:r>
            <a:r>
              <a:rPr lang="as-IN" sz="2800" dirty="0">
                <a:solidFill>
                  <a:srgbClr val="202122"/>
                </a:solidFill>
                <a:latin typeface="NikoshBAN" panose="02000000000000000000" pitchFamily="2" charset="0"/>
                <a:cs typeface="NikoshBAN" panose="02000000000000000000" pitchFamily="2" charset="0"/>
              </a:rPr>
              <a:t> থেকে উৎক্ষেপণ করা হয়েছে। বঙ্গবন্ধু স্যাটেলাইট-১ ১৬০০ মেগাহার্টজ ক্ষমতাসম্পন্ন মোট ৪০টি কে-ইউ এবং সি-ব্যান্ড ট্রান্সপন্ডার বহন করবে এবং এটির আয়ু ১৫ বছর হওয়ার কথা ধরা হয়েছে</a:t>
            </a:r>
            <a:r>
              <a:rPr lang="as-IN" sz="2800" dirty="0" smtClean="0">
                <a:solidFill>
                  <a:srgbClr val="202122"/>
                </a:solidFill>
                <a:latin typeface="NikoshBAN" panose="02000000000000000000" pitchFamily="2" charset="0"/>
                <a:cs typeface="NikoshBAN" panose="02000000000000000000" pitchFamily="2" charset="0"/>
              </a:rPr>
              <a:t>।</a:t>
            </a:r>
            <a:r>
              <a:rPr lang="en-US" sz="2800" baseline="30000" dirty="0">
                <a:solidFill>
                  <a:srgbClr val="0B0080"/>
                </a:solidFill>
                <a:latin typeface="NikoshBAN" panose="02000000000000000000" pitchFamily="2" charset="0"/>
                <a:cs typeface="NikoshBAN" panose="02000000000000000000" pitchFamily="2" charset="0"/>
              </a:rPr>
              <a:t> </a:t>
            </a:r>
            <a:r>
              <a:rPr lang="as-IN" sz="2800" dirty="0">
                <a:solidFill>
                  <a:srgbClr val="202122"/>
                </a:solidFill>
                <a:latin typeface="NikoshBAN" panose="02000000000000000000" pitchFamily="2" charset="0"/>
                <a:cs typeface="NikoshBAN" panose="02000000000000000000" pitchFamily="2" charset="0"/>
              </a:rPr>
              <a:t> স্যাটেলাইটের বাইরের অংশে বাংলাদেশের লাল-সবুজ পতাকার রঙের নকশার ওপর ইংরেজিতে লেখা রয়েছে বাংলাদেশ ও বঙ্গবন্ধু ১। বাংলাদেশ সরকারের একটি মনোগ্রামও সেখানে রয়েছে।</a:t>
            </a:r>
            <a:endParaRPr lang="en-US" sz="2800" dirty="0">
              <a:latin typeface="NikoshBAN" panose="02000000000000000000" pitchFamily="2" charset="0"/>
              <a:cs typeface="NikoshBAN" panose="02000000000000000000" pitchFamily="2" charset="0"/>
            </a:endParaRPr>
          </a:p>
        </p:txBody>
      </p:sp>
      <p:sp>
        <p:nvSpPr>
          <p:cNvPr id="3" name="Rectangle 2"/>
          <p:cNvSpPr/>
          <p:nvPr/>
        </p:nvSpPr>
        <p:spPr>
          <a:xfrm>
            <a:off x="2369712" y="410982"/>
            <a:ext cx="6310649" cy="707886"/>
          </a:xfrm>
          <a:prstGeom prst="rect">
            <a:avLst/>
          </a:prstGeom>
        </p:spPr>
        <p:txBody>
          <a:bodyPr wrap="square">
            <a:spAutoFit/>
          </a:bodyPr>
          <a:lstStyle/>
          <a:p>
            <a:pPr marL="571500" indent="-571500" algn="ctr">
              <a:buFont typeface="Wingdings" panose="05000000000000000000" pitchFamily="2" charset="2"/>
              <a:buChar char="Ø"/>
            </a:pPr>
            <a:r>
              <a:rPr lang="as-IN" sz="4000" dirty="0" smtClean="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বঙ্গবন্ধু</a:t>
            </a:r>
            <a:r>
              <a:rPr lang="en-US" sz="4000" dirty="0" smtClean="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 </a:t>
            </a:r>
            <a:r>
              <a:rPr lang="as-IN" sz="4000" dirty="0" smtClean="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a:t>
            </a:r>
            <a:r>
              <a:rPr lang="en-US" sz="4000" dirty="0" smtClean="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 </a:t>
            </a:r>
            <a:r>
              <a:rPr lang="as-IN" sz="4000" dirty="0" smtClean="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১ </a:t>
            </a:r>
            <a:r>
              <a:rPr lang="as-IN" sz="4000" dirty="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কৃত্রিম </a:t>
            </a:r>
            <a:r>
              <a:rPr lang="as-IN" sz="4000" dirty="0" smtClean="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উপগ্রহটি</a:t>
            </a:r>
            <a:r>
              <a:rPr lang="en-US" sz="4000" dirty="0" smtClean="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 </a:t>
            </a:r>
            <a:r>
              <a:rPr lang="as-IN" sz="4000" dirty="0">
                <a:solidFill>
                  <a:srgbClr val="000000"/>
                </a:solidFill>
                <a:effectLst>
                  <a:glow rad="228600">
                    <a:schemeClr val="accent4">
                      <a:satMod val="175000"/>
                      <a:alpha val="40000"/>
                    </a:schemeClr>
                  </a:glow>
                </a:effectLst>
                <a:latin typeface="NikoshBAN" panose="02000000000000000000" pitchFamily="2" charset="0"/>
                <a:cs typeface="NikoshBAN" panose="02000000000000000000" pitchFamily="2" charset="0"/>
              </a:rPr>
              <a:t>বিবরণ</a:t>
            </a:r>
            <a:r>
              <a:rPr lang="as-IN" sz="4000" dirty="0" smtClean="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 </a:t>
            </a:r>
            <a:endParaRPr lang="as-IN" sz="4000" b="0" i="0" dirty="0">
              <a:solidFill>
                <a:srgbClr val="000000"/>
              </a:solidFill>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4" name="Frame 3"/>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84914" y="1146219"/>
            <a:ext cx="3583345" cy="5035640"/>
          </a:xfrm>
          <a:prstGeom prst="rect">
            <a:avLst/>
          </a:prstGeom>
          <a:ln>
            <a:noFill/>
          </a:ln>
          <a:effectLst>
            <a:softEdge rad="112500"/>
          </a:effectLst>
        </p:spPr>
      </p:pic>
    </p:spTree>
    <p:extLst>
      <p:ext uri="{BB962C8B-B14F-4D97-AF65-F5344CB8AC3E}">
        <p14:creationId xmlns:p14="http://schemas.microsoft.com/office/powerpoint/2010/main" val="363494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253" y="460295"/>
            <a:ext cx="10362758" cy="707886"/>
          </a:xfrm>
          <a:prstGeom prst="rect">
            <a:avLst/>
          </a:prstGeom>
        </p:spPr>
        <p:txBody>
          <a:bodyPr wrap="square">
            <a:spAutoFit/>
          </a:bodyPr>
          <a:lstStyle/>
          <a:p>
            <a:pPr marL="571500" indent="-571500" algn="ctr">
              <a:buFont typeface="Wingdings" panose="05000000000000000000" pitchFamily="2" charset="2"/>
              <a:buChar char="Ø"/>
            </a:pPr>
            <a:r>
              <a:rPr lang="as-IN" sz="4000" dirty="0" smtClean="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বঙ্গবন্ধু </a:t>
            </a:r>
            <a:r>
              <a:rPr lang="as-IN" sz="4000" dirty="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১ স্যাটেলাইট থেকে ৩ ধরনের সুবিধা </a:t>
            </a:r>
            <a:r>
              <a:rPr lang="as-IN" sz="4000" dirty="0" smtClean="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পাও</a:t>
            </a:r>
            <a:r>
              <a:rPr lang="en-US" sz="4000" dirty="0" err="1" smtClean="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য়া</a:t>
            </a:r>
            <a:r>
              <a:rPr lang="as-IN" sz="4000" dirty="0" smtClean="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 </a:t>
            </a:r>
            <a:r>
              <a:rPr lang="as-IN" sz="4000" dirty="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যাবে</a:t>
            </a:r>
            <a:r>
              <a:rPr lang="as-IN" sz="4000" dirty="0" smtClean="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a:t>
            </a:r>
            <a:endParaRPr lang="en-US" sz="4000" dirty="0" smtClean="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3" name="Frame 2"/>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4" name="Rectangle 3"/>
          <p:cNvSpPr/>
          <p:nvPr/>
        </p:nvSpPr>
        <p:spPr>
          <a:xfrm>
            <a:off x="255557" y="1164134"/>
            <a:ext cx="8836927" cy="5262979"/>
          </a:xfrm>
          <a:prstGeom prst="rect">
            <a:avLst/>
          </a:prstGeom>
        </p:spPr>
        <p:txBody>
          <a:bodyPr wrap="square">
            <a:spAutoFit/>
          </a:bodyPr>
          <a:lstStyle/>
          <a:p>
            <a:pPr marL="514350" indent="-514350">
              <a:buFont typeface="+mj-lt"/>
              <a:buAutoNum type="arabicPeriod"/>
            </a:pPr>
            <a:r>
              <a:rPr lang="as-IN" sz="2800" dirty="0" smtClean="0">
                <a:solidFill>
                  <a:srgbClr val="202122"/>
                </a:solidFill>
                <a:latin typeface="NikoshBAN" panose="02000000000000000000" pitchFamily="2" charset="0"/>
                <a:cs typeface="NikoshBAN" panose="02000000000000000000" pitchFamily="2" charset="0"/>
              </a:rPr>
              <a:t>টিভি </a:t>
            </a:r>
            <a:r>
              <a:rPr lang="as-IN" sz="2800" dirty="0">
                <a:solidFill>
                  <a:srgbClr val="202122"/>
                </a:solidFill>
                <a:latin typeface="NikoshBAN" panose="02000000000000000000" pitchFamily="2" charset="0"/>
                <a:cs typeface="NikoshBAN" panose="02000000000000000000" pitchFamily="2" charset="0"/>
              </a:rPr>
              <a:t>চ্যানেলগুলো তাদের সম্প্রচার কার্যক্রম সঠিকভাবে পরিচালনার জন্য স্যাটেলাইট ভাড়া করে। এক্ষেত্রে বঙ্গবন্ধু-১ স্যাটেলাইট চ্যানেলের সক্ষমতা বিক্রি করে বৈদেশিক মুদ্রা </a:t>
            </a:r>
            <a:r>
              <a:rPr lang="as-IN" sz="2800" dirty="0" smtClean="0">
                <a:solidFill>
                  <a:srgbClr val="202122"/>
                </a:solidFill>
                <a:latin typeface="NikoshBAN" panose="02000000000000000000" pitchFamily="2" charset="0"/>
                <a:cs typeface="NikoshBAN" panose="02000000000000000000" pitchFamily="2" charset="0"/>
              </a:rPr>
              <a:t>আ</a:t>
            </a:r>
            <a:r>
              <a:rPr lang="en-US" sz="2800" dirty="0" smtClean="0">
                <a:solidFill>
                  <a:srgbClr val="202122"/>
                </a:solidFill>
                <a:latin typeface="NikoshBAN" panose="02000000000000000000" pitchFamily="2" charset="0"/>
                <a:cs typeface="NikoshBAN" panose="02000000000000000000" pitchFamily="2" charset="0"/>
              </a:rPr>
              <a:t>য়</a:t>
            </a:r>
            <a:r>
              <a:rPr lang="as-IN" sz="2800" dirty="0" smtClean="0">
                <a:solidFill>
                  <a:srgbClr val="202122"/>
                </a:solidFill>
                <a:latin typeface="NikoshBAN" panose="02000000000000000000" pitchFamily="2" charset="0"/>
                <a:cs typeface="NikoshBAN" panose="02000000000000000000" pitchFamily="2" charset="0"/>
              </a:rPr>
              <a:t> </a:t>
            </a:r>
            <a:r>
              <a:rPr lang="as-IN" sz="2800" dirty="0">
                <a:solidFill>
                  <a:srgbClr val="202122"/>
                </a:solidFill>
                <a:latin typeface="NikoshBAN" panose="02000000000000000000" pitchFamily="2" charset="0"/>
                <a:cs typeface="NikoshBAN" panose="02000000000000000000" pitchFamily="2" charset="0"/>
              </a:rPr>
              <a:t>হবে। আবার দেশের টিভি চ্যানেলগুলো যদি এই স্যাটেলাইটের সক্ষমতা কেনে তবে দেশের টাকা দেশেই থাকবে। এর মাধ্যমে ডিটিএইচ বা ডিরেক্ট টু হোম ডিশ সার্ভিস চালু সম্ভব।</a:t>
            </a:r>
          </a:p>
          <a:p>
            <a:pPr marL="514350" indent="-514350" algn="just">
              <a:buFont typeface="+mj-lt"/>
              <a:buAutoNum type="arabicPeriod"/>
            </a:pPr>
            <a:r>
              <a:rPr lang="as-IN" sz="2800" dirty="0">
                <a:solidFill>
                  <a:srgbClr val="202122"/>
                </a:solidFill>
                <a:latin typeface="NikoshBAN" panose="02000000000000000000" pitchFamily="2" charset="0"/>
                <a:cs typeface="NikoshBAN" panose="02000000000000000000" pitchFamily="2" charset="0"/>
              </a:rPr>
              <a:t>বঙ্গবন্ধু-১ স্যাটেলাইটের ৪০টি ট্রান্সপন্ডারের মোট ফ্রিকোয়েন্সি ক্ষমতা </a:t>
            </a:r>
            <a:r>
              <a:rPr lang="as-IN" sz="2800" dirty="0" smtClean="0">
                <a:solidFill>
                  <a:srgbClr val="202122"/>
                </a:solidFill>
                <a:latin typeface="NikoshBAN" panose="02000000000000000000" pitchFamily="2" charset="0"/>
                <a:cs typeface="NikoshBAN" panose="02000000000000000000" pitchFamily="2" charset="0"/>
              </a:rPr>
              <a:t>হলো</a:t>
            </a:r>
            <a:endParaRPr lang="en-US" sz="2800" dirty="0" smtClean="0">
              <a:solidFill>
                <a:srgbClr val="202122"/>
              </a:solidFill>
              <a:latin typeface="NikoshBAN" panose="02000000000000000000" pitchFamily="2" charset="0"/>
              <a:cs typeface="NikoshBAN" panose="02000000000000000000" pitchFamily="2" charset="0"/>
            </a:endParaRPr>
          </a:p>
          <a:p>
            <a:pPr algn="just"/>
            <a:r>
              <a:rPr lang="en-US" sz="2800" dirty="0">
                <a:solidFill>
                  <a:srgbClr val="202122"/>
                </a:solidFill>
                <a:latin typeface="NikoshBAN" panose="02000000000000000000" pitchFamily="2" charset="0"/>
                <a:cs typeface="NikoshBAN" panose="02000000000000000000" pitchFamily="2" charset="0"/>
              </a:rPr>
              <a:t> </a:t>
            </a:r>
            <a:r>
              <a:rPr lang="en-US" sz="2800" dirty="0" smtClean="0">
                <a:solidFill>
                  <a:srgbClr val="202122"/>
                </a:solidFill>
                <a:latin typeface="NikoshBAN" panose="02000000000000000000" pitchFamily="2" charset="0"/>
                <a:cs typeface="NikoshBAN" panose="02000000000000000000" pitchFamily="2" charset="0"/>
              </a:rPr>
              <a:t>    </a:t>
            </a:r>
            <a:r>
              <a:rPr lang="as-IN" sz="2800" dirty="0" smtClean="0">
                <a:solidFill>
                  <a:srgbClr val="202122"/>
                </a:solidFill>
                <a:latin typeface="NikoshBAN" panose="02000000000000000000" pitchFamily="2" charset="0"/>
                <a:cs typeface="NikoshBAN" panose="02000000000000000000" pitchFamily="2" charset="0"/>
              </a:rPr>
              <a:t> </a:t>
            </a:r>
            <a:r>
              <a:rPr lang="as-IN" sz="2800" dirty="0">
                <a:solidFill>
                  <a:srgbClr val="202122"/>
                </a:solidFill>
                <a:latin typeface="NikoshBAN" panose="02000000000000000000" pitchFamily="2" charset="0"/>
                <a:cs typeface="NikoshBAN" panose="02000000000000000000" pitchFamily="2" charset="0"/>
              </a:rPr>
              <a:t>১ হাজার ৬০০ মেগাহার্টজ। এর ব্যান্ডউইডথ ও ফ্রিকোয়েন্সি ব্যবহার করে </a:t>
            </a:r>
            <a:r>
              <a:rPr lang="en-US" sz="2800" dirty="0" smtClean="0">
                <a:solidFill>
                  <a:srgbClr val="202122"/>
                </a:solidFill>
                <a:latin typeface="NikoshBAN" panose="02000000000000000000" pitchFamily="2" charset="0"/>
                <a:cs typeface="NikoshBAN" panose="02000000000000000000" pitchFamily="2" charset="0"/>
              </a:rPr>
              <a:t>   </a:t>
            </a:r>
            <a:r>
              <a:rPr lang="as-IN" sz="2800" dirty="0" smtClean="0">
                <a:solidFill>
                  <a:srgbClr val="202122"/>
                </a:solidFill>
                <a:latin typeface="NikoshBAN" panose="02000000000000000000" pitchFamily="2" charset="0"/>
                <a:cs typeface="NikoshBAN" panose="02000000000000000000" pitchFamily="2" charset="0"/>
              </a:rPr>
              <a:t>ইন্টারনেটবঞ্চিত </a:t>
            </a:r>
            <a:r>
              <a:rPr lang="as-IN" sz="2800" dirty="0">
                <a:solidFill>
                  <a:srgbClr val="202122"/>
                </a:solidFill>
                <a:latin typeface="NikoshBAN" panose="02000000000000000000" pitchFamily="2" charset="0"/>
                <a:cs typeface="NikoshBAN" panose="02000000000000000000" pitchFamily="2" charset="0"/>
              </a:rPr>
              <a:t>অঞ্চল যেমন পার্বত্য ও হাওড় </a:t>
            </a:r>
            <a:r>
              <a:rPr lang="as-IN" sz="2800" dirty="0" smtClean="0">
                <a:solidFill>
                  <a:srgbClr val="202122"/>
                </a:solidFill>
                <a:latin typeface="NikoshBAN" panose="02000000000000000000" pitchFamily="2" charset="0"/>
                <a:cs typeface="NikoshBAN" panose="02000000000000000000" pitchFamily="2" charset="0"/>
              </a:rPr>
              <a:t>এলাকা</a:t>
            </a:r>
            <a:r>
              <a:rPr lang="en-US" sz="2800" dirty="0" smtClean="0">
                <a:solidFill>
                  <a:srgbClr val="202122"/>
                </a:solidFill>
                <a:latin typeface="NikoshBAN" panose="02000000000000000000" pitchFamily="2" charset="0"/>
                <a:cs typeface="NikoshBAN" panose="02000000000000000000" pitchFamily="2" charset="0"/>
              </a:rPr>
              <a:t>য়</a:t>
            </a:r>
            <a:r>
              <a:rPr lang="as-IN" sz="2800" dirty="0" smtClean="0">
                <a:solidFill>
                  <a:srgbClr val="202122"/>
                </a:solidFill>
                <a:latin typeface="NikoshBAN" panose="02000000000000000000" pitchFamily="2" charset="0"/>
                <a:cs typeface="NikoshBAN" panose="02000000000000000000" pitchFamily="2" charset="0"/>
              </a:rPr>
              <a:t> </a:t>
            </a:r>
            <a:r>
              <a:rPr lang="as-IN" sz="2800" dirty="0">
                <a:solidFill>
                  <a:srgbClr val="202122"/>
                </a:solidFill>
                <a:latin typeface="NikoshBAN" panose="02000000000000000000" pitchFamily="2" charset="0"/>
                <a:cs typeface="NikoshBAN" panose="02000000000000000000" pitchFamily="2" charset="0"/>
              </a:rPr>
              <a:t>ইন্টারনেট সুবিধা দেয়া সম্ভব। প্রত্যন্ত অঞ্চলে ইন্টারনেট ও ব্যাংকিং সেবা, টেলিমেডিসিন ও দূরনিয়ন্ত্রিত শিক্ষাব্যবস্থা প্রসারেও ব্যবহার করা যাবে বঙ্গবন্ধু-১ স্যাটেলাইট।</a:t>
            </a:r>
          </a:p>
          <a:p>
            <a:r>
              <a:rPr lang="en-US" sz="2800" dirty="0" smtClean="0">
                <a:solidFill>
                  <a:srgbClr val="202122"/>
                </a:solidFill>
                <a:latin typeface="NikoshBAN" panose="02000000000000000000" pitchFamily="2" charset="0"/>
                <a:cs typeface="NikoshBAN" panose="02000000000000000000" pitchFamily="2" charset="0"/>
              </a:rPr>
              <a:t>3.    </a:t>
            </a:r>
            <a:r>
              <a:rPr lang="as-IN" sz="2800" dirty="0" smtClean="0">
                <a:solidFill>
                  <a:srgbClr val="202122"/>
                </a:solidFill>
                <a:latin typeface="NikoshBAN" panose="02000000000000000000" pitchFamily="2" charset="0"/>
                <a:cs typeface="NikoshBAN" panose="02000000000000000000" pitchFamily="2" charset="0"/>
              </a:rPr>
              <a:t>বড় </a:t>
            </a:r>
            <a:r>
              <a:rPr lang="as-IN" sz="2800" dirty="0">
                <a:solidFill>
                  <a:srgbClr val="202122"/>
                </a:solidFill>
                <a:latin typeface="NikoshBAN" panose="02000000000000000000" pitchFamily="2" charset="0"/>
                <a:cs typeface="NikoshBAN" panose="02000000000000000000" pitchFamily="2" charset="0"/>
              </a:rPr>
              <a:t>প্রাকৃতিক দুর্যোগের </a:t>
            </a:r>
            <a:r>
              <a:rPr lang="as-IN" sz="2800" dirty="0" smtClean="0">
                <a:solidFill>
                  <a:srgbClr val="202122"/>
                </a:solidFill>
                <a:latin typeface="NikoshBAN" panose="02000000000000000000" pitchFamily="2" charset="0"/>
                <a:cs typeface="NikoshBAN" panose="02000000000000000000" pitchFamily="2" charset="0"/>
              </a:rPr>
              <a:t>সম</a:t>
            </a:r>
            <a:r>
              <a:rPr lang="en-US" sz="2800" dirty="0" smtClean="0">
                <a:solidFill>
                  <a:srgbClr val="202122"/>
                </a:solidFill>
                <a:latin typeface="NikoshBAN" panose="02000000000000000000" pitchFamily="2" charset="0"/>
                <a:cs typeface="NikoshBAN" panose="02000000000000000000" pitchFamily="2" charset="0"/>
              </a:rPr>
              <a:t>য়</a:t>
            </a:r>
            <a:r>
              <a:rPr lang="as-IN" sz="2800" dirty="0" smtClean="0">
                <a:solidFill>
                  <a:srgbClr val="202122"/>
                </a:solidFill>
                <a:latin typeface="NikoshBAN" panose="02000000000000000000" pitchFamily="2" charset="0"/>
                <a:cs typeface="NikoshBAN" panose="02000000000000000000" pitchFamily="2" charset="0"/>
              </a:rPr>
              <a:t> </a:t>
            </a:r>
            <a:r>
              <a:rPr lang="as-IN" sz="2800" dirty="0">
                <a:solidFill>
                  <a:srgbClr val="202122"/>
                </a:solidFill>
                <a:latin typeface="NikoshBAN" panose="02000000000000000000" pitchFamily="2" charset="0"/>
                <a:cs typeface="NikoshBAN" panose="02000000000000000000" pitchFamily="2" charset="0"/>
              </a:rPr>
              <a:t>মোবাইল </a:t>
            </a:r>
            <a:r>
              <a:rPr lang="as-IN" sz="2800" dirty="0" smtClean="0">
                <a:solidFill>
                  <a:srgbClr val="202122"/>
                </a:solidFill>
                <a:latin typeface="NikoshBAN" panose="02000000000000000000" pitchFamily="2" charset="0"/>
                <a:cs typeface="NikoshBAN" panose="02000000000000000000" pitchFamily="2" charset="0"/>
              </a:rPr>
              <a:t>নেটও</a:t>
            </a:r>
            <a:r>
              <a:rPr lang="en-US" sz="2800" dirty="0" err="1" smtClean="0">
                <a:solidFill>
                  <a:srgbClr val="202122"/>
                </a:solidFill>
                <a:latin typeface="NikoshBAN" panose="02000000000000000000" pitchFamily="2" charset="0"/>
                <a:cs typeface="NikoshBAN" panose="02000000000000000000" pitchFamily="2" charset="0"/>
              </a:rPr>
              <a:t>য়া</a:t>
            </a:r>
            <a:r>
              <a:rPr lang="as-IN" sz="2800" dirty="0" smtClean="0">
                <a:solidFill>
                  <a:srgbClr val="202122"/>
                </a:solidFill>
                <a:latin typeface="NikoshBAN" panose="02000000000000000000" pitchFamily="2" charset="0"/>
                <a:cs typeface="NikoshBAN" panose="02000000000000000000" pitchFamily="2" charset="0"/>
              </a:rPr>
              <a:t>র্ক </a:t>
            </a:r>
            <a:r>
              <a:rPr lang="as-IN" sz="2800" dirty="0">
                <a:solidFill>
                  <a:srgbClr val="202122"/>
                </a:solidFill>
                <a:latin typeface="NikoshBAN" panose="02000000000000000000" pitchFamily="2" charset="0"/>
                <a:cs typeface="NikoshBAN" panose="02000000000000000000" pitchFamily="2" charset="0"/>
              </a:rPr>
              <a:t>অচল </a:t>
            </a:r>
            <a:r>
              <a:rPr lang="as-IN" sz="2800" dirty="0" smtClean="0">
                <a:solidFill>
                  <a:srgbClr val="202122"/>
                </a:solidFill>
                <a:latin typeface="NikoshBAN" panose="02000000000000000000" pitchFamily="2" charset="0"/>
                <a:cs typeface="NikoshBAN" panose="02000000000000000000" pitchFamily="2" charset="0"/>
              </a:rPr>
              <a:t>হ</a:t>
            </a:r>
            <a:r>
              <a:rPr lang="en-US" sz="2800" dirty="0" err="1" smtClean="0">
                <a:solidFill>
                  <a:srgbClr val="202122"/>
                </a:solidFill>
                <a:latin typeface="NikoshBAN" panose="02000000000000000000" pitchFamily="2" charset="0"/>
                <a:cs typeface="NikoshBAN" panose="02000000000000000000" pitchFamily="2" charset="0"/>
              </a:rPr>
              <a:t>য়ে</a:t>
            </a:r>
            <a:r>
              <a:rPr lang="as-IN" sz="2800" dirty="0" smtClean="0">
                <a:solidFill>
                  <a:srgbClr val="202122"/>
                </a:solidFill>
                <a:latin typeface="NikoshBAN" panose="02000000000000000000" pitchFamily="2" charset="0"/>
                <a:cs typeface="NikoshBAN" panose="02000000000000000000" pitchFamily="2" charset="0"/>
              </a:rPr>
              <a:t> </a:t>
            </a:r>
            <a:r>
              <a:rPr lang="as-IN" sz="2800" dirty="0">
                <a:solidFill>
                  <a:srgbClr val="202122"/>
                </a:solidFill>
                <a:latin typeface="NikoshBAN" panose="02000000000000000000" pitchFamily="2" charset="0"/>
                <a:cs typeface="NikoshBAN" panose="02000000000000000000" pitchFamily="2" charset="0"/>
              </a:rPr>
              <a:t>পড়ে। </a:t>
            </a:r>
            <a:r>
              <a:rPr lang="en-US" sz="2800" dirty="0" smtClean="0">
                <a:solidFill>
                  <a:srgbClr val="202122"/>
                </a:solidFill>
                <a:latin typeface="NikoshBAN" panose="02000000000000000000" pitchFamily="2" charset="0"/>
                <a:cs typeface="NikoshBAN" panose="02000000000000000000" pitchFamily="2" charset="0"/>
              </a:rPr>
              <a:t>           </a:t>
            </a:r>
          </a:p>
          <a:p>
            <a:r>
              <a:rPr lang="en-US" sz="2800" dirty="0" smtClean="0">
                <a:solidFill>
                  <a:srgbClr val="202122"/>
                </a:solidFill>
                <a:latin typeface="NikoshBAN" panose="02000000000000000000" pitchFamily="2" charset="0"/>
                <a:cs typeface="NikoshBAN" panose="02000000000000000000" pitchFamily="2" charset="0"/>
              </a:rPr>
              <a:t>      </a:t>
            </a:r>
            <a:r>
              <a:rPr lang="as-IN" sz="2800" dirty="0" smtClean="0">
                <a:solidFill>
                  <a:srgbClr val="202122"/>
                </a:solidFill>
                <a:latin typeface="NikoshBAN" panose="02000000000000000000" pitchFamily="2" charset="0"/>
                <a:cs typeface="NikoshBAN" panose="02000000000000000000" pitchFamily="2" charset="0"/>
              </a:rPr>
              <a:t>তখন </a:t>
            </a:r>
            <a:r>
              <a:rPr lang="as-IN" sz="2800" dirty="0">
                <a:solidFill>
                  <a:srgbClr val="202122"/>
                </a:solidFill>
                <a:latin typeface="NikoshBAN" panose="02000000000000000000" pitchFamily="2" charset="0"/>
                <a:cs typeface="NikoshBAN" panose="02000000000000000000" pitchFamily="2" charset="0"/>
              </a:rPr>
              <a:t>এর মাধ্যমে দুর্গত </a:t>
            </a:r>
            <a:r>
              <a:rPr lang="as-IN" sz="2800" dirty="0" smtClean="0">
                <a:solidFill>
                  <a:srgbClr val="202122"/>
                </a:solidFill>
                <a:latin typeface="NikoshBAN" panose="02000000000000000000" pitchFamily="2" charset="0"/>
                <a:cs typeface="NikoshBAN" panose="02000000000000000000" pitchFamily="2" charset="0"/>
              </a:rPr>
              <a:t>এলাকা</a:t>
            </a:r>
            <a:r>
              <a:rPr lang="en-US" sz="2800" dirty="0" smtClean="0">
                <a:solidFill>
                  <a:srgbClr val="202122"/>
                </a:solidFill>
                <a:latin typeface="NikoshBAN" panose="02000000000000000000" pitchFamily="2" charset="0"/>
                <a:cs typeface="NikoshBAN" panose="02000000000000000000" pitchFamily="2" charset="0"/>
              </a:rPr>
              <a:t>য়</a:t>
            </a:r>
            <a:r>
              <a:rPr lang="as-IN" sz="2800" dirty="0" smtClean="0">
                <a:solidFill>
                  <a:srgbClr val="202122"/>
                </a:solidFill>
                <a:latin typeface="NikoshBAN" panose="02000000000000000000" pitchFamily="2" charset="0"/>
                <a:cs typeface="NikoshBAN" panose="02000000000000000000" pitchFamily="2" charset="0"/>
              </a:rPr>
              <a:t> </a:t>
            </a:r>
            <a:r>
              <a:rPr lang="as-IN" sz="2800" dirty="0">
                <a:solidFill>
                  <a:srgbClr val="202122"/>
                </a:solidFill>
                <a:latin typeface="NikoshBAN" panose="02000000000000000000" pitchFamily="2" charset="0"/>
                <a:cs typeface="NikoshBAN" panose="02000000000000000000" pitchFamily="2" charset="0"/>
              </a:rPr>
              <a:t>যোগাযোগব্যবস্থা চালু রাখা সম্ভব হবে।</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6410" y="1275009"/>
            <a:ext cx="2647950" cy="5039616"/>
          </a:xfrm>
          <a:prstGeom prst="rect">
            <a:avLst/>
          </a:prstGeom>
          <a:ln>
            <a:noFill/>
          </a:ln>
          <a:effectLst>
            <a:softEdge rad="112500"/>
          </a:effectLst>
        </p:spPr>
      </p:pic>
    </p:spTree>
    <p:extLst>
      <p:ext uri="{BB962C8B-B14F-4D97-AF65-F5344CB8AC3E}">
        <p14:creationId xmlns:p14="http://schemas.microsoft.com/office/powerpoint/2010/main" val="69694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2225" y="1022418"/>
            <a:ext cx="11221792" cy="2062103"/>
          </a:xfrm>
          <a:prstGeom prst="rect">
            <a:avLst/>
          </a:prstGeom>
        </p:spPr>
        <p:txBody>
          <a:bodyPr wrap="square">
            <a:spAutoFit/>
          </a:bodyPr>
          <a:lstStyle/>
          <a:p>
            <a:r>
              <a:rPr lang="as-IN" sz="3200" dirty="0">
                <a:solidFill>
                  <a:srgbClr val="202122"/>
                </a:solidFill>
                <a:latin typeface="NikoshBAN" panose="02000000000000000000" pitchFamily="2" charset="0"/>
                <a:cs typeface="NikoshBAN" panose="02000000000000000000" pitchFamily="2" charset="0"/>
              </a:rPr>
              <a:t>বঙ্গবন্ধু-১ কৃত্রিম উপগ্রহটি সম্পূর্ণ চালু </a:t>
            </a:r>
            <a:r>
              <a:rPr lang="as-IN" sz="3200" dirty="0" smtClean="0">
                <a:solidFill>
                  <a:srgbClr val="202122"/>
                </a:solidFill>
                <a:latin typeface="NikoshBAN" panose="02000000000000000000" pitchFamily="2" charset="0"/>
                <a:cs typeface="NikoshBAN" panose="02000000000000000000" pitchFamily="2" charset="0"/>
              </a:rPr>
              <a:t>হও</a:t>
            </a:r>
            <a:r>
              <a:rPr lang="en-US" sz="3200" dirty="0" err="1" smtClean="0">
                <a:solidFill>
                  <a:srgbClr val="202122"/>
                </a:solidFill>
                <a:latin typeface="NikoshBAN" panose="02000000000000000000" pitchFamily="2" charset="0"/>
                <a:cs typeface="NikoshBAN" panose="02000000000000000000" pitchFamily="2" charset="0"/>
              </a:rPr>
              <a:t>য়া</a:t>
            </a:r>
            <a:r>
              <a:rPr lang="as-IN" sz="3200" dirty="0" smtClean="0">
                <a:solidFill>
                  <a:srgbClr val="202122"/>
                </a:solidFill>
                <a:latin typeface="NikoshBAN" panose="02000000000000000000" pitchFamily="2" charset="0"/>
                <a:cs typeface="NikoshBAN" panose="02000000000000000000" pitchFamily="2" charset="0"/>
              </a:rPr>
              <a:t>র </a:t>
            </a:r>
            <a:r>
              <a:rPr lang="as-IN" sz="3200" dirty="0">
                <a:solidFill>
                  <a:srgbClr val="202122"/>
                </a:solidFill>
                <a:latin typeface="NikoshBAN" panose="02000000000000000000" pitchFamily="2" charset="0"/>
                <a:cs typeface="NikoshBAN" panose="02000000000000000000" pitchFamily="2" charset="0"/>
              </a:rPr>
              <a:t>পর বাংলাদেশের ভূ-কেন্দ্র থেকে </a:t>
            </a:r>
            <a:r>
              <a:rPr lang="as-IN" sz="3200" dirty="0" smtClean="0">
                <a:solidFill>
                  <a:srgbClr val="202122"/>
                </a:solidFill>
                <a:latin typeface="NikoshBAN" panose="02000000000000000000" pitchFamily="2" charset="0"/>
                <a:cs typeface="NikoshBAN" panose="02000000000000000000" pitchFamily="2" charset="0"/>
              </a:rPr>
              <a:t>নি</a:t>
            </a:r>
            <a:r>
              <a:rPr lang="en-US" sz="3200" dirty="0" smtClean="0">
                <a:solidFill>
                  <a:srgbClr val="202122"/>
                </a:solidFill>
                <a:latin typeface="NikoshBAN" panose="02000000000000000000" pitchFamily="2" charset="0"/>
                <a:cs typeface="NikoshBAN" panose="02000000000000000000" pitchFamily="2" charset="0"/>
              </a:rPr>
              <a:t>য়</a:t>
            </a:r>
            <a:r>
              <a:rPr lang="as-IN" sz="3200" dirty="0" smtClean="0">
                <a:solidFill>
                  <a:srgbClr val="202122"/>
                </a:solidFill>
                <a:latin typeface="NikoshBAN" panose="02000000000000000000" pitchFamily="2" charset="0"/>
                <a:cs typeface="NikoshBAN" panose="02000000000000000000" pitchFamily="2" charset="0"/>
              </a:rPr>
              <a:t>ন্ত্রণ </a:t>
            </a:r>
            <a:r>
              <a:rPr lang="as-IN" sz="3200" dirty="0">
                <a:solidFill>
                  <a:srgbClr val="202122"/>
                </a:solidFill>
                <a:latin typeface="NikoshBAN" panose="02000000000000000000" pitchFamily="2" charset="0"/>
                <a:cs typeface="NikoshBAN" panose="02000000000000000000" pitchFamily="2" charset="0"/>
              </a:rPr>
              <a:t>করা হচ্ছে। এই জন্য গাজীপুর জেলার </a:t>
            </a:r>
            <a:r>
              <a:rPr lang="as-IN" sz="3200" dirty="0" smtClean="0">
                <a:solidFill>
                  <a:srgbClr val="202122"/>
                </a:solidFill>
                <a:latin typeface="NikoshBAN" panose="02000000000000000000" pitchFamily="2" charset="0"/>
                <a:cs typeface="NikoshBAN" panose="02000000000000000000" pitchFamily="2" charset="0"/>
              </a:rPr>
              <a:t>জ</a:t>
            </a:r>
            <a:r>
              <a:rPr lang="en-US" sz="3200" dirty="0" smtClean="0">
                <a:solidFill>
                  <a:srgbClr val="202122"/>
                </a:solidFill>
                <a:latin typeface="NikoshBAN" panose="02000000000000000000" pitchFamily="2" charset="0"/>
                <a:cs typeface="NikoshBAN" panose="02000000000000000000" pitchFamily="2" charset="0"/>
              </a:rPr>
              <a:t>য়</a:t>
            </a:r>
            <a:r>
              <a:rPr lang="as-IN" sz="3200" dirty="0" smtClean="0">
                <a:solidFill>
                  <a:srgbClr val="202122"/>
                </a:solidFill>
                <a:latin typeface="NikoshBAN" panose="02000000000000000000" pitchFamily="2" charset="0"/>
                <a:cs typeface="NikoshBAN" panose="02000000000000000000" pitchFamily="2" charset="0"/>
              </a:rPr>
              <a:t>দেবপুর </a:t>
            </a:r>
            <a:r>
              <a:rPr lang="as-IN" sz="3200" dirty="0">
                <a:solidFill>
                  <a:srgbClr val="202122"/>
                </a:solidFill>
                <a:latin typeface="NikoshBAN" panose="02000000000000000000" pitchFamily="2" charset="0"/>
                <a:cs typeface="NikoshBAN" panose="02000000000000000000" pitchFamily="2" charset="0"/>
              </a:rPr>
              <a:t>ও রাঙ্গামাটির </a:t>
            </a:r>
            <a:r>
              <a:rPr lang="as-IN" sz="3200" dirty="0" smtClean="0">
                <a:solidFill>
                  <a:srgbClr val="202122"/>
                </a:solidFill>
                <a:latin typeface="NikoshBAN" panose="02000000000000000000" pitchFamily="2" charset="0"/>
                <a:cs typeface="NikoshBAN" panose="02000000000000000000" pitchFamily="2" charset="0"/>
              </a:rPr>
              <a:t>বেতবুনি</a:t>
            </a:r>
            <a:r>
              <a:rPr lang="en-US" sz="3200" dirty="0" err="1" smtClean="0">
                <a:solidFill>
                  <a:srgbClr val="202122"/>
                </a:solidFill>
                <a:latin typeface="NikoshBAN" panose="02000000000000000000" pitchFamily="2" charset="0"/>
                <a:cs typeface="NikoshBAN" panose="02000000000000000000" pitchFamily="2" charset="0"/>
              </a:rPr>
              <a:t>য়ায়</a:t>
            </a:r>
            <a:r>
              <a:rPr lang="as-IN" sz="3200" dirty="0" smtClean="0">
                <a:solidFill>
                  <a:srgbClr val="202122"/>
                </a:solidFill>
                <a:latin typeface="NikoshBAN" panose="02000000000000000000" pitchFamily="2" charset="0"/>
                <a:cs typeface="NikoshBAN" panose="02000000000000000000" pitchFamily="2" charset="0"/>
              </a:rPr>
              <a:t> দ্বিতী</a:t>
            </a:r>
            <a:r>
              <a:rPr lang="en-US" sz="3200" dirty="0" smtClean="0">
                <a:solidFill>
                  <a:srgbClr val="202122"/>
                </a:solidFill>
                <a:latin typeface="NikoshBAN" panose="02000000000000000000" pitchFamily="2" charset="0"/>
                <a:cs typeface="NikoshBAN" panose="02000000000000000000" pitchFamily="2" charset="0"/>
              </a:rPr>
              <a:t>য়</a:t>
            </a:r>
            <a:r>
              <a:rPr lang="as-IN" sz="3200" dirty="0" smtClean="0">
                <a:solidFill>
                  <a:srgbClr val="202122"/>
                </a:solidFill>
                <a:latin typeface="NikoshBAN" panose="02000000000000000000" pitchFamily="2" charset="0"/>
                <a:cs typeface="NikoshBAN" panose="02000000000000000000" pitchFamily="2" charset="0"/>
              </a:rPr>
              <a:t> </a:t>
            </a:r>
            <a:r>
              <a:rPr lang="as-IN" sz="3200" dirty="0">
                <a:solidFill>
                  <a:srgbClr val="202122"/>
                </a:solidFill>
                <a:latin typeface="NikoshBAN" panose="02000000000000000000" pitchFamily="2" charset="0"/>
                <a:cs typeface="NikoshBAN" panose="02000000000000000000" pitchFamily="2" charset="0"/>
              </a:rPr>
              <a:t>মাধ্যম ব্যকআল হিসেবে রাখা </a:t>
            </a:r>
            <a:r>
              <a:rPr lang="as-IN" sz="3200" dirty="0" smtClean="0">
                <a:solidFill>
                  <a:srgbClr val="202122"/>
                </a:solidFill>
                <a:latin typeface="NikoshBAN" panose="02000000000000000000" pitchFamily="2" charset="0"/>
                <a:cs typeface="NikoshBAN" panose="02000000000000000000" pitchFamily="2" charset="0"/>
              </a:rPr>
              <a:t>হ</a:t>
            </a:r>
            <a:r>
              <a:rPr lang="en-US" sz="3200" dirty="0" smtClean="0">
                <a:solidFill>
                  <a:srgbClr val="202122"/>
                </a:solidFill>
                <a:latin typeface="NikoshBAN" panose="02000000000000000000" pitchFamily="2" charset="0"/>
                <a:cs typeface="NikoshBAN" panose="02000000000000000000" pitchFamily="2" charset="0"/>
              </a:rPr>
              <a:t>য়</a:t>
            </a:r>
            <a:r>
              <a:rPr lang="as-IN" sz="3200" dirty="0" smtClean="0">
                <a:solidFill>
                  <a:srgbClr val="202122"/>
                </a:solidFill>
                <a:latin typeface="NikoshBAN" panose="02000000000000000000" pitchFamily="2" charset="0"/>
                <a:cs typeface="NikoshBAN" panose="02000000000000000000" pitchFamily="2" charset="0"/>
              </a:rPr>
              <a:t>। এছা</a:t>
            </a:r>
            <a:r>
              <a:rPr lang="en-US" sz="3200" dirty="0" err="1" smtClean="0">
                <a:solidFill>
                  <a:srgbClr val="202122"/>
                </a:solidFill>
                <a:latin typeface="NikoshBAN" panose="02000000000000000000" pitchFamily="2" charset="0"/>
                <a:cs typeface="NikoshBAN" panose="02000000000000000000" pitchFamily="2" charset="0"/>
              </a:rPr>
              <a:t>ড়া</a:t>
            </a:r>
            <a:r>
              <a:rPr lang="as-IN" sz="3200" dirty="0" smtClean="0">
                <a:solidFill>
                  <a:srgbClr val="202122"/>
                </a:solidFill>
                <a:latin typeface="NikoshBAN" panose="02000000000000000000" pitchFamily="2" charset="0"/>
                <a:cs typeface="NikoshBAN" panose="02000000000000000000" pitchFamily="2" charset="0"/>
              </a:rPr>
              <a:t> ইন্দোনেশি</a:t>
            </a:r>
            <a:r>
              <a:rPr lang="en-US" sz="3200" dirty="0" err="1" smtClean="0">
                <a:solidFill>
                  <a:srgbClr val="202122"/>
                </a:solidFill>
                <a:latin typeface="NikoshBAN" panose="02000000000000000000" pitchFamily="2" charset="0"/>
                <a:cs typeface="NikoshBAN" panose="02000000000000000000" pitchFamily="2" charset="0"/>
              </a:rPr>
              <a:t>য়া</a:t>
            </a:r>
            <a:r>
              <a:rPr lang="as-IN" sz="3200" dirty="0" smtClean="0">
                <a:solidFill>
                  <a:srgbClr val="202122"/>
                </a:solidFill>
                <a:latin typeface="NikoshBAN" panose="02000000000000000000" pitchFamily="2" charset="0"/>
                <a:cs typeface="NikoshBAN" panose="02000000000000000000" pitchFamily="2" charset="0"/>
              </a:rPr>
              <a:t> </a:t>
            </a:r>
            <a:r>
              <a:rPr lang="as-IN" sz="3200" dirty="0">
                <a:solidFill>
                  <a:srgbClr val="202122"/>
                </a:solidFill>
                <a:latin typeface="NikoshBAN" panose="02000000000000000000" pitchFamily="2" charset="0"/>
                <a:cs typeface="NikoshBAN" panose="02000000000000000000" pitchFamily="2" charset="0"/>
              </a:rPr>
              <a:t>ও ফিলিপাইনে দুটি ভূ-উপগ্রহ উপকেন্দ্র স্থাপন করা হচ্ছে।</a:t>
            </a:r>
            <a:endParaRPr lang="en-US" sz="3200" dirty="0">
              <a:latin typeface="NikoshBAN" panose="02000000000000000000" pitchFamily="2" charset="0"/>
              <a:cs typeface="NikoshBAN" panose="02000000000000000000" pitchFamily="2" charset="0"/>
            </a:endParaRPr>
          </a:p>
        </p:txBody>
      </p:sp>
      <p:sp>
        <p:nvSpPr>
          <p:cNvPr id="4" name="Rectangle 3"/>
          <p:cNvSpPr/>
          <p:nvPr/>
        </p:nvSpPr>
        <p:spPr>
          <a:xfrm>
            <a:off x="4299635" y="114769"/>
            <a:ext cx="1906291" cy="1015663"/>
          </a:xfrm>
          <a:prstGeom prst="rect">
            <a:avLst/>
          </a:prstGeom>
        </p:spPr>
        <p:txBody>
          <a:bodyPr wrap="none">
            <a:spAutoFit/>
          </a:bodyPr>
          <a:lstStyle/>
          <a:p>
            <a:r>
              <a:rPr lang="as-IN" sz="6000" dirty="0">
                <a:solidFill>
                  <a:srgbClr val="000000"/>
                </a:solidFill>
                <a:latin typeface="NikoshBAN" panose="02000000000000000000" pitchFamily="2" charset="0"/>
                <a:cs typeface="NikoshBAN" panose="02000000000000000000" pitchFamily="2" charset="0"/>
              </a:rPr>
              <a:t>ভূ কেন্দ্র</a:t>
            </a:r>
            <a:endParaRPr lang="as-IN" sz="6000" b="0" i="0" dirty="0">
              <a:solidFill>
                <a:srgbClr val="000000"/>
              </a:solidFill>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2920"/>
          <a:stretch/>
        </p:blipFill>
        <p:spPr>
          <a:xfrm>
            <a:off x="1571222" y="3570185"/>
            <a:ext cx="4623516" cy="2637432"/>
          </a:xfrm>
          <a:prstGeom prst="rect">
            <a:avLst/>
          </a:prstGeom>
          <a:ln>
            <a:noFill/>
          </a:ln>
          <a:effectLst>
            <a:softEdge rad="112500"/>
          </a:effectLst>
        </p:spPr>
      </p:pic>
      <p:pic>
        <p:nvPicPr>
          <p:cNvPr id="7" name="Content Placeholder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65997" y="3549750"/>
            <a:ext cx="4490138" cy="2580593"/>
          </a:xfrm>
          <a:prstGeom prst="rect">
            <a:avLst/>
          </a:prstGeom>
          <a:ln>
            <a:noFill/>
          </a:ln>
          <a:effectLst>
            <a:softEdge rad="112500"/>
          </a:effectLst>
        </p:spPr>
      </p:pic>
      <p:sp>
        <p:nvSpPr>
          <p:cNvPr id="8" name="Frame 7"/>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Tree>
    <p:extLst>
      <p:ext uri="{BB962C8B-B14F-4D97-AF65-F5344CB8AC3E}">
        <p14:creationId xmlns:p14="http://schemas.microsoft.com/office/powerpoint/2010/main" val="361873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2384" y="4918588"/>
            <a:ext cx="10543271" cy="707886"/>
          </a:xfrm>
          <a:prstGeom prst="rect">
            <a:avLst/>
          </a:prstGeom>
        </p:spPr>
        <p:txBody>
          <a:bodyPr wrap="none">
            <a:spAutoFit/>
          </a:bodyPr>
          <a:lstStyle/>
          <a:p>
            <a:pPr marL="742950" indent="-742950">
              <a:buFont typeface="+mj-lt"/>
              <a:buAutoNum type="arabicPeriod"/>
            </a:pPr>
            <a:r>
              <a:rPr lang="as-IN" sz="4000" dirty="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বঙ্গবন্ধু </a:t>
            </a:r>
            <a:r>
              <a:rPr lang="en-US" sz="4000" dirty="0" smtClean="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 </a:t>
            </a:r>
            <a:r>
              <a:rPr lang="as-IN" sz="4000" dirty="0" smtClean="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১ </a:t>
            </a:r>
            <a:r>
              <a:rPr lang="as-IN" sz="4000" dirty="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স্যাটেলাইট থেকে </a:t>
            </a:r>
            <a:r>
              <a:rPr lang="en-US" sz="4000" dirty="0" err="1" smtClean="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কত</a:t>
            </a:r>
            <a:r>
              <a:rPr lang="as-IN" sz="4000" dirty="0" smtClean="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 </a:t>
            </a:r>
            <a:r>
              <a:rPr lang="as-IN" sz="4000" dirty="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ধরনের সুবিধা </a:t>
            </a:r>
            <a:r>
              <a:rPr lang="as-IN" sz="4000" dirty="0" smtClean="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পাও</a:t>
            </a:r>
            <a:r>
              <a:rPr lang="en-US" sz="4000" dirty="0" err="1" smtClean="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য়া</a:t>
            </a:r>
            <a:r>
              <a:rPr lang="as-IN" sz="4000" dirty="0" smtClean="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 </a:t>
            </a:r>
            <a:r>
              <a:rPr lang="as-IN" sz="4000" dirty="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যাবে।</a:t>
            </a:r>
            <a:endParaRPr lang="en-US" sz="4000" dirty="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5" name="Flowchart: Alternate Process 4"/>
          <p:cNvSpPr/>
          <p:nvPr/>
        </p:nvSpPr>
        <p:spPr>
          <a:xfrm>
            <a:off x="4120563" y="601915"/>
            <a:ext cx="2689412" cy="488215"/>
          </a:xfrm>
          <a:prstGeom prst="flowChartAlternateProcess">
            <a:avLst/>
          </a:prstGeom>
          <a:noFill/>
          <a:ln>
            <a:noFill/>
          </a:ln>
          <a:effectLst>
            <a:glow rad="228600">
              <a:schemeClr val="accent2">
                <a:satMod val="175000"/>
                <a:alpha val="40000"/>
              </a:schemeClr>
            </a:glow>
          </a:effectLst>
        </p:spPr>
        <p:style>
          <a:lnRef idx="1">
            <a:schemeClr val="accent4"/>
          </a:lnRef>
          <a:fillRef idx="2">
            <a:schemeClr val="accent4"/>
          </a:fillRef>
          <a:effectRef idx="1">
            <a:schemeClr val="accent4"/>
          </a:effectRef>
          <a:fontRef idx="minor">
            <a:schemeClr val="dk1"/>
          </a:fontRef>
        </p:style>
        <p:txBody>
          <a:bodyPr lIns="103724" tIns="51861" rIns="103724" bIns="51861" numCol="1" rtlCol="0" anchor="ctr">
            <a:prstTxWarp prst="textPlain">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4059"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জোড়ায়</a:t>
            </a:r>
            <a:r>
              <a:rPr lang="en-US" sz="405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59"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কাজ</a:t>
            </a:r>
            <a:endParaRPr lang="en-US" sz="405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6" name="Picture 2" descr="E:\New Picture Down\Picture111.jpg"/>
          <p:cNvPicPr>
            <a:picLocks noChangeAspect="1" noChangeArrowheads="1"/>
          </p:cNvPicPr>
          <p:nvPr/>
        </p:nvPicPr>
        <p:blipFill>
          <a:blip r:embed="rId2"/>
          <a:srcRect/>
          <a:stretch>
            <a:fillRect/>
          </a:stretch>
        </p:blipFill>
        <p:spPr bwMode="auto">
          <a:xfrm>
            <a:off x="3232399" y="1340222"/>
            <a:ext cx="4726745" cy="33393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Frame 6"/>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2">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Tree>
    <p:extLst>
      <p:ext uri="{BB962C8B-B14F-4D97-AF65-F5344CB8AC3E}">
        <p14:creationId xmlns:p14="http://schemas.microsoft.com/office/powerpoint/2010/main" val="214494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4767" y="5081451"/>
            <a:ext cx="11025050" cy="8309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lvl="0"/>
            <a:r>
              <a:rPr lang="bn-BD" sz="4800" b="1" dirty="0" smtClean="0">
                <a:latin typeface="NikoshBAN" panose="02000000000000000000" pitchFamily="2" charset="0"/>
                <a:cs typeface="NikoshBAN" panose="02000000000000000000" pitchFamily="2" charset="0"/>
              </a:rPr>
              <a:t> স্যাটেলাইটের মাধ্যমে ভুমিকম্পের </a:t>
            </a:r>
            <a:r>
              <a:rPr lang="bn-BD" sz="4800" b="1" dirty="0">
                <a:latin typeface="NikoshBAN" panose="02000000000000000000" pitchFamily="2" charset="0"/>
                <a:cs typeface="NikoshBAN" panose="02000000000000000000" pitchFamily="2" charset="0"/>
              </a:rPr>
              <a:t>অগ্রিম তথ্য জানা </a:t>
            </a:r>
            <a:r>
              <a:rPr lang="bn-BD" sz="4800" b="1" dirty="0" smtClean="0">
                <a:latin typeface="NikoshBAN" panose="02000000000000000000" pitchFamily="2" charset="0"/>
                <a:cs typeface="NikoshBAN" panose="02000000000000000000" pitchFamily="2" charset="0"/>
              </a:rPr>
              <a:t>যায়। </a:t>
            </a:r>
            <a:endParaRPr lang="en-US" sz="4800" b="1" dirty="0">
              <a:latin typeface="NikoshBAN" panose="02000000000000000000" pitchFamily="2" charset="0"/>
              <a:cs typeface="NikoshBAN" panose="02000000000000000000" pitchFamily="2" charset="0"/>
            </a:endParaRPr>
          </a:p>
        </p:txBody>
      </p:sp>
      <p:sp>
        <p:nvSpPr>
          <p:cNvPr id="4" name="Rectangle 3"/>
          <p:cNvSpPr/>
          <p:nvPr/>
        </p:nvSpPr>
        <p:spPr>
          <a:xfrm>
            <a:off x="4034031" y="514013"/>
            <a:ext cx="3554178" cy="707886"/>
          </a:xfrm>
          <a:prstGeom prst="rect">
            <a:avLst/>
          </a:prstGeom>
        </p:spPr>
        <p:txBody>
          <a:bodyPr wrap="none">
            <a:spAutoFit/>
          </a:bodyPr>
          <a:lstStyle/>
          <a:p>
            <a:r>
              <a:rPr lang="as-IN" sz="4000" dirty="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বঙ্গবন্ধু ১ স্যাটেলাইট </a:t>
            </a:r>
            <a:endParaRPr lang="en-US" sz="4000" dirty="0"/>
          </a:p>
        </p:txBody>
      </p:sp>
      <p:sp>
        <p:nvSpPr>
          <p:cNvPr id="5" name="Frame 4"/>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2480" y="1495557"/>
            <a:ext cx="4902299" cy="275446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20" y="1456922"/>
            <a:ext cx="5286663" cy="2960531"/>
          </a:xfrm>
          <a:prstGeom prst="rect">
            <a:avLst/>
          </a:prstGeom>
          <a:ln>
            <a:noFill/>
          </a:ln>
          <a:effectLst>
            <a:softEdge rad="112500"/>
          </a:effectLst>
        </p:spPr>
      </p:pic>
    </p:spTree>
    <p:extLst>
      <p:ext uri="{BB962C8B-B14F-4D97-AF65-F5344CB8AC3E}">
        <p14:creationId xmlns:p14="http://schemas.microsoft.com/office/powerpoint/2010/main" val="280937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3" name="TextBox 2"/>
          <p:cNvSpPr txBox="1"/>
          <p:nvPr/>
        </p:nvSpPr>
        <p:spPr>
          <a:xfrm>
            <a:off x="574767" y="5081451"/>
            <a:ext cx="11025050" cy="8309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lvl="0"/>
            <a:r>
              <a:rPr lang="bn-BD" sz="4800" b="1" dirty="0" smtClean="0">
                <a:latin typeface="NikoshBAN" panose="02000000000000000000" pitchFamily="2" charset="0"/>
                <a:cs typeface="NikoshBAN" panose="02000000000000000000" pitchFamily="2" charset="0"/>
              </a:rPr>
              <a:t> স্যাটেলাইটের মাধ্যমে ঝড়,বৃষ্টির </a:t>
            </a:r>
            <a:r>
              <a:rPr lang="bn-BD" sz="4800" b="1" dirty="0">
                <a:latin typeface="NikoshBAN" panose="02000000000000000000" pitchFamily="2" charset="0"/>
                <a:cs typeface="NikoshBAN" panose="02000000000000000000" pitchFamily="2" charset="0"/>
              </a:rPr>
              <a:t>অগ্রিম তথ্য জানা </a:t>
            </a:r>
            <a:r>
              <a:rPr lang="bn-BD" sz="4800" b="1" dirty="0" smtClean="0">
                <a:latin typeface="NikoshBAN" panose="02000000000000000000" pitchFamily="2" charset="0"/>
                <a:cs typeface="NikoshBAN" panose="02000000000000000000" pitchFamily="2" charset="0"/>
              </a:rPr>
              <a:t>যায়। </a:t>
            </a:r>
            <a:endParaRPr lang="en-US" sz="4800" b="1" dirty="0">
              <a:latin typeface="NikoshBAN" panose="02000000000000000000" pitchFamily="2" charset="0"/>
              <a:cs typeface="NikoshBAN" panose="02000000000000000000" pitchFamily="2" charset="0"/>
            </a:endParaRPr>
          </a:p>
        </p:txBody>
      </p:sp>
      <p:sp>
        <p:nvSpPr>
          <p:cNvPr id="4" name="Rectangle 3"/>
          <p:cNvSpPr/>
          <p:nvPr/>
        </p:nvSpPr>
        <p:spPr>
          <a:xfrm>
            <a:off x="4034031" y="514013"/>
            <a:ext cx="3554178" cy="707886"/>
          </a:xfrm>
          <a:prstGeom prst="rect">
            <a:avLst/>
          </a:prstGeom>
        </p:spPr>
        <p:txBody>
          <a:bodyPr wrap="none">
            <a:spAutoFit/>
          </a:bodyPr>
          <a:lstStyle/>
          <a:p>
            <a:r>
              <a:rPr lang="as-IN" sz="4000" dirty="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বঙ্গবন্ধু ১ স্যাটেলাইট </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351" y="1439281"/>
            <a:ext cx="5360217" cy="3029688"/>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643" y="1454105"/>
            <a:ext cx="5024773" cy="3014864"/>
          </a:xfrm>
          <a:prstGeom prst="rect">
            <a:avLst/>
          </a:prstGeom>
          <a:ln>
            <a:noFill/>
          </a:ln>
          <a:effectLst>
            <a:softEdge rad="112500"/>
          </a:effectLst>
        </p:spPr>
      </p:pic>
    </p:spTree>
    <p:extLst>
      <p:ext uri="{BB962C8B-B14F-4D97-AF65-F5344CB8AC3E}">
        <p14:creationId xmlns:p14="http://schemas.microsoft.com/office/powerpoint/2010/main" val="344236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3" name="TextBox 2"/>
          <p:cNvSpPr txBox="1"/>
          <p:nvPr/>
        </p:nvSpPr>
        <p:spPr>
          <a:xfrm>
            <a:off x="600892" y="4807131"/>
            <a:ext cx="11025050" cy="13234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r>
              <a:rPr lang="bn-BD" sz="4000" b="1" dirty="0" smtClean="0">
                <a:latin typeface="NikoshBAN" panose="02000000000000000000" pitchFamily="2" charset="0"/>
                <a:cs typeface="NikoshBAN" panose="02000000000000000000" pitchFamily="2" charset="0"/>
              </a:rPr>
              <a:t> টিভি সিগন্যাল ও বিশ্বজুড়ে ফোন কল সবই স্যাটেলাইটের মাধ্যমে পরিচালিত হয়। </a:t>
            </a:r>
            <a:endParaRPr lang="en-US" sz="4000" b="1" dirty="0">
              <a:latin typeface="NikoshBAN" panose="02000000000000000000" pitchFamily="2" charset="0"/>
              <a:cs typeface="NikoshBAN" panose="02000000000000000000" pitchFamily="2" charset="0"/>
            </a:endParaRPr>
          </a:p>
        </p:txBody>
      </p:sp>
      <p:sp>
        <p:nvSpPr>
          <p:cNvPr id="4" name="Rectangle 3"/>
          <p:cNvSpPr/>
          <p:nvPr/>
        </p:nvSpPr>
        <p:spPr>
          <a:xfrm>
            <a:off x="4034031" y="514013"/>
            <a:ext cx="3554178" cy="707886"/>
          </a:xfrm>
          <a:prstGeom prst="rect">
            <a:avLst/>
          </a:prstGeom>
        </p:spPr>
        <p:txBody>
          <a:bodyPr wrap="none">
            <a:spAutoFit/>
          </a:bodyPr>
          <a:lstStyle/>
          <a:p>
            <a:r>
              <a:rPr lang="as-IN" sz="4000" dirty="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বঙ্গবন্ধু ১ স্যাটেলাইট </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467" y="1545464"/>
            <a:ext cx="4749773" cy="2743200"/>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885" y="1551837"/>
            <a:ext cx="4972524" cy="2749707"/>
          </a:xfrm>
          <a:prstGeom prst="rect">
            <a:avLst/>
          </a:prstGeom>
          <a:ln>
            <a:noFill/>
          </a:ln>
          <a:effectLst>
            <a:softEdge rad="112500"/>
          </a:effectLst>
        </p:spPr>
      </p:pic>
    </p:spTree>
    <p:extLst>
      <p:ext uri="{BB962C8B-B14F-4D97-AF65-F5344CB8AC3E}">
        <p14:creationId xmlns:p14="http://schemas.microsoft.com/office/powerpoint/2010/main" val="5791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p:cNvSpPr/>
          <p:nvPr/>
        </p:nvSpPr>
        <p:spPr>
          <a:xfrm>
            <a:off x="4643717" y="669446"/>
            <a:ext cx="1949824" cy="654424"/>
          </a:xfrm>
          <a:prstGeom prst="flowChartAlternateProcess">
            <a:avLst/>
          </a:prstGeom>
          <a:no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3733" tIns="51866" rIns="103733" bIns="51866" numCol="1" rtlCol="0" anchor="ctr">
            <a:prstTxWarp prst="textPlain">
              <a:avLst/>
            </a:prstTxWarp>
          </a:bodyPr>
          <a:lstStyle/>
          <a:p>
            <a:pPr algn="ctr"/>
            <a:r>
              <a:rPr lang="en-US" sz="4059"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endParaRPr lang="en-US" sz="4059"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8" name="Picture 7" descr="picture-73310-1440962543"/>
          <p:cNvPicPr>
            <a:picLocks noChangeAspect="1" noChangeArrowheads="1"/>
          </p:cNvPicPr>
          <p:nvPr/>
        </p:nvPicPr>
        <p:blipFill>
          <a:blip r:embed="rId2"/>
          <a:srcRect/>
          <a:stretch>
            <a:fillRect/>
          </a:stretch>
        </p:blipFill>
        <p:spPr bwMode="auto">
          <a:xfrm>
            <a:off x="2465294" y="1441304"/>
            <a:ext cx="1804429" cy="1680882"/>
          </a:xfrm>
          <a:prstGeom prst="rect">
            <a:avLst/>
          </a:prstGeom>
          <a:ln>
            <a:noFill/>
          </a:ln>
          <a:effectLst>
            <a:glow rad="228600">
              <a:schemeClr val="accent4">
                <a:satMod val="175000"/>
                <a:alpha val="40000"/>
              </a:schemeClr>
            </a:glow>
            <a:softEdge rad="112500"/>
          </a:effectLst>
        </p:spPr>
      </p:pic>
      <p:sp>
        <p:nvSpPr>
          <p:cNvPr id="9" name="TextBox 8"/>
          <p:cNvSpPr txBox="1"/>
          <p:nvPr/>
        </p:nvSpPr>
        <p:spPr>
          <a:xfrm>
            <a:off x="1187824" y="3189422"/>
            <a:ext cx="5244353" cy="2616101"/>
          </a:xfrm>
          <a:prstGeom prst="rect">
            <a:avLst/>
          </a:prstGeom>
          <a:noFill/>
        </p:spPr>
        <p:txBody>
          <a:bodyPr wrap="square" rtlCol="0">
            <a:spAutoFit/>
          </a:bodyPr>
          <a:lstStyle/>
          <a:p>
            <a:pPr defTabSz="403409">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হারুনর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রশীদ</a:t>
            </a:r>
            <a:endPar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03409">
              <a:defRPr/>
            </a:pP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ট্রেড</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ইন্সট্রাক্টর</a:t>
            </a:r>
            <a:endPar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03409">
              <a:defRPr/>
            </a:pP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ঘোড়াশাল</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আবদুল</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করিম</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উচ্চ</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বিদ্যালয়</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03409">
              <a:defRPr/>
            </a:pP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মুরাদনগর</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কুমিল্লা</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03409">
              <a:defRPr/>
            </a:pP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মোবাইলঃ</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০১871117308</a:t>
            </a:r>
            <a:endPar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 name="TextBox 12"/>
          <p:cNvSpPr txBox="1"/>
          <p:nvPr/>
        </p:nvSpPr>
        <p:spPr>
          <a:xfrm>
            <a:off x="6096000" y="3307627"/>
            <a:ext cx="5271247" cy="3048821"/>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lIns="103733" tIns="51866" rIns="103733" bIns="51866" rtlCol="0">
            <a:spAutoFit/>
          </a:bodyPr>
          <a:lstStyle/>
          <a:p>
            <a:pPr algn="ctr"/>
            <a:r>
              <a:rPr lang="bn-BD"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বিষয়ঃ তথ্য ও যোগাযোগ প্রযুক্তি</a:t>
            </a:r>
          </a:p>
          <a:p>
            <a:pPr algn="ctr"/>
            <a:r>
              <a:rPr lang="bn-BD"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শ্রেণিঃ</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নবম</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ও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দশম</a:t>
            </a:r>
            <a:endParaRPr lang="bn-BD"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177"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অধ্যায়ঃ</a:t>
            </a:r>
            <a:r>
              <a:rPr lang="en-US" sz="3177"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প্রথম</a:t>
            </a:r>
            <a:endParaRPr lang="bn-BD"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পাঠ</a:t>
            </a:r>
            <a:r>
              <a:rPr lang="bn-BD"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শিরোনামঃ</a:t>
            </a:r>
            <a:r>
              <a:rPr lang="en-US"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3200" b="1" dirty="0">
                <a:solidFill>
                  <a:schemeClr val="tx1"/>
                </a:solidFill>
                <a:latin typeface="NikoshBAN" panose="02000000000000000000" pitchFamily="2" charset="0"/>
                <a:cs typeface="NikoshBAN" panose="02000000000000000000" pitchFamily="2" charset="0"/>
              </a:rPr>
              <a:t>ডিজিটাল </a:t>
            </a:r>
            <a:r>
              <a:rPr lang="bn-BD" sz="3200" b="1" dirty="0" smtClean="0">
                <a:solidFill>
                  <a:schemeClr val="tx1"/>
                </a:solidFill>
                <a:latin typeface="NikoshBAN" panose="02000000000000000000" pitchFamily="2" charset="0"/>
                <a:cs typeface="NikoshBAN" panose="02000000000000000000" pitchFamily="2" charset="0"/>
              </a:rPr>
              <a:t>বাংলাদেশ</a:t>
            </a:r>
            <a:endParaRPr lang="en-US" sz="3200" b="1" dirty="0" smtClean="0">
              <a:solidFill>
                <a:schemeClr val="tx1"/>
              </a:solidFill>
              <a:latin typeface="NikoshBAN" panose="02000000000000000000" pitchFamily="2" charset="0"/>
              <a:cs typeface="NikoshBAN" panose="02000000000000000000" pitchFamily="2" charset="0"/>
            </a:endParaRPr>
          </a:p>
          <a:p>
            <a:pPr algn="ctr"/>
            <a:r>
              <a:rPr lang="bn-BD"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বঙ্গবন্ধু স্যাটেলাইট-১</a:t>
            </a:r>
            <a:endParaRPr lang="en-US" sz="3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BD" sz="3200" b="1" dirty="0" smtClean="0">
                <a:solidFill>
                  <a:schemeClr val="tx1"/>
                </a:solidFill>
                <a:latin typeface="NikoshBAN" panose="02000000000000000000" pitchFamily="2" charset="0"/>
                <a:cs typeface="NikoshBAN" panose="02000000000000000000" pitchFamily="2" charset="0"/>
              </a:rPr>
              <a:t> </a:t>
            </a:r>
            <a:r>
              <a:rPr lang="bn-BD" sz="3177"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সময়ঃ </a:t>
            </a:r>
            <a:r>
              <a:rPr lang="bn-BD"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৫০মি</a:t>
            </a:r>
          </a:p>
        </p:txBody>
      </p:sp>
      <p:sp>
        <p:nvSpPr>
          <p:cNvPr id="10" name="Frame 9"/>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2">
                <a:satMod val="175000"/>
                <a:alpha val="40000"/>
              </a:schemeClr>
            </a:glow>
            <a:softEdge rad="63500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1353" y="1323099"/>
            <a:ext cx="1535361" cy="1917292"/>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179865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8797" y="5227165"/>
            <a:ext cx="9860066" cy="7078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lvl="0"/>
            <a:r>
              <a:rPr lang="bn-BD" sz="4000" b="1" dirty="0" smtClean="0">
                <a:latin typeface="NikoshBAN" panose="02000000000000000000" pitchFamily="2" charset="0"/>
                <a:cs typeface="NikoshBAN" panose="02000000000000000000" pitchFamily="2" charset="0"/>
              </a:rPr>
              <a:t>স্যাটেলাইটের মাধ্যমে দেশ,বিদেশের যাবতীয় তথ্য জানা যায়। </a:t>
            </a:r>
            <a:endParaRPr lang="en-US" sz="4000" b="1" dirty="0">
              <a:latin typeface="NikoshBAN" panose="02000000000000000000" pitchFamily="2" charset="0"/>
              <a:cs typeface="NikoshBAN" panose="02000000000000000000" pitchFamily="2" charset="0"/>
            </a:endParaRPr>
          </a:p>
        </p:txBody>
      </p:sp>
      <p:sp>
        <p:nvSpPr>
          <p:cNvPr id="3" name="Frame 2"/>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4" name="Rectangle 3"/>
          <p:cNvSpPr/>
          <p:nvPr/>
        </p:nvSpPr>
        <p:spPr>
          <a:xfrm>
            <a:off x="4034031" y="514013"/>
            <a:ext cx="3554178" cy="707886"/>
          </a:xfrm>
          <a:prstGeom prst="rect">
            <a:avLst/>
          </a:prstGeom>
        </p:spPr>
        <p:txBody>
          <a:bodyPr wrap="none">
            <a:spAutoFit/>
          </a:bodyPr>
          <a:lstStyle/>
          <a:p>
            <a:r>
              <a:rPr lang="as-IN" sz="4000" dirty="0">
                <a:solidFill>
                  <a:srgbClr val="202122"/>
                </a:solidFill>
                <a:effectLst>
                  <a:glow rad="228600">
                    <a:schemeClr val="accent4">
                      <a:satMod val="175000"/>
                      <a:alpha val="40000"/>
                    </a:schemeClr>
                  </a:glow>
                </a:effectLst>
                <a:latin typeface="NikoshBAN" panose="02000000000000000000" pitchFamily="2" charset="0"/>
                <a:cs typeface="NikoshBAN" panose="02000000000000000000" pitchFamily="2" charset="0"/>
              </a:rPr>
              <a:t>বঙ্গবন্ধু ১ স্যাটেলাইট </a:t>
            </a:r>
            <a:endParaRPr lang="en-US" sz="4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330" y="1635616"/>
            <a:ext cx="5572529" cy="3258355"/>
          </a:xfrm>
          <a:prstGeom prst="rect">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291" y="1572832"/>
            <a:ext cx="5094937" cy="3321139"/>
          </a:xfrm>
          <a:prstGeom prst="rect">
            <a:avLst/>
          </a:prstGeom>
          <a:ln>
            <a:noFill/>
          </a:ln>
          <a:effectLst>
            <a:softEdge rad="112500"/>
          </a:effectLst>
        </p:spPr>
      </p:pic>
    </p:spTree>
    <p:extLst>
      <p:ext uri="{BB962C8B-B14F-4D97-AF65-F5344CB8AC3E}">
        <p14:creationId xmlns:p14="http://schemas.microsoft.com/office/powerpoint/2010/main" val="324595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1553" y="4820562"/>
            <a:ext cx="10711543" cy="142385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742950" indent="-742950">
              <a:buFont typeface="+mj-lt"/>
              <a:buAutoNum type="arabicPeriod"/>
            </a:pPr>
            <a:r>
              <a:rPr lang="bn-BD" sz="4400" b="1" dirty="0" smtClean="0">
                <a:effectLst>
                  <a:glow rad="228600">
                    <a:schemeClr val="accent4">
                      <a:satMod val="175000"/>
                      <a:alpha val="40000"/>
                    </a:schemeClr>
                  </a:glow>
                </a:effectLst>
                <a:latin typeface="NikoshBAN" panose="02000000000000000000" pitchFamily="2" charset="0"/>
                <a:cs typeface="NikoshBAN" panose="02000000000000000000" pitchFamily="2" charset="0"/>
              </a:rPr>
              <a:t>বঙ্গবন্ধু স্যাটেলাইট-১ কোন কোন ক্ষেত্রে অবদান রাখতে পারে বলে তুমি মনে করো। </a:t>
            </a:r>
            <a:endParaRPr lang="en-US" sz="4400" b="1" dirty="0">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3" name="TextBox 1" descr="Water droplets"/>
          <p:cNvSpPr>
            <a:spLocks noChangeArrowheads="1"/>
          </p:cNvSpPr>
          <p:nvPr/>
        </p:nvSpPr>
        <p:spPr bwMode="auto">
          <a:xfrm>
            <a:off x="4254891" y="351330"/>
            <a:ext cx="2958353" cy="565732"/>
          </a:xfrm>
          <a:prstGeom prst="roundRect">
            <a:avLst>
              <a:gd name="adj" fmla="val 16667"/>
            </a:avLst>
          </a:prstGeom>
          <a:noFill/>
          <a:ln w="38100" algn="ctr">
            <a:noFill/>
            <a:round/>
            <a:headEnd/>
            <a:tailEnd/>
          </a:ln>
          <a:effectLst>
            <a:glow rad="228600">
              <a:schemeClr val="accent2">
                <a:satMod val="175000"/>
                <a:alpha val="40000"/>
              </a:schemeClr>
            </a:glow>
            <a:outerShdw dist="20000" dir="5400000" rotWithShape="0">
              <a:srgbClr val="000000">
                <a:alpha val="37999"/>
              </a:srgbClr>
            </a:outerShdw>
          </a:effectLst>
          <a:scene3d>
            <a:camera prst="perspectiveRelaxedModerately"/>
            <a:lightRig rig="threePt" dir="t"/>
          </a:scene3d>
        </p:spPr>
        <p:txBody>
          <a:bodyPr lIns="102904" tIns="51452" rIns="102904" bIns="51452" numCol="1">
            <a:prstTxWarp prst="textPlain">
              <a:avLst/>
            </a:prstTxWarp>
            <a:spAutoFit/>
          </a:bodyPr>
          <a:lstStyle/>
          <a:p>
            <a:pPr algn="ctr">
              <a:defRPr/>
            </a:pPr>
            <a:r>
              <a:rPr lang="bn-BD" sz="4412" dirty="0">
                <a:ln w="0"/>
                <a:effectLst>
                  <a:outerShdw blurRad="38100" dist="19050" dir="2700000" algn="tl" rotWithShape="0">
                    <a:schemeClr val="dk1">
                      <a:alpha val="40000"/>
                    </a:schemeClr>
                  </a:outerShdw>
                </a:effectLst>
                <a:latin typeface="NikoshBAN" pitchFamily="2" charset="0"/>
                <a:cs typeface="NikoshBAN" pitchFamily="2" charset="0"/>
              </a:rPr>
              <a:t>দলীয় কাজ</a:t>
            </a:r>
            <a:endParaRPr lang="en-US" sz="4412"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348508" y="1095681"/>
            <a:ext cx="4985479" cy="36051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Frame 4"/>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2">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Tree>
    <p:extLst>
      <p:ext uri="{BB962C8B-B14F-4D97-AF65-F5344CB8AC3E}">
        <p14:creationId xmlns:p14="http://schemas.microsoft.com/office/powerpoint/2010/main" val="412432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descr="Purple mesh"/>
          <p:cNvSpPr>
            <a:spLocks noChangeArrowheads="1"/>
          </p:cNvSpPr>
          <p:nvPr/>
        </p:nvSpPr>
        <p:spPr bwMode="auto">
          <a:xfrm>
            <a:off x="4581806" y="419728"/>
            <a:ext cx="2017992" cy="608583"/>
          </a:xfrm>
          <a:prstGeom prst="roundRect">
            <a:avLst>
              <a:gd name="adj" fmla="val 16667"/>
            </a:avLst>
          </a:prstGeom>
          <a:noFill/>
          <a:ln w="57150" algn="ctr">
            <a:noFill/>
            <a:round/>
            <a:headEnd/>
            <a:tailEnd/>
          </a:ln>
          <a:effectLst>
            <a:glow rad="228600">
              <a:schemeClr val="accent2">
                <a:satMod val="175000"/>
                <a:alpha val="40000"/>
              </a:schemeClr>
            </a:glow>
          </a:effectLst>
        </p:spPr>
        <p:txBody>
          <a:bodyPr lIns="103733" tIns="51866" rIns="103733" bIns="51866" numCol="1">
            <a:prstTxWarp prst="textPlain">
              <a:avLst/>
            </a:prstTxWarp>
            <a:spAutoFit/>
          </a:bodyPr>
          <a:lstStyle/>
          <a:p>
            <a:pPr algn="ctr">
              <a:defRPr/>
            </a:pPr>
            <a:r>
              <a:rPr lang="bn-BD" sz="4059" dirty="0">
                <a:ln w="0"/>
                <a:effectLst>
                  <a:outerShdw blurRad="38100" dist="19050" dir="2700000" algn="tl" rotWithShape="0">
                    <a:schemeClr val="dk1">
                      <a:alpha val="40000"/>
                    </a:schemeClr>
                  </a:outerShdw>
                </a:effectLst>
                <a:latin typeface="NikoshBAN" pitchFamily="2" charset="0"/>
                <a:cs typeface="NikoshBAN" pitchFamily="2" charset="0"/>
              </a:rPr>
              <a:t>মুল্যায়ন</a:t>
            </a:r>
            <a:endParaRPr lang="en-US" sz="4059"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30666"/>
          <a:stretch/>
        </p:blipFill>
        <p:spPr>
          <a:xfrm>
            <a:off x="3792282" y="1135990"/>
            <a:ext cx="3819132" cy="27097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Frame 4"/>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6">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6" name="Rectangle 5"/>
          <p:cNvSpPr/>
          <p:nvPr/>
        </p:nvSpPr>
        <p:spPr>
          <a:xfrm>
            <a:off x="884350" y="3907288"/>
            <a:ext cx="6096000" cy="3108543"/>
          </a:xfrm>
          <a:prstGeom prst="rect">
            <a:avLst/>
          </a:prstGeom>
        </p:spPr>
        <p:txBody>
          <a:bodyPr>
            <a:prstTxWarp prst="textPlain">
              <a:avLst/>
            </a:prstTxWarp>
            <a:spAutoFit/>
          </a:bodyPr>
          <a:lstStyle/>
          <a:p>
            <a:r>
              <a:rPr lang="en-US" sz="2800" b="1" dirty="0" smtClean="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1. </a:t>
            </a:r>
            <a:r>
              <a:rPr lang="en-US" sz="2800" b="1" dirty="0" err="1" smtClean="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বঙ্গবন্ধু</a:t>
            </a:r>
            <a:r>
              <a:rPr lang="en-US" sz="2800" b="1" dirty="0" smtClean="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2800" b="1"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স্যাটেলাইট-১ </a:t>
            </a:r>
            <a:r>
              <a:rPr lang="en-US" sz="2800" b="1" dirty="0" err="1">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এর</a:t>
            </a:r>
            <a:r>
              <a:rPr lang="en-US" sz="2800" b="1"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2800" b="1" dirty="0" err="1">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নকশা</a:t>
            </a:r>
            <a:r>
              <a:rPr lang="en-US" sz="2800" b="1"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2800" b="1" dirty="0" err="1">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করা</a:t>
            </a:r>
            <a:r>
              <a:rPr lang="en-US" sz="2800" b="1"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2800" b="1" dirty="0" err="1">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হয়েছে</a:t>
            </a:r>
            <a:r>
              <a:rPr lang="en-US" sz="2800" b="1"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a:t>
            </a:r>
            <a:br>
              <a:rPr lang="en-US" sz="2800" b="1"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br>
            <a:r>
              <a:rPr lang="en-US" sz="2800" b="1" dirty="0" err="1">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উত্তরঃ</a:t>
            </a:r>
            <a:r>
              <a:rPr lang="en-US" sz="2800" b="1"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2800" b="1" dirty="0" err="1">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ফ্রান্সে</a:t>
            </a:r>
            <a:r>
              <a:rPr lang="en-US" sz="2800" b="1"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a:t>
            </a:r>
            <a:br>
              <a:rPr lang="en-US" sz="2800" b="1"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br>
            <a:r>
              <a:rPr lang="en-US" sz="2800" b="1" dirty="0" smtClean="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2. </a:t>
            </a:r>
            <a:r>
              <a:rPr lang="en-US" sz="2800" b="1" dirty="0" err="1" smtClean="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বঙ্গবন্ধু</a:t>
            </a:r>
            <a:r>
              <a:rPr lang="en-US" sz="2800" b="1" dirty="0" smtClean="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2800" b="1"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স্যাটেলাইট-১ </a:t>
            </a:r>
            <a:r>
              <a:rPr lang="en-US" sz="2800" b="1" dirty="0" err="1">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উৎক্ষেপণ</a:t>
            </a:r>
            <a:r>
              <a:rPr lang="en-US" sz="2800" b="1"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2800" b="1" dirty="0" err="1">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করা</a:t>
            </a:r>
            <a:r>
              <a:rPr lang="en-US" sz="2800" b="1"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2800" b="1" dirty="0" err="1">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হয়</a:t>
            </a:r>
            <a:r>
              <a:rPr lang="en-US" sz="2800" b="1"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a:t>
            </a:r>
            <a:br>
              <a:rPr lang="en-US" sz="2800" b="1"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br>
            <a:r>
              <a:rPr lang="en-US" sz="2800" b="1" dirty="0" err="1">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উত্তরঃ</a:t>
            </a:r>
            <a:r>
              <a:rPr lang="en-US" sz="2800" b="1"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১২ </a:t>
            </a:r>
            <a:r>
              <a:rPr lang="en-US" sz="2800" b="1" dirty="0" err="1">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মে</a:t>
            </a:r>
            <a:r>
              <a:rPr lang="en-US" sz="2800" b="1"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২০১৮ </a:t>
            </a:r>
            <a:r>
              <a:rPr lang="en-US" sz="2800" b="1" dirty="0" err="1">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রাত</a:t>
            </a:r>
            <a:r>
              <a:rPr lang="en-US" sz="2800" b="1"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২:১৪ </a:t>
            </a:r>
            <a:r>
              <a:rPr lang="en-US" sz="2800" b="1" dirty="0" err="1">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মিনিটে</a:t>
            </a:r>
            <a:r>
              <a:rPr lang="en-US" sz="2800" b="1"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a:t>
            </a:r>
            <a:br>
              <a:rPr lang="en-US" sz="2800" b="1"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br>
            <a:r>
              <a:rPr lang="en-US" sz="2800" b="1" dirty="0" smtClean="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3. </a:t>
            </a:r>
            <a:r>
              <a:rPr lang="en-US" sz="2800" b="1" dirty="0" err="1" smtClean="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বঙ্গবন্ধু</a:t>
            </a:r>
            <a:r>
              <a:rPr lang="en-US" sz="2800" b="1" dirty="0" smtClean="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2800" b="1"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স্যাটেলাইট-১ </a:t>
            </a:r>
            <a:r>
              <a:rPr lang="en-US" sz="2800" b="1" dirty="0" err="1">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এর</a:t>
            </a:r>
            <a:r>
              <a:rPr lang="en-US" sz="2800" b="1"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2800" b="1" dirty="0" err="1">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আয়ুষ্কাল</a:t>
            </a:r>
            <a:r>
              <a:rPr lang="en-US" sz="2800" b="1"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a:t>
            </a:r>
            <a:r>
              <a:rPr lang="en-US" sz="2800" b="1" dirty="0" err="1">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হচ্ছে</a:t>
            </a:r>
            <a:r>
              <a:rPr lang="en-US" sz="2800" b="1"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a:t>
            </a:r>
            <a:br>
              <a:rPr lang="en-US" sz="2800" b="1"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br>
            <a:r>
              <a:rPr lang="en-US" sz="2800" b="1" dirty="0" err="1">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উত্তরঃ</a:t>
            </a:r>
            <a:r>
              <a:rPr lang="en-US" sz="2800" b="1"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 ১৫ </a:t>
            </a:r>
            <a:r>
              <a:rPr lang="en-US" sz="2800" b="1" dirty="0" err="1">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বছর</a:t>
            </a:r>
            <a:r>
              <a:rPr lang="en-US" sz="2800" b="1"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t>।</a:t>
            </a:r>
            <a:br>
              <a:rPr lang="en-US" sz="2800" b="1" dirty="0">
                <a:ln w="0"/>
                <a:effectLst>
                  <a:outerShdw blurRad="38100" dist="19050" dir="2700000" algn="tl" rotWithShape="0">
                    <a:schemeClr val="dk1">
                      <a:alpha val="40000"/>
                    </a:schemeClr>
                  </a:outerShdw>
                </a:effectLst>
                <a:latin typeface="NikoshBAN" panose="02000000000000000000" pitchFamily="2" charset="0"/>
                <a:ea typeface="Calibri" panose="020F0502020204030204" pitchFamily="34" charset="0"/>
                <a:cs typeface="NikoshBAN" panose="02000000000000000000" pitchFamily="2" charset="0"/>
              </a:rPr>
            </a:br>
            <a:endPar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4736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862516" y="4988709"/>
            <a:ext cx="10459176" cy="118027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marL="914400" indent="-914400">
              <a:buFont typeface="+mj-lt"/>
              <a:buAutoNum type="arabicPeriod"/>
            </a:pPr>
            <a:r>
              <a:rPr lang="bn-BD" sz="4000" b="1" dirty="0" smtClean="0">
                <a:solidFill>
                  <a:schemeClr val="tx1"/>
                </a:solidFill>
                <a:effectLst>
                  <a:glow rad="228600">
                    <a:schemeClr val="accent4">
                      <a:satMod val="175000"/>
                      <a:alpha val="40000"/>
                    </a:schemeClr>
                  </a:glow>
                </a:effectLst>
                <a:latin typeface="NikoshBAN" panose="02000000000000000000" pitchFamily="2" charset="0"/>
                <a:cs typeface="NikoshBAN" panose="02000000000000000000" pitchFamily="2" charset="0"/>
              </a:rPr>
              <a:t>দেশের উন্নয়নে বঙ্গবন্ধু স্যাটেলাইট-১কি ভুমিকা রাখতে পারে তা খাতায় লিখে আনবে।</a:t>
            </a:r>
            <a:endParaRPr lang="en-US" sz="4000" b="1" dirty="0">
              <a:solidFill>
                <a:schemeClr val="tx1"/>
              </a:solidFill>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4" name="TextBox 1"/>
          <p:cNvSpPr>
            <a:spLocks noChangeArrowheads="1"/>
          </p:cNvSpPr>
          <p:nvPr/>
        </p:nvSpPr>
        <p:spPr bwMode="auto">
          <a:xfrm>
            <a:off x="4120202" y="486006"/>
            <a:ext cx="2998693" cy="522984"/>
          </a:xfrm>
          <a:prstGeom prst="roundRect">
            <a:avLst>
              <a:gd name="adj" fmla="val 16667"/>
            </a:avLst>
          </a:prstGeom>
          <a:noFill/>
          <a:ln w="57150" algn="ctr">
            <a:noFill/>
            <a:round/>
            <a:headEnd/>
            <a:tailEnd/>
          </a:ln>
          <a:effectLst>
            <a:glow rad="228600">
              <a:schemeClr val="accent4">
                <a:satMod val="175000"/>
                <a:alpha val="40000"/>
              </a:schemeClr>
            </a:glow>
          </a:effectLst>
        </p:spPr>
        <p:txBody>
          <a:bodyPr wrap="square" lIns="103724" tIns="51861" rIns="103724" bIns="51861" numCol="1">
            <a:prstTxWarp prst="textPlain">
              <a:avLst/>
            </a:prstTxWarp>
            <a:spAutoFit/>
          </a:bodyPr>
          <a:lstStyle/>
          <a:p>
            <a:pPr algn="ctr">
              <a:defRPr/>
            </a:pPr>
            <a:r>
              <a:rPr lang="bn-BD" sz="4500" dirty="0">
                <a:ln w="0"/>
                <a:effectLst>
                  <a:outerShdw blurRad="38100" dist="19050" dir="2700000" algn="tl" rotWithShape="0">
                    <a:schemeClr val="dk1">
                      <a:alpha val="40000"/>
                    </a:schemeClr>
                  </a:outerShdw>
                </a:effectLst>
                <a:latin typeface="NikoshBAN" pitchFamily="2" charset="0"/>
                <a:cs typeface="NikoshBAN" pitchFamily="2" charset="0"/>
              </a:rPr>
              <a:t>বাড়ির কাজ </a:t>
            </a:r>
            <a:endParaRPr lang="en-US" sz="45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5" name="Picture 2" descr="E:\New Accounting -9\indexBari1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bwMode="auto">
          <a:xfrm>
            <a:off x="3128414" y="1207282"/>
            <a:ext cx="5383935" cy="37205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Frame 5"/>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Tree>
    <p:extLst>
      <p:ext uri="{BB962C8B-B14F-4D97-AF65-F5344CB8AC3E}">
        <p14:creationId xmlns:p14="http://schemas.microsoft.com/office/powerpoint/2010/main" val="279504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147" y="1979818"/>
            <a:ext cx="10663706" cy="4401205"/>
          </a:xfrm>
          <a:prstGeom prst="rect">
            <a:avLst/>
          </a:prstGeom>
        </p:spPr>
        <p:txBody>
          <a:bodyPr wrap="square">
            <a:spAutoFit/>
          </a:bodyPr>
          <a:lstStyle/>
          <a:p>
            <a:pPr marL="342900" marR="0" lvl="0" indent="-342900" fontAlgn="base">
              <a:lnSpc>
                <a:spcPct val="200000"/>
              </a:lnSpc>
              <a:spcBef>
                <a:spcPts val="0"/>
              </a:spcBef>
              <a:spcAft>
                <a:spcPts val="0"/>
              </a:spcAft>
              <a:buSzPts val="1000"/>
              <a:buFont typeface="Courier New" panose="02070309020205020404" pitchFamily="49" charset="0"/>
              <a:buChar char="o"/>
              <a:tabLst>
                <a:tab pos="457200" algn="l"/>
              </a:tabLst>
            </a:pPr>
            <a:r>
              <a:rPr lang="bn-BD" sz="2400" b="1" dirty="0" smtClean="0">
                <a:solidFill>
                  <a:srgbClr val="202D52"/>
                </a:solidFill>
                <a:latin typeface="NikoshBAN" panose="02000000000000000000" pitchFamily="2" charset="0"/>
                <a:ea typeface="Times New Roman" panose="02020603050405020304" pitchFamily="18" charset="0"/>
                <a:cs typeface="NikoshBAN" panose="02000000000000000000" pitchFamily="2" charset="0"/>
                <a:hlinkClick r:id="rId2"/>
              </a:rPr>
              <a:t>বঙ্গবন্ধু </a:t>
            </a:r>
            <a:r>
              <a:rPr lang="bn-BD" sz="2400" b="1" dirty="0">
                <a:solidFill>
                  <a:srgbClr val="202D52"/>
                </a:solidFill>
                <a:latin typeface="NikoshBAN" panose="02000000000000000000" pitchFamily="2" charset="0"/>
                <a:ea typeface="Times New Roman" panose="02020603050405020304" pitchFamily="18" charset="0"/>
                <a:cs typeface="NikoshBAN" panose="02000000000000000000" pitchFamily="2" charset="0"/>
                <a:hlinkClick r:id="rId2"/>
              </a:rPr>
              <a:t>স্যাটেলাইটের বাণিজ্যিক ব্যবহার ‘সেপ্টেম্বর শেষে’</a:t>
            </a:r>
            <a:endParaRPr lang="en-US" sz="2400" b="1" dirty="0">
              <a:latin typeface="NikoshBAN" panose="02000000000000000000" pitchFamily="2" charset="0"/>
              <a:ea typeface="Calibri" panose="020F0502020204030204" pitchFamily="34" charset="0"/>
              <a:cs typeface="NikoshBAN" panose="02000000000000000000" pitchFamily="2" charset="0"/>
            </a:endParaRPr>
          </a:p>
          <a:p>
            <a:pPr marL="342900" marR="0" lvl="0" indent="-342900" fontAlgn="base">
              <a:lnSpc>
                <a:spcPct val="200000"/>
              </a:lnSpc>
              <a:spcBef>
                <a:spcPts val="0"/>
              </a:spcBef>
              <a:spcAft>
                <a:spcPts val="0"/>
              </a:spcAft>
              <a:buSzPts val="1000"/>
              <a:buFont typeface="Symbol" panose="05050102010706020507" pitchFamily="18" charset="2"/>
              <a:buChar char=""/>
              <a:tabLst>
                <a:tab pos="457200" algn="l"/>
              </a:tabLst>
            </a:pPr>
            <a:r>
              <a:rPr lang="bn-BD" sz="2400" b="1" dirty="0">
                <a:solidFill>
                  <a:srgbClr val="202D52"/>
                </a:solidFill>
                <a:latin typeface="NikoshBAN" panose="02000000000000000000" pitchFamily="2" charset="0"/>
                <a:ea typeface="Times New Roman" panose="02020603050405020304" pitchFamily="18" charset="0"/>
                <a:cs typeface="NikoshBAN" panose="02000000000000000000" pitchFamily="2" charset="0"/>
                <a:hlinkClick r:id="rId3"/>
              </a:rPr>
              <a:t>নির্ধারিত কক্ষপথে বঙ্গবন্ধু স্যাটেলাইট</a:t>
            </a:r>
            <a:endParaRPr lang="en-US" sz="2400" b="1" dirty="0">
              <a:latin typeface="NikoshBAN" panose="02000000000000000000" pitchFamily="2" charset="0"/>
              <a:ea typeface="Calibri" panose="020F0502020204030204" pitchFamily="34" charset="0"/>
              <a:cs typeface="NikoshBAN" panose="02000000000000000000" pitchFamily="2" charset="0"/>
            </a:endParaRPr>
          </a:p>
          <a:p>
            <a:pPr marL="342900" marR="0" lvl="0" indent="-342900" fontAlgn="base">
              <a:lnSpc>
                <a:spcPct val="200000"/>
              </a:lnSpc>
              <a:spcBef>
                <a:spcPts val="0"/>
              </a:spcBef>
              <a:spcAft>
                <a:spcPts val="0"/>
              </a:spcAft>
              <a:buSzPts val="1000"/>
              <a:buFont typeface="Symbol" panose="05050102010706020507" pitchFamily="18" charset="2"/>
              <a:buChar char=""/>
              <a:tabLst>
                <a:tab pos="457200" algn="l"/>
              </a:tabLst>
            </a:pPr>
            <a:r>
              <a:rPr lang="bn-BD" sz="2400" b="1" dirty="0">
                <a:solidFill>
                  <a:srgbClr val="202D52"/>
                </a:solidFill>
                <a:latin typeface="NikoshBAN" panose="02000000000000000000" pitchFamily="2" charset="0"/>
                <a:ea typeface="Times New Roman" panose="02020603050405020304" pitchFamily="18" charset="0"/>
                <a:cs typeface="NikoshBAN" panose="02000000000000000000" pitchFamily="2" charset="0"/>
                <a:hlinkClick r:id="rId4"/>
              </a:rPr>
              <a:t>বঙ্গবন্ধু স্যাটেলাইট: ‘প্রয়োজন ব্যবসানির্ভর কৌশল’</a:t>
            </a:r>
            <a:endParaRPr lang="en-US" sz="2400" b="1" dirty="0">
              <a:latin typeface="NikoshBAN" panose="02000000000000000000" pitchFamily="2" charset="0"/>
              <a:ea typeface="Calibri" panose="020F0502020204030204" pitchFamily="34" charset="0"/>
              <a:cs typeface="NikoshBAN" panose="02000000000000000000" pitchFamily="2" charset="0"/>
            </a:endParaRPr>
          </a:p>
          <a:p>
            <a:pPr marL="342900" marR="0" lvl="0" indent="-342900" fontAlgn="base">
              <a:lnSpc>
                <a:spcPct val="200000"/>
              </a:lnSpc>
              <a:spcBef>
                <a:spcPts val="0"/>
              </a:spcBef>
              <a:spcAft>
                <a:spcPts val="0"/>
              </a:spcAft>
              <a:buSzPts val="1000"/>
              <a:buFont typeface="Symbol" panose="05050102010706020507" pitchFamily="18" charset="2"/>
              <a:buChar char=""/>
              <a:tabLst>
                <a:tab pos="457200" algn="l"/>
              </a:tabLst>
            </a:pPr>
            <a:r>
              <a:rPr lang="bn-BD" sz="2400" b="1" dirty="0">
                <a:solidFill>
                  <a:srgbClr val="202D52"/>
                </a:solidFill>
                <a:latin typeface="NikoshBAN" panose="02000000000000000000" pitchFamily="2" charset="0"/>
                <a:ea typeface="Times New Roman" panose="02020603050405020304" pitchFamily="18" charset="0"/>
                <a:cs typeface="NikoshBAN" panose="02000000000000000000" pitchFamily="2" charset="0"/>
                <a:hlinkClick r:id="rId5"/>
              </a:rPr>
              <a:t>স্যাটেলাইট নিয়ে ‘এলিট ক্লাবে’ বাংলাদেশ</a:t>
            </a:r>
            <a:endParaRPr lang="en-US" sz="2400" b="1" dirty="0">
              <a:latin typeface="NikoshBAN" panose="02000000000000000000" pitchFamily="2" charset="0"/>
              <a:ea typeface="Calibri" panose="020F0502020204030204" pitchFamily="34" charset="0"/>
              <a:cs typeface="NikoshBAN" panose="02000000000000000000" pitchFamily="2" charset="0"/>
            </a:endParaRPr>
          </a:p>
          <a:p>
            <a:pPr marL="342900" marR="0" lvl="0" indent="-342900" fontAlgn="base">
              <a:lnSpc>
                <a:spcPct val="200000"/>
              </a:lnSpc>
              <a:spcBef>
                <a:spcPts val="0"/>
              </a:spcBef>
              <a:spcAft>
                <a:spcPts val="0"/>
              </a:spcAft>
              <a:buSzPts val="1000"/>
              <a:buFont typeface="Symbol" panose="05050102010706020507" pitchFamily="18" charset="2"/>
              <a:buChar char=""/>
              <a:tabLst>
                <a:tab pos="457200" algn="l"/>
              </a:tabLst>
            </a:pPr>
            <a:r>
              <a:rPr lang="bn-BD" sz="2400" b="1" dirty="0">
                <a:solidFill>
                  <a:srgbClr val="202D52"/>
                </a:solidFill>
                <a:latin typeface="NikoshBAN" panose="02000000000000000000" pitchFamily="2" charset="0"/>
                <a:ea typeface="Times New Roman" panose="02020603050405020304" pitchFamily="18" charset="0"/>
                <a:cs typeface="NikoshBAN" panose="02000000000000000000" pitchFamily="2" charset="0"/>
                <a:hlinkClick r:id="rId6"/>
              </a:rPr>
              <a:t>বঙ্গবন্ধু স্যাটেলাইটের সঙ্গে মহাকাশে বাংলাদেশ</a:t>
            </a:r>
            <a:endParaRPr lang="en-US" sz="2400" b="1" dirty="0">
              <a:latin typeface="NikoshBAN" panose="02000000000000000000" pitchFamily="2" charset="0"/>
              <a:ea typeface="Calibri" panose="020F0502020204030204" pitchFamily="34" charset="0"/>
              <a:cs typeface="NikoshBAN" panose="02000000000000000000" pitchFamily="2" charset="0"/>
            </a:endParaRPr>
          </a:p>
          <a:p>
            <a:pPr algn="ctr" fontAlgn="base">
              <a:lnSpc>
                <a:spcPct val="200000"/>
              </a:lnSpc>
              <a:spcAft>
                <a:spcPts val="1125"/>
              </a:spcAft>
            </a:pPr>
            <a:r>
              <a:rPr lang="bn-BD" sz="2000" b="1" dirty="0" smtClean="0">
                <a:solidFill>
                  <a:srgbClr val="444444"/>
                </a:solidFill>
                <a:latin typeface="NikoshBAN" panose="02000000000000000000" pitchFamily="2" charset="0"/>
                <a:ea typeface="Times New Roman" panose="02020603050405020304" pitchFamily="18" charset="0"/>
                <a:cs typeface="NikoshBAN" panose="02000000000000000000" pitchFamily="2" charset="0"/>
              </a:rPr>
              <a:t>মহাকাশে </a:t>
            </a:r>
            <a:r>
              <a:rPr lang="bn-BD" sz="2000" b="1" dirty="0">
                <a:solidFill>
                  <a:srgbClr val="444444"/>
                </a:solidFill>
                <a:latin typeface="NikoshBAN" panose="02000000000000000000" pitchFamily="2" charset="0"/>
                <a:ea typeface="Times New Roman" panose="02020603050405020304" pitchFamily="18" charset="0"/>
                <a:cs typeface="NikoshBAN" panose="02000000000000000000" pitchFamily="2" charset="0"/>
              </a:rPr>
              <a:t>কৃত্রিম উপগ্রহ পাঠানোর পথ ধরে একদিন বাংলাদেশের চন্দ্রবিজয়ের স্বপ্নও বাস্তবে রূপ নেবে বলে মনে করেন তিনি।</a:t>
            </a:r>
            <a:endParaRPr lang="en-US" sz="2000" b="1" dirty="0">
              <a:effectLst/>
              <a:latin typeface="NikoshBAN" panose="02000000000000000000" pitchFamily="2" charset="0"/>
              <a:ea typeface="Calibri" panose="020F0502020204030204" pitchFamily="34" charset="0"/>
              <a:cs typeface="NikoshBAN" panose="02000000000000000000" pitchFamily="2" charset="0"/>
            </a:endParaRPr>
          </a:p>
        </p:txBody>
      </p:sp>
      <p:sp>
        <p:nvSpPr>
          <p:cNvPr id="5" name="Rectangle 4"/>
          <p:cNvSpPr/>
          <p:nvPr/>
        </p:nvSpPr>
        <p:spPr>
          <a:xfrm>
            <a:off x="1006698" y="355552"/>
            <a:ext cx="10178603" cy="1508105"/>
          </a:xfrm>
          <a:prstGeom prst="rect">
            <a:avLst/>
          </a:prstGeom>
        </p:spPr>
        <p:txBody>
          <a:bodyPr wrap="square">
            <a:spAutoFit/>
          </a:bodyPr>
          <a:lstStyle/>
          <a:p>
            <a:pPr fontAlgn="base">
              <a:lnSpc>
                <a:spcPct val="150000"/>
              </a:lnSpc>
              <a:spcAft>
                <a:spcPts val="1125"/>
              </a:spcAft>
            </a:pPr>
            <a:r>
              <a:rPr lang="bn-BD" sz="3200" b="1" dirty="0">
                <a:solidFill>
                  <a:srgbClr val="000000"/>
                </a:solidFill>
                <a:latin typeface="NikoshBAN" panose="02000000000000000000" pitchFamily="2" charset="0"/>
                <a:ea typeface="Times New Roman" panose="02020603050405020304" pitchFamily="18" charset="0"/>
                <a:cs typeface="NikoshBAN" panose="02000000000000000000" pitchFamily="2" charset="0"/>
              </a:rPr>
              <a:t>দেশের আর্থ-সামাজিক উন্নয়ন তথা সার্বিক উন্নয়নে বঙ্গবন্ধু স্যাটেলাইট ভূমিকা রাখবে বলে আশা প্রকাশ করেছেন প্রধানমন্ত্রী শেখ হাসিনা।</a:t>
            </a:r>
            <a:endParaRPr lang="en-US" sz="3200" dirty="0">
              <a:latin typeface="NikoshBAN" panose="02000000000000000000" pitchFamily="2" charset="0"/>
              <a:ea typeface="Calibri" panose="020F0502020204030204" pitchFamily="34" charset="0"/>
              <a:cs typeface="NikoshBAN" panose="02000000000000000000" pitchFamily="2" charset="0"/>
            </a:endParaRPr>
          </a:p>
        </p:txBody>
      </p:sp>
      <p:sp>
        <p:nvSpPr>
          <p:cNvPr id="6" name="Frame 5"/>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2">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Tree>
    <p:extLst>
      <p:ext uri="{BB962C8B-B14F-4D97-AF65-F5344CB8AC3E}">
        <p14:creationId xmlns:p14="http://schemas.microsoft.com/office/powerpoint/2010/main" val="424083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22" y="387975"/>
            <a:ext cx="9375819" cy="4951905"/>
          </a:xfrm>
          <a:prstGeom prst="rect">
            <a:avLst/>
          </a:prstGeom>
          <a:ln>
            <a:noFill/>
          </a:ln>
          <a:effectLst>
            <a:softEdge rad="112500"/>
          </a:effectLst>
        </p:spPr>
      </p:pic>
      <p:sp>
        <p:nvSpPr>
          <p:cNvPr id="3" name="Frame 2"/>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4">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4" name="Round Single Corner Rectangle 4"/>
          <p:cNvSpPr/>
          <p:nvPr/>
        </p:nvSpPr>
        <p:spPr>
          <a:xfrm>
            <a:off x="2500671" y="5398763"/>
            <a:ext cx="8253188" cy="804161"/>
          </a:xfrm>
          <a:prstGeom prst="flowChartAlternateProcess">
            <a:avLst/>
          </a:prstGeom>
          <a:noFill/>
          <a:ln w="38100">
            <a:noFill/>
          </a:ln>
          <a:effectLst>
            <a:glow rad="228600">
              <a:schemeClr val="accent4">
                <a:satMod val="175000"/>
                <a:alpha val="40000"/>
              </a:schemeClr>
            </a:glow>
          </a:effectLst>
        </p:spPr>
        <p:style>
          <a:lnRef idx="1">
            <a:schemeClr val="accent3"/>
          </a:lnRef>
          <a:fillRef idx="2">
            <a:schemeClr val="accent3"/>
          </a:fillRef>
          <a:effectRef idx="1">
            <a:schemeClr val="accent3"/>
          </a:effectRef>
          <a:fontRef idx="minor">
            <a:schemeClr val="dk1"/>
          </a:fontRef>
        </p:style>
        <p:txBody>
          <a:bodyPr lIns="103733" tIns="51866" rIns="103733" bIns="51866" numCol="1" anchor="ctr">
            <a:prstTxWarp prst="textPlain">
              <a:avLst/>
            </a:prstTxWarp>
          </a:bodyPr>
          <a:lstStyle/>
          <a:p>
            <a:pPr algn="ctr">
              <a:defRPr/>
            </a:pPr>
            <a:r>
              <a:rPr lang="en-US" sz="40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ক্লাসের</a:t>
            </a:r>
            <a:r>
              <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সবাইকে</a:t>
            </a:r>
            <a:r>
              <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ধন্যবাদ</a:t>
            </a:r>
            <a:r>
              <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জানিয়ে</a:t>
            </a:r>
            <a:r>
              <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শেষ</a:t>
            </a:r>
            <a:r>
              <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করছি</a:t>
            </a:r>
            <a:endParaRPr lang="en-US" sz="40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31331140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36418" y="605118"/>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11" name="Frame 10"/>
          <p:cNvSpPr/>
          <p:nvPr/>
        </p:nvSpPr>
        <p:spPr>
          <a:xfrm>
            <a:off x="0" y="0"/>
            <a:ext cx="12192000" cy="6858000"/>
          </a:xfrm>
          <a:prstGeom prst="frame">
            <a:avLst>
              <a:gd name="adj1" fmla="val 2578"/>
            </a:avLst>
          </a:prstGeom>
          <a:solidFill>
            <a:srgbClr val="7030A0"/>
          </a:solidFill>
          <a:ln w="57150">
            <a:noFill/>
          </a:ln>
          <a:effectLst>
            <a:glow rad="2286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4" name="Content Placeholder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0515" y="1400065"/>
            <a:ext cx="4954587" cy="2927236"/>
          </a:xfrm>
          <a:prstGeom prst="rect">
            <a:avLst/>
          </a:prstGeom>
          <a:ln>
            <a:noFill/>
          </a:ln>
          <a:effectLst>
            <a:glow rad="228600">
              <a:schemeClr val="accent4">
                <a:satMod val="175000"/>
                <a:alpha val="40000"/>
              </a:schemeClr>
            </a:glow>
            <a:softEdge rad="112500"/>
          </a:effectLst>
        </p:spPr>
      </p:pic>
      <p:sp>
        <p:nvSpPr>
          <p:cNvPr id="6" name="TextBox 5"/>
          <p:cNvSpPr txBox="1"/>
          <p:nvPr/>
        </p:nvSpPr>
        <p:spPr>
          <a:xfrm>
            <a:off x="3302014" y="5086489"/>
            <a:ext cx="5204178" cy="707886"/>
          </a:xfrm>
          <a:prstGeom prst="rect">
            <a:avLst/>
          </a:prstGeom>
          <a:noFill/>
        </p:spPr>
        <p:txBody>
          <a:bodyPr wrap="square" rtlCol="0">
            <a:spAutoFit/>
          </a:bodyPr>
          <a:lstStyle/>
          <a:p>
            <a:pPr algn="ctr"/>
            <a:r>
              <a:rPr lang="bn-BD" sz="4000" b="1" dirty="0" smtClean="0">
                <a:effectLst>
                  <a:glow rad="228600">
                    <a:schemeClr val="accent6">
                      <a:satMod val="175000"/>
                      <a:alpha val="40000"/>
                    </a:schemeClr>
                  </a:glow>
                </a:effectLst>
                <a:latin typeface="NikoshBAN" panose="02000000000000000000" pitchFamily="2" charset="0"/>
                <a:cs typeface="NikoshBAN" panose="02000000000000000000" pitchFamily="2" charset="0"/>
              </a:rPr>
              <a:t>বঙ্গবন্ধু স্যাটেলাইট-১</a:t>
            </a:r>
            <a:endParaRPr lang="en-US" sz="4000" b="1" dirty="0">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355" y="1418284"/>
            <a:ext cx="4845475" cy="2883259"/>
          </a:xfrm>
          <a:prstGeom prst="rect">
            <a:avLst/>
          </a:prstGeom>
          <a:ln>
            <a:noFill/>
          </a:ln>
          <a:effectLst>
            <a:glow rad="228600">
              <a:schemeClr val="accent4">
                <a:satMod val="175000"/>
                <a:alpha val="40000"/>
              </a:schemeClr>
            </a:glow>
            <a:softEdge rad="112500"/>
          </a:effectLst>
        </p:spPr>
      </p:pic>
    </p:spTree>
    <p:extLst>
      <p:ext uri="{BB962C8B-B14F-4D97-AF65-F5344CB8AC3E}">
        <p14:creationId xmlns:p14="http://schemas.microsoft.com/office/powerpoint/2010/main" val="213723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36418" y="605118"/>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11" name="Frame 10"/>
          <p:cNvSpPr/>
          <p:nvPr/>
        </p:nvSpPr>
        <p:spPr>
          <a:xfrm>
            <a:off x="0" y="0"/>
            <a:ext cx="12192000" cy="6858000"/>
          </a:xfrm>
          <a:prstGeom prst="frame">
            <a:avLst>
              <a:gd name="adj1" fmla="val 2578"/>
            </a:avLst>
          </a:prstGeom>
          <a:solidFill>
            <a:srgbClr val="7030A0"/>
          </a:solidFill>
          <a:ln w="57150">
            <a:noFill/>
          </a:ln>
          <a:effectLst>
            <a:glow rad="2286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825" y="1418285"/>
            <a:ext cx="4664375" cy="2664318"/>
          </a:xfrm>
          <a:prstGeom prst="rect">
            <a:avLst/>
          </a:prstGeom>
          <a:ln>
            <a:noFill/>
          </a:ln>
          <a:effectLst>
            <a:glow rad="228600">
              <a:schemeClr val="accent4">
                <a:satMod val="175000"/>
                <a:alpha val="40000"/>
              </a:schemeClr>
            </a:glow>
            <a:softEdge rad="112500"/>
          </a:effectLst>
        </p:spPr>
      </p:pic>
      <p:pic>
        <p:nvPicPr>
          <p:cNvPr id="7" name="Content Placeholder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3517" y="1387184"/>
            <a:ext cx="4743677" cy="2772691"/>
          </a:xfrm>
          <a:prstGeom prst="rect">
            <a:avLst/>
          </a:prstGeom>
          <a:ln>
            <a:noFill/>
          </a:ln>
          <a:effectLst>
            <a:glow rad="228600">
              <a:schemeClr val="accent4">
                <a:satMod val="175000"/>
                <a:alpha val="40000"/>
              </a:schemeClr>
            </a:glow>
            <a:softEdge rad="112500"/>
          </a:effectLst>
        </p:spPr>
      </p:pic>
      <p:sp>
        <p:nvSpPr>
          <p:cNvPr id="8" name="TextBox 7"/>
          <p:cNvSpPr txBox="1"/>
          <p:nvPr/>
        </p:nvSpPr>
        <p:spPr>
          <a:xfrm>
            <a:off x="3302014" y="5086489"/>
            <a:ext cx="5204178" cy="707886"/>
          </a:xfrm>
          <a:prstGeom prst="rect">
            <a:avLst/>
          </a:prstGeom>
          <a:noFill/>
        </p:spPr>
        <p:txBody>
          <a:bodyPr wrap="square" rtlCol="0">
            <a:spAutoFit/>
          </a:bodyPr>
          <a:lstStyle/>
          <a:p>
            <a:pPr algn="ctr"/>
            <a:r>
              <a:rPr lang="bn-BD" sz="4000" b="1" dirty="0" smtClean="0">
                <a:effectLst>
                  <a:glow rad="228600">
                    <a:schemeClr val="accent6">
                      <a:satMod val="175000"/>
                      <a:alpha val="40000"/>
                    </a:schemeClr>
                  </a:glow>
                </a:effectLst>
                <a:latin typeface="NikoshBAN" panose="02000000000000000000" pitchFamily="2" charset="0"/>
                <a:cs typeface="NikoshBAN" panose="02000000000000000000" pitchFamily="2" charset="0"/>
              </a:rPr>
              <a:t>বঙ্গবন্ধু স্যাটেলাইট-১</a:t>
            </a:r>
            <a:endParaRPr lang="en-US" sz="4000" b="1" dirty="0">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7838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36418" y="605118"/>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7" name="Frame 6"/>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4" name="TextBox 3"/>
          <p:cNvSpPr txBox="1"/>
          <p:nvPr/>
        </p:nvSpPr>
        <p:spPr>
          <a:xfrm>
            <a:off x="3302014" y="5086489"/>
            <a:ext cx="5204178" cy="707886"/>
          </a:xfrm>
          <a:prstGeom prst="rect">
            <a:avLst/>
          </a:prstGeom>
          <a:noFill/>
        </p:spPr>
        <p:txBody>
          <a:bodyPr wrap="square" rtlCol="0">
            <a:spAutoFit/>
          </a:bodyPr>
          <a:lstStyle/>
          <a:p>
            <a:pPr algn="ctr"/>
            <a:r>
              <a:rPr lang="bn-BD" sz="4000" b="1" dirty="0" smtClean="0">
                <a:effectLst>
                  <a:glow rad="228600">
                    <a:schemeClr val="accent6">
                      <a:satMod val="175000"/>
                      <a:alpha val="40000"/>
                    </a:schemeClr>
                  </a:glow>
                </a:effectLst>
                <a:latin typeface="NikoshBAN" panose="02000000000000000000" pitchFamily="2" charset="0"/>
                <a:cs typeface="NikoshBAN" panose="02000000000000000000" pitchFamily="2" charset="0"/>
              </a:rPr>
              <a:t>বঙ্গবন্ধু স্যাটেলাইট-১</a:t>
            </a:r>
            <a:endParaRPr lang="en-US" sz="4000" b="1" dirty="0">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60" y="1547073"/>
            <a:ext cx="4780707" cy="2896137"/>
          </a:xfrm>
          <a:prstGeom prst="rect">
            <a:avLst/>
          </a:prstGeom>
          <a:ln>
            <a:noFill/>
          </a:ln>
          <a:effectLst>
            <a:glow rad="228600">
              <a:schemeClr val="accent4">
                <a:satMod val="175000"/>
                <a:alpha val="40000"/>
              </a:schemeClr>
            </a:glow>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673" y="1532586"/>
            <a:ext cx="4786916" cy="2910625"/>
          </a:xfrm>
          <a:prstGeom prst="rect">
            <a:avLst/>
          </a:prstGeom>
          <a:ln>
            <a:noFill/>
          </a:ln>
          <a:effectLst>
            <a:glow rad="228600">
              <a:schemeClr val="accent4">
                <a:satMod val="175000"/>
                <a:alpha val="40000"/>
              </a:schemeClr>
            </a:glow>
            <a:softEdge rad="112500"/>
          </a:effectLst>
        </p:spPr>
      </p:pic>
    </p:spTree>
    <p:extLst>
      <p:ext uri="{BB962C8B-B14F-4D97-AF65-F5344CB8AC3E}">
        <p14:creationId xmlns:p14="http://schemas.microsoft.com/office/powerpoint/2010/main" val="246332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36418" y="605118"/>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6" name="Frame 5"/>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4" name="TextBox 3"/>
          <p:cNvSpPr txBox="1"/>
          <p:nvPr/>
        </p:nvSpPr>
        <p:spPr>
          <a:xfrm>
            <a:off x="3302014" y="5086489"/>
            <a:ext cx="5204178" cy="707886"/>
          </a:xfrm>
          <a:prstGeom prst="rect">
            <a:avLst/>
          </a:prstGeom>
          <a:noFill/>
        </p:spPr>
        <p:txBody>
          <a:bodyPr wrap="square" rtlCol="0">
            <a:spAutoFit/>
          </a:bodyPr>
          <a:lstStyle/>
          <a:p>
            <a:pPr algn="ctr"/>
            <a:r>
              <a:rPr lang="bn-BD" sz="4000" b="1" dirty="0" smtClean="0">
                <a:effectLst>
                  <a:glow rad="228600">
                    <a:schemeClr val="accent6">
                      <a:satMod val="175000"/>
                      <a:alpha val="40000"/>
                    </a:schemeClr>
                  </a:glow>
                </a:effectLst>
                <a:latin typeface="NikoshBAN" panose="02000000000000000000" pitchFamily="2" charset="0"/>
                <a:cs typeface="NikoshBAN" panose="02000000000000000000" pitchFamily="2" charset="0"/>
              </a:rPr>
              <a:t>বঙ্গবন্ধু স্যাটেলাইট-১</a:t>
            </a:r>
            <a:endParaRPr lang="en-US" sz="4000" b="1" dirty="0">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26" y="1587119"/>
            <a:ext cx="5100035" cy="3010639"/>
          </a:xfrm>
          <a:prstGeom prst="rect">
            <a:avLst/>
          </a:prstGeom>
          <a:ln w="38100" cap="sq">
            <a:solidFill>
              <a:srgbClr val="000000"/>
            </a:solidFill>
            <a:prstDash val="solid"/>
            <a:miter lim="800000"/>
          </a:ln>
          <a:effectLst>
            <a:glow rad="228600">
              <a:schemeClr val="accent4">
                <a:satMod val="175000"/>
                <a:alpha val="40000"/>
              </a:schemeClr>
            </a:glow>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952" y="1555728"/>
            <a:ext cx="4932609" cy="3067788"/>
          </a:xfrm>
          <a:prstGeom prst="rect">
            <a:avLst/>
          </a:prstGeom>
          <a:ln w="38100" cap="sq">
            <a:solidFill>
              <a:srgbClr val="000000"/>
            </a:solidFill>
            <a:prstDash val="solid"/>
            <a:miter lim="800000"/>
          </a:ln>
          <a:effectLst>
            <a:glow rad="228600">
              <a:schemeClr val="accent4">
                <a:satMod val="175000"/>
                <a:alpha val="40000"/>
              </a:schemeClr>
            </a:glow>
            <a:outerShdw blurRad="50800" dist="38100" dir="2700000" algn="tl" rotWithShape="0">
              <a:srgbClr val="000000">
                <a:alpha val="43000"/>
              </a:srgbClr>
            </a:outerShdw>
          </a:effectLst>
        </p:spPr>
      </p:pic>
    </p:spTree>
    <p:extLst>
      <p:ext uri="{BB962C8B-B14F-4D97-AF65-F5344CB8AC3E}">
        <p14:creationId xmlns:p14="http://schemas.microsoft.com/office/powerpoint/2010/main" val="105470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2">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grpSp>
        <p:nvGrpSpPr>
          <p:cNvPr id="2" name="Group 1"/>
          <p:cNvGrpSpPr/>
          <p:nvPr/>
        </p:nvGrpSpPr>
        <p:grpSpPr>
          <a:xfrm>
            <a:off x="2778347" y="4546241"/>
            <a:ext cx="5608139" cy="1591821"/>
            <a:chOff x="2907136" y="4829576"/>
            <a:chExt cx="5608139" cy="1591821"/>
          </a:xfrm>
        </p:grpSpPr>
        <p:sp>
          <p:nvSpPr>
            <p:cNvPr id="3" name="Title 1"/>
            <p:cNvSpPr txBox="1">
              <a:spLocks/>
            </p:cNvSpPr>
            <p:nvPr/>
          </p:nvSpPr>
          <p:spPr>
            <a:xfrm>
              <a:off x="3742660" y="4829576"/>
              <a:ext cx="3417995" cy="61031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b">
              <a:prstTxWarp prst="textPlain">
                <a:avLst/>
              </a:prstTxWarp>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bn-BD" sz="3200" b="1" dirty="0" smtClean="0">
                  <a:effectLst>
                    <a:glow rad="228600">
                      <a:schemeClr val="accent4">
                        <a:satMod val="175000"/>
                        <a:alpha val="40000"/>
                      </a:schemeClr>
                    </a:glow>
                  </a:effectLst>
                  <a:latin typeface="NikoshBAN" panose="02000000000000000000" pitchFamily="2" charset="0"/>
                  <a:cs typeface="NikoshBAN" panose="02000000000000000000" pitchFamily="2" charset="0"/>
                </a:rPr>
                <a:t>  আজকের পাঠের বিষয় </a:t>
              </a:r>
              <a:endParaRPr lang="en-US" sz="3200" b="1" dirty="0">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4" name="Text Placeholder 2"/>
            <p:cNvSpPr txBox="1">
              <a:spLocks/>
            </p:cNvSpPr>
            <p:nvPr/>
          </p:nvSpPr>
          <p:spPr>
            <a:xfrm>
              <a:off x="2907136" y="5419957"/>
              <a:ext cx="5608139" cy="100144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prstTxWarp prst="textPlain">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bn-BD" sz="5400" b="1" smtClean="0">
                  <a:solidFill>
                    <a:schemeClr val="tx1"/>
                  </a:solidFill>
                  <a:effectLst>
                    <a:glow rad="228600">
                      <a:schemeClr val="accent4">
                        <a:satMod val="175000"/>
                        <a:alpha val="40000"/>
                      </a:schemeClr>
                    </a:glow>
                  </a:effectLst>
                  <a:latin typeface="NikoshBAN" panose="02000000000000000000" pitchFamily="2" charset="0"/>
                  <a:cs typeface="NikoshBAN" panose="02000000000000000000" pitchFamily="2" charset="0"/>
                </a:rPr>
                <a:t>বঙ্গবন্ধু স্যাটেলাইট-১</a:t>
              </a:r>
              <a:endParaRPr lang="en-US" sz="5400" b="1" dirty="0">
                <a:solidFill>
                  <a:schemeClr val="tx1"/>
                </a:solidFill>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gr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76249" y="513746"/>
            <a:ext cx="5610989" cy="3749161"/>
          </a:xfrm>
          <a:prstGeom prst="rect">
            <a:avLst/>
          </a:prstGeom>
          <a:ln>
            <a:noFill/>
          </a:ln>
          <a:effectLst>
            <a:glow rad="228600">
              <a:schemeClr val="accent6">
                <a:satMod val="175000"/>
                <a:alpha val="40000"/>
              </a:schemeClr>
            </a:glow>
            <a:softEdge rad="112500"/>
          </a:effectLst>
        </p:spPr>
      </p:pic>
      <p:pic>
        <p:nvPicPr>
          <p:cNvPr id="8"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1157" y="524301"/>
            <a:ext cx="5412860" cy="3712847"/>
          </a:xfrm>
          <a:prstGeom prst="rect">
            <a:avLst/>
          </a:prstGeom>
          <a:ln>
            <a:noFill/>
          </a:ln>
          <a:effectLst>
            <a:glow rad="228600">
              <a:schemeClr val="accent6">
                <a:satMod val="175000"/>
                <a:alpha val="40000"/>
              </a:schemeClr>
            </a:glow>
            <a:softEdge rad="112500"/>
          </a:effectLst>
        </p:spPr>
      </p:pic>
    </p:spTree>
    <p:extLst>
      <p:ext uri="{BB962C8B-B14F-4D97-AF65-F5344CB8AC3E}">
        <p14:creationId xmlns:p14="http://schemas.microsoft.com/office/powerpoint/2010/main" val="255652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descr="Wallpaper04935"/>
          <p:cNvSpPr>
            <a:spLocks noChangeArrowheads="1"/>
          </p:cNvSpPr>
          <p:nvPr/>
        </p:nvSpPr>
        <p:spPr bwMode="auto">
          <a:xfrm>
            <a:off x="4053874" y="459816"/>
            <a:ext cx="2806273" cy="729982"/>
          </a:xfrm>
          <a:prstGeom prst="roundRect">
            <a:avLst>
              <a:gd name="adj" fmla="val 16667"/>
            </a:avLst>
          </a:prstGeom>
          <a:noFill/>
          <a:ln w="28575" algn="ctr">
            <a:noFill/>
            <a:round/>
            <a:headEnd/>
            <a:tailEnd/>
          </a:ln>
          <a:effectLst>
            <a:outerShdw dist="20000" dir="5400000" rotWithShape="0">
              <a:srgbClr val="000000">
                <a:alpha val="37999"/>
              </a:srgbClr>
            </a:outerShdw>
          </a:effectLst>
        </p:spPr>
        <p:txBody>
          <a:bodyPr lIns="103733" tIns="51866" rIns="103733" bIns="51866" numCol="1">
            <a:prstTxWarp prst="textPlain">
              <a:avLst/>
            </a:prstTxWarp>
            <a:spAutoFit/>
          </a:bodyPr>
          <a:lstStyle/>
          <a:p>
            <a:pPr algn="ctr">
              <a:defRPr/>
            </a:pPr>
            <a:r>
              <a:rPr lang="en-US" sz="4500" dirty="0" err="1">
                <a:ln w="0"/>
                <a:effectLst>
                  <a:outerShdw blurRad="38100" dist="19050" dir="2700000" algn="tl" rotWithShape="0">
                    <a:schemeClr val="dk1">
                      <a:alpha val="40000"/>
                    </a:schemeClr>
                  </a:outerShdw>
                </a:effectLst>
                <a:latin typeface="NikoshBAN" pitchFamily="2" charset="0"/>
                <a:cs typeface="NikoshBAN" pitchFamily="2" charset="0"/>
              </a:rPr>
              <a:t>শিখনফল</a:t>
            </a:r>
            <a:endParaRPr lang="en-US" sz="45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6" name="Frame 15"/>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1">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2" name="Rectangle 1"/>
          <p:cNvSpPr/>
          <p:nvPr/>
        </p:nvSpPr>
        <p:spPr>
          <a:xfrm>
            <a:off x="1549694" y="3001805"/>
            <a:ext cx="9058141" cy="1938992"/>
          </a:xfrm>
          <a:prstGeom prst="rect">
            <a:avLst/>
          </a:prstGeom>
        </p:spPr>
        <p:txBody>
          <a:bodyPr wrap="square">
            <a:spAutoFit/>
          </a:bodyPr>
          <a:lstStyle/>
          <a:p>
            <a:pPr marL="571500" indent="-571500">
              <a:buFont typeface="Wingdings" panose="05000000000000000000" pitchFamily="2" charset="2"/>
              <a:buChar char="Ø"/>
            </a:pPr>
            <a:r>
              <a:rPr lang="bn-BD" sz="4000" b="1" dirty="0">
                <a:effectLst>
                  <a:glow rad="228600">
                    <a:schemeClr val="accent4">
                      <a:satMod val="175000"/>
                      <a:alpha val="40000"/>
                    </a:schemeClr>
                  </a:glow>
                </a:effectLst>
                <a:latin typeface="NikoshBAN" panose="02000000000000000000" pitchFamily="2" charset="0"/>
                <a:cs typeface="NikoshBAN" panose="02000000000000000000" pitchFamily="2" charset="0"/>
              </a:rPr>
              <a:t>স্যাটেলাইট কি বলতে পারবে;  </a:t>
            </a:r>
          </a:p>
          <a:p>
            <a:pPr marL="571500" indent="-571500">
              <a:buFont typeface="Wingdings" panose="05000000000000000000" pitchFamily="2" charset="2"/>
              <a:buChar char="Ø"/>
            </a:pPr>
            <a:r>
              <a:rPr lang="bn-BD" sz="4000" b="1" dirty="0">
                <a:effectLst>
                  <a:glow rad="228600">
                    <a:schemeClr val="accent4">
                      <a:satMod val="175000"/>
                      <a:alpha val="40000"/>
                    </a:schemeClr>
                  </a:glow>
                </a:effectLst>
                <a:latin typeface="NikoshBAN" panose="02000000000000000000" pitchFamily="2" charset="0"/>
                <a:cs typeface="NikoshBAN" panose="02000000000000000000" pitchFamily="2" charset="0"/>
              </a:rPr>
              <a:t>বঙ্গবন্ধু স্যাটেলাইট-১ সমন্ধে বলতে পারবে;  </a:t>
            </a:r>
          </a:p>
          <a:p>
            <a:pPr marL="571500" indent="-571500">
              <a:buFont typeface="Wingdings" panose="05000000000000000000" pitchFamily="2" charset="2"/>
              <a:buChar char="Ø"/>
            </a:pPr>
            <a:r>
              <a:rPr lang="bn-BD" sz="4000" b="1" dirty="0">
                <a:effectLst>
                  <a:glow rad="228600">
                    <a:schemeClr val="accent4">
                      <a:satMod val="175000"/>
                      <a:alpha val="40000"/>
                    </a:schemeClr>
                  </a:glow>
                </a:effectLst>
                <a:latin typeface="NikoshBAN" panose="02000000000000000000" pitchFamily="2" charset="0"/>
                <a:cs typeface="NikoshBAN" panose="02000000000000000000" pitchFamily="2" charset="0"/>
              </a:rPr>
              <a:t>বংগবন্ধু স্যাটেলাইট-১ সম্বন্ধে বর্ননা করতে পারবে। </a:t>
            </a:r>
            <a:endParaRPr lang="en-US" sz="4000" dirty="0">
              <a:effectLst>
                <a:glow rad="228600">
                  <a:schemeClr val="accent4">
                    <a:satMod val="175000"/>
                    <a:alpha val="40000"/>
                  </a:schemeClr>
                </a:glow>
              </a:effectLst>
            </a:endParaRPr>
          </a:p>
        </p:txBody>
      </p:sp>
      <p:sp>
        <p:nvSpPr>
          <p:cNvPr id="5" name="TextBox 4"/>
          <p:cNvSpPr txBox="1"/>
          <p:nvPr/>
        </p:nvSpPr>
        <p:spPr>
          <a:xfrm>
            <a:off x="754478" y="1967114"/>
            <a:ext cx="5068098" cy="7078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4000" b="1" dirty="0" smtClean="0">
                <a:solidFill>
                  <a:srgbClr val="002060"/>
                </a:solidFill>
                <a:latin typeface="NikoshBAN" panose="02000000000000000000" pitchFamily="2" charset="0"/>
                <a:cs typeface="NikoshBAN" panose="02000000000000000000" pitchFamily="2" charset="0"/>
              </a:rPr>
              <a:t>    এই পাঠ শেষে শিক্ষার্থীরা </a:t>
            </a:r>
            <a:endParaRPr lang="en-US" sz="40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4456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5936" y="243557"/>
            <a:ext cx="3142207" cy="707886"/>
          </a:xfrm>
          <a:prstGeom prst="rect">
            <a:avLst/>
          </a:prstGeom>
        </p:spPr>
        <p:txBody>
          <a:bodyPr wrap="none">
            <a:spAutoFit/>
          </a:bodyPr>
          <a:lstStyle/>
          <a:p>
            <a:pPr marL="571500" indent="-571500">
              <a:buFont typeface="Wingdings" panose="05000000000000000000" pitchFamily="2" charset="2"/>
              <a:buChar char="Ø"/>
            </a:pPr>
            <a:r>
              <a:rPr lang="bn-BD" sz="4000" b="1" dirty="0">
                <a:effectLst>
                  <a:glow rad="228600">
                    <a:schemeClr val="accent4">
                      <a:satMod val="175000"/>
                      <a:alpha val="40000"/>
                    </a:schemeClr>
                  </a:glow>
                </a:effectLst>
                <a:latin typeface="NikoshBAN" panose="02000000000000000000" pitchFamily="2" charset="0"/>
                <a:cs typeface="NikoshBAN" panose="02000000000000000000" pitchFamily="2" charset="0"/>
              </a:rPr>
              <a:t>স্যাটেলাইট কি </a:t>
            </a:r>
            <a:endParaRPr lang="en-US" sz="4000" dirty="0">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3" name="Frame 2"/>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2">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6" name="Rectangle 5"/>
          <p:cNvSpPr/>
          <p:nvPr/>
        </p:nvSpPr>
        <p:spPr>
          <a:xfrm>
            <a:off x="369951" y="939291"/>
            <a:ext cx="8310410" cy="1384995"/>
          </a:xfrm>
          <a:prstGeom prst="rect">
            <a:avLst/>
          </a:prstGeom>
        </p:spPr>
        <p:txBody>
          <a:bodyPr wrap="square">
            <a:spAutoFit/>
          </a:bodyPr>
          <a:lstStyle/>
          <a:p>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সাধারণত স্যাটেলাইট বলতে,পৃথিবীর চারদিকে প্রদক্ষিণ করে এমন স্থানে স্থাপিত বিশেষ ধরণের তারবিহীন রিসিভার বা ট্রান্সমিটারকে স্যাটেলাইট বলে</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পৃথিবীকে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প্রদক্ষিণকারী যে কোনো বস্তুই হলো স্যাটেলাইট বা উপগ্রহ। </a:t>
            </a:r>
            <a:endPar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Rectangle 7"/>
          <p:cNvSpPr/>
          <p:nvPr/>
        </p:nvSpPr>
        <p:spPr>
          <a:xfrm>
            <a:off x="360609" y="4119687"/>
            <a:ext cx="8615966" cy="2246769"/>
          </a:xfrm>
          <a:prstGeom prst="rect">
            <a:avLst/>
          </a:prstGeom>
        </p:spPr>
        <p:txBody>
          <a:bodyPr wrap="square">
            <a:spAutoFit/>
          </a:bodyPr>
          <a:lstStyle/>
          <a:p>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স্যাটেলাইট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কিংবা কৃত্রিম উপগ্রহ হলো মহাকাশে উৎক্ষেপিত বৈজ্ঞানিক প্রক্রিয়ায় উদ্ভাবিত উপগ্রহ। মানব সৃষ্টি উপগ্রহকে বলা হয়ে থাকে কৃত্রিম উপগ্রহ বা স্যাটেলাইট</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স্যাটেলাইট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কয়েক ধরণের হয়ে থাকে, যেমন, টেলিভিশন সম্প্রচার, রেডিও যোগাযোগ, ইন্টারনেট যোগাযোগ, গ্লোবাল পজিশনিং সিস্টেম (</a:t>
            </a:r>
            <a:r>
              <a:rPr lang="en-US"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GPS) </a:t>
            </a:r>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এই ধরনের হয়ে থাকে।</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852" y="702904"/>
            <a:ext cx="3159954" cy="2748634"/>
          </a:xfrm>
          <a:prstGeom prst="rect">
            <a:avLst/>
          </a:prstGeom>
          <a:ln>
            <a:noFill/>
          </a:ln>
          <a:effectLst>
            <a:softEdge rad="112500"/>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309" y="3697846"/>
            <a:ext cx="2857500" cy="2380981"/>
          </a:xfrm>
          <a:prstGeom prst="rect">
            <a:avLst/>
          </a:prstGeom>
          <a:ln>
            <a:noFill/>
          </a:ln>
          <a:effectLst>
            <a:softEdge rad="112500"/>
          </a:effectLst>
        </p:spPr>
      </p:pic>
      <p:sp>
        <p:nvSpPr>
          <p:cNvPr id="4" name="Rectangle 3"/>
          <p:cNvSpPr/>
          <p:nvPr/>
        </p:nvSpPr>
        <p:spPr>
          <a:xfrm>
            <a:off x="394952" y="2477938"/>
            <a:ext cx="8182378" cy="1384995"/>
          </a:xfrm>
          <a:prstGeom prst="rect">
            <a:avLst/>
          </a:prstGeom>
        </p:spPr>
        <p:txBody>
          <a:bodyPr wrap="square">
            <a:spAutoFit/>
          </a:bodyPr>
          <a:lstStyle/>
          <a:p>
            <a:r>
              <a:rPr lang="as-IN" sz="2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স্যাটেলাইট দুই ধরনের। ন্যাচারাল স্যাটেলাইট বা প্রাকৃতিক উপগ্রহ এবং আর্টিফিশিয়াল স্যাটেলাইট বা কৃত্তিম উপগ্রহ। চাঁদ পৃথিবীর একমাত্র প্রাকৃতিক উপগ্রহ। চাঁদ ব্যতীত সব উপগ্রহ আর্টিফিশিয়াল স্যাটেলাইট।</a:t>
            </a:r>
          </a:p>
        </p:txBody>
      </p:sp>
    </p:spTree>
    <p:extLst>
      <p:ext uri="{BB962C8B-B14F-4D97-AF65-F5344CB8AC3E}">
        <p14:creationId xmlns:p14="http://schemas.microsoft.com/office/powerpoint/2010/main" val="148542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1580</TotalTime>
  <Words>614</Words>
  <Application>Microsoft Office PowerPoint</Application>
  <PresentationFormat>Widescreen</PresentationFormat>
  <Paragraphs>75</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Courier New</vt:lpstr>
      <vt:lpstr>NikoshBAN</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NAYEM NIHAD NCC</dc:creator>
  <cp:lastModifiedBy>Nayem Nihad 2021</cp:lastModifiedBy>
  <cp:revision>294</cp:revision>
  <dcterms:created xsi:type="dcterms:W3CDTF">2020-07-05T15:19:14Z</dcterms:created>
  <dcterms:modified xsi:type="dcterms:W3CDTF">2021-04-02T14:17:32Z</dcterms:modified>
</cp:coreProperties>
</file>