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85" r:id="rId2"/>
    <p:sldId id="288" r:id="rId3"/>
    <p:sldId id="273" r:id="rId4"/>
    <p:sldId id="256" r:id="rId5"/>
    <p:sldId id="289" r:id="rId6"/>
    <p:sldId id="257" r:id="rId7"/>
    <p:sldId id="258" r:id="rId8"/>
    <p:sldId id="275" r:id="rId9"/>
    <p:sldId id="281" r:id="rId10"/>
    <p:sldId id="282" r:id="rId11"/>
    <p:sldId id="274" r:id="rId12"/>
    <p:sldId id="279" r:id="rId13"/>
    <p:sldId id="283" r:id="rId14"/>
    <p:sldId id="284" r:id="rId15"/>
    <p:sldId id="278" r:id="rId16"/>
    <p:sldId id="280" r:id="rId17"/>
    <p:sldId id="262" r:id="rId18"/>
    <p:sldId id="276" r:id="rId19"/>
    <p:sldId id="277" r:id="rId20"/>
    <p:sldId id="290" r:id="rId21"/>
    <p:sldId id="270" r:id="rId22"/>
    <p:sldId id="268" r:id="rId23"/>
    <p:sldId id="271" r:id="rId24"/>
    <p:sldId id="272" r:id="rId25"/>
    <p:sldId id="28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3C9CD-BAA8-415B-89D6-DF5E79A452E4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4E77B-A184-4C97-BB7F-2104E129E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6642-E521-4A0D-A879-661A1DEAD2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7AA4B-0F83-40F5-9635-2F46F674AA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11F06-5F18-4C13-8A2F-F7077AD61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8C5F5-8BE1-4E7D-B3E1-D15080AA0D51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9F952-56BD-460F-9BC3-F15688199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E36995-C716-401C-9181-34FEB5B77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32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B3C09-0F32-4671-BD0A-8A58D58F0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B10FAD-2B44-4D09-A4C7-77E997E9C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BF9BC-1F06-4B72-BA6C-FEDC94F1B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78A92-F864-4CFD-9958-DDA4304B9BD4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A39DA-F0E7-4111-8E7A-8D04B1DD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479CE3-A576-4881-B19E-978181F08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4DC622-6B40-4921-AC95-284D9D48A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AF329-C4F4-4DCB-B2C0-B51B5D248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925584-40D1-44B7-B31A-8AB32C634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5892F-F5B9-4722-914B-CD2EC9394A26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D7EDEE-7DC3-48B5-AE4E-2C269F88A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37D9E-AE8F-451F-973B-75997B790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60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B5896-A537-4398-B192-3572C7C9D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31404-379B-4356-8621-12C43C453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4DD72-E35E-4FA8-8617-0A80A7211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87A1A-D5A1-4BEF-87FB-D8C0FFFDAC36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41657-FE6B-42EC-9DFF-EA0E95B1A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26C7B9-0180-4EE0-9F99-4D4AE1F84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9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9CB6C-41F3-4407-B2AA-65DAAC21E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41237-AD0E-431E-ACE1-E32A6B987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689CE-C15C-4EEB-8BFB-5F8642CBD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4F433-119D-4AEA-B717-8E4B713F1432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588AD-FB20-4F6D-995D-3C98ECF18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AF1C-DAAB-4B40-B157-B876CB96D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7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E3A1A8-C435-4E4B-8B60-DE67DA189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261E4-47EA-40CA-B702-66708D5560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9D262A-7702-4A0B-AB2D-42CFBF673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2C40D5-D5B6-4E13-849E-2D769D192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E9DF-585A-4C1C-A2F3-5F9FB0F060E2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15FE8-F8B4-4848-A290-821046961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669246-D01C-4104-BF42-CE7ADBE47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284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D997C-6F8A-40AD-A15B-C327BED8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C1206-4594-4DE4-8A01-9F1B4E2085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46006-B597-4157-973E-872C1D13A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D84D72-0761-4A61-A135-F50FFE161B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9B194-D700-4B99-A571-7E768BCE35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13A1D-7436-44B8-9068-992089721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38763-87A1-4284-BB56-F889A4E279A7}" type="datetime1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4FF5B87-38A1-45A5-98CC-FC7EE5BFF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252802-A39C-41E3-8A65-D28E47B7E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1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85532-FC90-45A7-A8E2-CD8CF71FA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87DBD-31D9-4D41-8F16-A171EFC2E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A653D-C12E-4839-B0C0-A84661F9F45C}" type="datetime1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9CED2-FE3D-4A97-845F-52077E4F5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7DC85-F094-4E2F-B6F4-36B4D6580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039334-304B-41FB-922C-AAFF6CBCB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4FDE-7050-47A0-9731-21476E709064}" type="datetime1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79012-4863-4E95-AF2A-F701B019E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761C6-687C-4EDB-83B6-35C602D78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9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6A5D7-2638-4862-B52F-4CD746313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CC50C-4BD5-450D-9835-EB7ECB717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6FF7D1-A41A-4BA6-945E-9D965AC7AE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94B7B8-B44E-4585-A338-9567DC6B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43502-AFC9-47C8-94C1-E44BB71F8A06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6D6B6A-2A01-416F-BF7D-5B24BE499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D8F03-77D3-422C-84EA-45C9FAB3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57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1CDCC-959D-43EA-BF82-549AB596A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D93F2A-849D-46B3-96DF-104552C83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6402AF-7F86-4F79-B87D-70982EB0D1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331DC8-14F2-483F-96F0-3C67E8AC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95D90-D5A3-460E-895C-0A430121AB56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C820EA-F79A-42B0-8C6A-C2DBA059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BAF1F5-669B-45F9-B88A-C5F53A2A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54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57BEB-5998-47AC-B323-E67FD5E2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302DDC-860E-4BEF-BFC5-342D9F676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51A762-961D-4C20-ADE5-BD83ECE2F5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C3FFC-1C80-4265-AF76-956604590620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497A0-63FC-44B2-A0AD-C55EB1E9B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B314F-E69E-44B5-83B1-7D37BAC34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0F09D-4558-46B1-91B5-5DAD02AFB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8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81000">
              <a:schemeClr val="bg1"/>
            </a:gs>
            <a:gs pos="5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3572F4-C000-4667-B0CA-F652F8456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97" y="191878"/>
            <a:ext cx="11929403" cy="64501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FA5B99-02D7-4D62-8068-9FB443D3EAD5}"/>
              </a:ext>
            </a:extLst>
          </p:cNvPr>
          <p:cNvSpPr txBox="1"/>
          <p:nvPr/>
        </p:nvSpPr>
        <p:spPr>
          <a:xfrm>
            <a:off x="501745" y="2625589"/>
            <a:ext cx="11188505" cy="478972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 সবাইকে স্বাগত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783640-E985-40A8-96F5-182078B3E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391" y="4002879"/>
            <a:ext cx="3926058" cy="174079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2A45A3A-596B-47D2-A2F5-91819A94EAC1}"/>
              </a:ext>
            </a:extLst>
          </p:cNvPr>
          <p:cNvGrpSpPr/>
          <p:nvPr/>
        </p:nvGrpSpPr>
        <p:grpSpPr>
          <a:xfrm>
            <a:off x="117232" y="3545058"/>
            <a:ext cx="6747802" cy="2989003"/>
            <a:chOff x="-173617" y="2649158"/>
            <a:chExt cx="8874368" cy="388490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C48C3A7-412F-48ED-AF90-AA7BBBA69E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617" y="4965895"/>
              <a:ext cx="1568166" cy="15681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F3B145C-6164-4B08-B509-007A86BD4608}"/>
                </a:ext>
              </a:extLst>
            </p:cNvPr>
            <p:cNvSpPr txBox="1"/>
            <p:nvPr/>
          </p:nvSpPr>
          <p:spPr>
            <a:xfrm>
              <a:off x="2680951" y="2649158"/>
              <a:ext cx="601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n w="12700"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8800" dirty="0">
                <a:ln w="12700">
                  <a:solidFill>
                    <a:srgbClr val="0000FF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A8E81C-0B66-41C4-8857-CADA938E4CC0}"/>
              </a:ext>
            </a:extLst>
          </p:cNvPr>
          <p:cNvGrpSpPr/>
          <p:nvPr/>
        </p:nvGrpSpPr>
        <p:grpSpPr>
          <a:xfrm>
            <a:off x="2636520" y="3269978"/>
            <a:ext cx="6747802" cy="2989003"/>
            <a:chOff x="-173617" y="2649158"/>
            <a:chExt cx="8874368" cy="388490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FA65649-65D9-4C3C-81A8-77826D703C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617" y="4965895"/>
              <a:ext cx="1568166" cy="156816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1AF78C-4E96-4300-B8DB-D4FD3814284D}"/>
                </a:ext>
              </a:extLst>
            </p:cNvPr>
            <p:cNvSpPr txBox="1"/>
            <p:nvPr/>
          </p:nvSpPr>
          <p:spPr>
            <a:xfrm>
              <a:off x="2680951" y="2649158"/>
              <a:ext cx="601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n w="12700"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8800" dirty="0">
                <a:ln w="12700">
                  <a:solidFill>
                    <a:srgbClr val="0000FF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8B4F670-A445-4655-BB1E-F70EB2BBE180}"/>
              </a:ext>
            </a:extLst>
          </p:cNvPr>
          <p:cNvGrpSpPr/>
          <p:nvPr/>
        </p:nvGrpSpPr>
        <p:grpSpPr>
          <a:xfrm>
            <a:off x="4576396" y="3104561"/>
            <a:ext cx="6747802" cy="2989003"/>
            <a:chOff x="-173617" y="2649158"/>
            <a:chExt cx="8874368" cy="388490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565C670-7CF2-4761-9075-BA4FEFE98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617" y="4965895"/>
              <a:ext cx="1568166" cy="156816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66F0D5-B2DA-4177-B5FB-91846927BB18}"/>
                </a:ext>
              </a:extLst>
            </p:cNvPr>
            <p:cNvSpPr txBox="1"/>
            <p:nvPr/>
          </p:nvSpPr>
          <p:spPr>
            <a:xfrm>
              <a:off x="2680951" y="2649158"/>
              <a:ext cx="601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n w="12700"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8800" dirty="0">
                <a:ln w="12700">
                  <a:solidFill>
                    <a:srgbClr val="0000FF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FB680EC-6F44-4737-94AA-A9B0DA794646}"/>
              </a:ext>
            </a:extLst>
          </p:cNvPr>
          <p:cNvGrpSpPr/>
          <p:nvPr/>
        </p:nvGrpSpPr>
        <p:grpSpPr>
          <a:xfrm>
            <a:off x="5535665" y="3008142"/>
            <a:ext cx="6747802" cy="2989003"/>
            <a:chOff x="-173617" y="2649158"/>
            <a:chExt cx="8874368" cy="388490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2AFCD66-B01A-4378-A37A-E4498D01F3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617" y="4965895"/>
              <a:ext cx="1568166" cy="1568166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7395D8E-BD44-474A-A2D7-287275376701}"/>
                </a:ext>
              </a:extLst>
            </p:cNvPr>
            <p:cNvSpPr txBox="1"/>
            <p:nvPr/>
          </p:nvSpPr>
          <p:spPr>
            <a:xfrm>
              <a:off x="2680951" y="2649158"/>
              <a:ext cx="601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n w="12700"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8800" dirty="0">
                <a:ln w="12700">
                  <a:solidFill>
                    <a:srgbClr val="0000FF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40A1FC0-9E8A-4A65-A8C6-45C29AB79355}"/>
              </a:ext>
            </a:extLst>
          </p:cNvPr>
          <p:cNvGrpSpPr/>
          <p:nvPr/>
        </p:nvGrpSpPr>
        <p:grpSpPr>
          <a:xfrm>
            <a:off x="1777941" y="3454114"/>
            <a:ext cx="6747802" cy="2989003"/>
            <a:chOff x="-173617" y="2649158"/>
            <a:chExt cx="8874368" cy="388490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E359EDC-E6F6-490F-B170-63976B75C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617" y="4965895"/>
              <a:ext cx="1568166" cy="156816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8E76D2-D069-4271-98E7-3B6415EFA486}"/>
                </a:ext>
              </a:extLst>
            </p:cNvPr>
            <p:cNvSpPr txBox="1"/>
            <p:nvPr/>
          </p:nvSpPr>
          <p:spPr>
            <a:xfrm>
              <a:off x="2680951" y="2649158"/>
              <a:ext cx="601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n w="12700"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8800" dirty="0">
                <a:ln w="12700">
                  <a:solidFill>
                    <a:srgbClr val="0000FF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4FF95A9-E7C6-4F27-8662-426663359AF8}"/>
              </a:ext>
            </a:extLst>
          </p:cNvPr>
          <p:cNvGrpSpPr/>
          <p:nvPr/>
        </p:nvGrpSpPr>
        <p:grpSpPr>
          <a:xfrm>
            <a:off x="4035702" y="3195433"/>
            <a:ext cx="6747802" cy="2989003"/>
            <a:chOff x="-173617" y="2649158"/>
            <a:chExt cx="8874368" cy="3884903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E3DB80E-F60B-4710-928B-A990F1D9E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617" y="4965895"/>
              <a:ext cx="1568166" cy="15681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FC2A5D-FFCF-426A-B410-F51275CF6727}"/>
                </a:ext>
              </a:extLst>
            </p:cNvPr>
            <p:cNvSpPr txBox="1"/>
            <p:nvPr/>
          </p:nvSpPr>
          <p:spPr>
            <a:xfrm>
              <a:off x="2680951" y="2649158"/>
              <a:ext cx="601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n w="12700"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8800" dirty="0">
                <a:ln w="12700">
                  <a:solidFill>
                    <a:srgbClr val="0000FF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5560B9-E84D-4948-B22F-8B1D1BC9861F}"/>
              </a:ext>
            </a:extLst>
          </p:cNvPr>
          <p:cNvGrpSpPr/>
          <p:nvPr/>
        </p:nvGrpSpPr>
        <p:grpSpPr>
          <a:xfrm>
            <a:off x="3401894" y="3242660"/>
            <a:ext cx="6747802" cy="2989003"/>
            <a:chOff x="-173617" y="2649158"/>
            <a:chExt cx="8874368" cy="38849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ECA472F6-1EDC-4ADE-80FD-7970DE73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3617" y="4965895"/>
              <a:ext cx="1568166" cy="1568166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9A096B-AD28-4EAE-A8AB-9D0CC1E2DC19}"/>
                </a:ext>
              </a:extLst>
            </p:cNvPr>
            <p:cNvSpPr txBox="1"/>
            <p:nvPr/>
          </p:nvSpPr>
          <p:spPr>
            <a:xfrm>
              <a:off x="2680951" y="2649158"/>
              <a:ext cx="60198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8800" dirty="0">
                  <a:ln w="12700">
                    <a:solidFill>
                      <a:srgbClr val="0000FF"/>
                    </a:solidFill>
                    <a:prstDash val="sysDot"/>
                  </a:ln>
                  <a:blipFill>
                    <a:blip r:embed="rId5"/>
                    <a:stretch>
                      <a:fillRect/>
                    </a:stretch>
                  </a:blip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8800" dirty="0">
                <a:ln w="12700">
                  <a:solidFill>
                    <a:srgbClr val="0000FF"/>
                  </a:solidFill>
                  <a:prstDash val="sysDot"/>
                </a:ln>
                <a:blipFill>
                  <a:blip r:embed="rId5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A03F4F86-E3CE-4740-8BC1-D6C6621D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D0821-54CA-4A55-8DF2-781D7D872ED4}" type="datetime1">
              <a:rPr lang="en-US" smtClean="0"/>
              <a:t>2/2/2021</a:t>
            </a:fld>
            <a:endParaRPr lang="en-US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24AEE825-9290-483E-9BB5-4AC7891D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C773FBC7-40B6-450B-833C-C8A0A27D4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877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C6D80C-D30E-4E56-9823-D7B00A8E695C}"/>
              </a:ext>
            </a:extLst>
          </p:cNvPr>
          <p:cNvSpPr txBox="1"/>
          <p:nvPr/>
        </p:nvSpPr>
        <p:spPr>
          <a:xfrm>
            <a:off x="1625600" y="1505396"/>
            <a:ext cx="9506857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(গ) নং সমস্যার সমধান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আমরা জানি, ১ বছর = ১২ মাস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১ মাসে ব্যাংকে জমা করেন ৪২০ টাকা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[খ নং হতে প্রাপ্ত]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১২মাসে ব্যাংকে জমা করেন (৪২০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১২)টাকা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=৫০৪০ টাকা 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অতএব,১ বছরে ৫০৪০ টাকা ব্যাংকে জমা করেন।  </a:t>
            </a:r>
          </a:p>
          <a:p>
            <a:r>
              <a:rPr lang="bn-IN" sz="2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A1E91D-2563-4EA7-A18B-F36B54CBB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1D8F9-4233-4FC0-BC8D-F16C316FD313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AFF27-80ED-44D6-8537-50D95CBA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220C8-BC1C-4FDD-B029-D54211E39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61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E80F04-9035-4CBF-8E42-A7B186F3B632}"/>
              </a:ext>
            </a:extLst>
          </p:cNvPr>
          <p:cNvSpPr/>
          <p:nvPr/>
        </p:nvSpPr>
        <p:spPr>
          <a:xfrm>
            <a:off x="669672" y="1131039"/>
            <a:ext cx="10661590" cy="3535454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জন লোক আসবাবপত্রের দোকানে গেলেন। তারা নিচের চিত্রে দেওয়া মূল্য অনুযায়ী ২টি আলমারি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৩টি টেবিল 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১২টি চেয়ার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মোট মূল্য তারা ৫ জন সমানভাবে ভাগ করে দিলেন।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bn-IN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৩টি টেবিল ও ১২টি আলমারির মোট মূল্য কত ? </a:t>
            </a:r>
          </a:p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তারা মোট কত টাকার আসবাবপত্র কিনলেন? </a:t>
            </a:r>
          </a:p>
          <a:p>
            <a:pPr marL="642938" lvl="0" indent="-642938">
              <a:buFont typeface="Wingdings" panose="05000000000000000000" pitchFamily="2" charset="2"/>
              <a:buChar char="v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আসবাবপত্রের মূল্য বাবদ তারা প্রত্যেককে কত টাকা দিলেন? 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indent="-642938">
              <a:buFont typeface="Wingdings" panose="05000000000000000000" pitchFamily="2" charset="2"/>
              <a:buChar char="v"/>
            </a:pPr>
            <a:endParaRPr lang="bn-BD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1A62EAC0-C082-4195-BC44-8B60C1110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67" y="4171158"/>
            <a:ext cx="5653905" cy="250437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E3E3ED-59DA-4DFF-905E-020AEE6C215A}"/>
              </a:ext>
            </a:extLst>
          </p:cNvPr>
          <p:cNvSpPr txBox="1"/>
          <p:nvPr/>
        </p:nvSpPr>
        <p:spPr>
          <a:xfrm>
            <a:off x="551511" y="176932"/>
            <a:ext cx="1797794" cy="523220"/>
          </a:xfrm>
          <a:prstGeom prst="rect">
            <a:avLst/>
          </a:prstGeom>
          <a:gradFill>
            <a:gsLst>
              <a:gs pos="0">
                <a:srgbClr val="C00000"/>
              </a:gs>
              <a:gs pos="81000">
                <a:schemeClr val="bg1"/>
              </a:gs>
              <a:gs pos="3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সমস্যা নং 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580EC7-E4DA-4AB9-B578-49F3C1BC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FF6C9-D15D-43EE-AB86-8E6AD6C9F200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B942B-0FF8-4328-B509-50BE89548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B58DB-52B9-4C20-A740-B46921BE1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6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9151" y="243512"/>
            <a:ext cx="1145110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bn-IN" sz="32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নং সমস্যার সমধান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টেবিলের মূল্য ২১০০ টাকা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৩টি টেবিলের মূল্য (২১০০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৩)টাকা=৬৩০০টাকা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আবার, ১টি চেয়ারের মূল্য ৭৫০টাকা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১২টি চেয়ারের মূল্য (৭৫০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১২)টাকা = ৯০০০টাকা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৩টি টেবিল ও ১২টি চেয়ারের মোট মূল্য (৬৩০০+৯০০০)টাকা=১৫৩০০টাকা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অতএব, ৩টি টেবিল ও ১২টি চেয়ারের মোট মূল্য ১৫৩০০টাকা।   </a:t>
            </a:r>
          </a:p>
          <a:p>
            <a:pPr lvl="0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</a:t>
            </a:r>
          </a:p>
          <a:p>
            <a:pPr lvl="0"/>
            <a:endParaRPr lang="bn-IN" sz="2400" u="sng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bn-IN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IN" sz="24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21A8-88FF-4EF1-A790-7A556EA57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988C7-FF95-4386-B868-832CA5A3EC97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91C654-6506-4390-8A25-C3E54D324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60A0CA-3212-41C5-9E14-018259A30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586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D47D888-FEB2-4E9F-86B1-3D48376776F2}"/>
              </a:ext>
            </a:extLst>
          </p:cNvPr>
          <p:cNvSpPr txBox="1"/>
          <p:nvPr/>
        </p:nvSpPr>
        <p:spPr>
          <a:xfrm>
            <a:off x="398584" y="597265"/>
            <a:ext cx="113948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bn-IN" sz="32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নং সমস্যার সমধান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১টি আলমারির মূল্য ৮৭০০ টাকা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২টি আলমারির মূল্য (৮৭০০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২)টাকা = ১৭৪০০টাকা </a:t>
            </a:r>
          </a:p>
          <a:p>
            <a:pPr lvl="0" algn="ctr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৩ টি টেবিল ও ১২টি চেয়ারের মোট মূল্য ১৫৩০০টাকা </a:t>
            </a:r>
            <a:r>
              <a:rPr lang="bn-IN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[ক নং হতে প্রাপ্ত] 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২টি আলমারির মূল্য(+) ১৭৪০০ টাকা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মোট আসবাবপত্র কিনলেন ৩২৭০০ টাকা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অতএব, তারা মোট ৩২৭০০ টাকার আসবাবপত্র কিনলেন। 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EDD979-D054-492B-BD6B-2782459DF7BE}"/>
              </a:ext>
            </a:extLst>
          </p:cNvPr>
          <p:cNvCxnSpPr>
            <a:cxnSpLocks/>
          </p:cNvCxnSpPr>
          <p:nvPr/>
        </p:nvCxnSpPr>
        <p:spPr>
          <a:xfrm>
            <a:off x="2092066" y="2994409"/>
            <a:ext cx="9274629" cy="1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F4DFC1-93F9-48EC-BF68-3BA5AED5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28271-D840-40C2-8593-610495B74090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39F46-4B16-4954-B094-76C190600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F54E10-8EB5-417E-BA40-83442F9B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9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080039-4484-469A-AF39-BF0627233D04}"/>
              </a:ext>
            </a:extLst>
          </p:cNvPr>
          <p:cNvSpPr txBox="1"/>
          <p:nvPr/>
        </p:nvSpPr>
        <p:spPr>
          <a:xfrm>
            <a:off x="661181" y="806105"/>
            <a:ext cx="114229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IN" sz="3200" u="sng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নং সমস্যার সমধান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তারা মোট ৩২৭০০ টাকার আসবাবপত্র কিনলেন </a:t>
            </a:r>
            <a:r>
              <a:rPr lang="bn-IN" sz="2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[খ নং হতে প্রাপ্ত]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তাদের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দিতে হবে (৩২৭০০</a:t>
            </a:r>
            <a:r>
              <a:rPr lang="en-US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৫) =৬৫৪০টাকা  </a:t>
            </a:r>
          </a:p>
          <a:p>
            <a:pPr lvl="0"/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অতএব, আসবাবপত্রের মূল্য বাবদ তারা </a:t>
            </a:r>
            <a:r>
              <a:rPr lang="en-US" sz="32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bn-IN" sz="32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৬৫৪০ টাকা করে দিলেন।   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FBEFB-AFBB-4033-A96C-6ECBD73E8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F1734-D3CF-453C-A67D-15A89111B93E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92133-C578-418E-994F-8C8F46921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7247B-D61C-4F23-81C2-AA81B33A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07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8675B0-AAEF-4418-AF4D-FE09DD92C8AB}"/>
              </a:ext>
            </a:extLst>
          </p:cNvPr>
          <p:cNvSpPr/>
          <p:nvPr/>
        </p:nvSpPr>
        <p:spPr>
          <a:xfrm>
            <a:off x="331865" y="777650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মু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</a:t>
            </a:r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দোকানে একটি খাতা ১৮ টাকায় , </a:t>
            </a:r>
          </a:p>
          <a:p>
            <a:pPr lvl="0" algn="ctr"/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পেন্সিল ৮ টাকায় </a:t>
            </a:r>
          </a:p>
          <a:p>
            <a:pPr lvl="0" algn="ctr"/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একটি জ্যামিতিক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ত্রিকোণি</a:t>
            </a:r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 টাকায় বিক্রি হয়। </a:t>
            </a:r>
          </a:p>
          <a:p>
            <a:pPr lvl="0" algn="ctr"/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আমরা ৪ টি খাতা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৮ টি পেন্সিল এবং ২ টি জ্যামিতিক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ত্রিকোণি</a:t>
            </a:r>
            <a:endParaRPr lang="bn-BD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 algn="ctr"/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কেনার সময় ৫০০ টাকা দিলে কত টাকা ফেরত পাব?</a:t>
            </a:r>
            <a:endParaRPr lang="en-AU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9123CA-0CC0-4834-9532-3ADCB1A60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86" y="1100736"/>
            <a:ext cx="1642999" cy="2350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8087CF-7DD3-41E1-9604-44F58952C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415" y="1078248"/>
            <a:ext cx="1839446" cy="24414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96F1AC-1713-4387-9D0A-3A07A27A8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038" y="3852932"/>
            <a:ext cx="2389677" cy="27178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C54D17-1101-43E5-87B7-7027477C618A}"/>
              </a:ext>
            </a:extLst>
          </p:cNvPr>
          <p:cNvSpPr txBox="1"/>
          <p:nvPr/>
        </p:nvSpPr>
        <p:spPr>
          <a:xfrm>
            <a:off x="551511" y="176932"/>
            <a:ext cx="2698126" cy="523220"/>
          </a:xfrm>
          <a:prstGeom prst="rect">
            <a:avLst/>
          </a:prstGeom>
          <a:gradFill>
            <a:gsLst>
              <a:gs pos="0">
                <a:srgbClr val="C00000"/>
              </a:gs>
              <a:gs pos="81000">
                <a:schemeClr val="bg1"/>
              </a:gs>
              <a:gs pos="3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নিজে চেষ্টা 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A77AA11-FF62-46F4-9932-3AD81C899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CD165-673C-4D9A-943C-104B71BA1166}" type="datetime1">
              <a:rPr lang="en-US" smtClean="0"/>
              <a:t>2/2/2021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0E1BFAA-965A-4683-87EA-B373E2AE8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1C4FB6A-10D0-408F-AA32-9DCE2E5F9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63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EF2081E9-7EDD-46AF-9685-093ADC4B2C74}"/>
              </a:ext>
            </a:extLst>
          </p:cNvPr>
          <p:cNvSpPr txBox="1"/>
          <p:nvPr/>
        </p:nvSpPr>
        <p:spPr>
          <a:xfrm>
            <a:off x="3103226" y="646331"/>
            <a:ext cx="6320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খাতার দাম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= ১৮ টাকা 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.¶.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টি খাতার দাম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১৮ 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= ৭২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825D8D2B-14BE-4092-B97F-55A5F847C4AD}"/>
              </a:ext>
            </a:extLst>
          </p:cNvPr>
          <p:cNvSpPr txBox="1"/>
          <p:nvPr/>
        </p:nvSpPr>
        <p:spPr>
          <a:xfrm>
            <a:off x="2894719" y="1600438"/>
            <a:ext cx="6320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টি পেন্সিলের দাম = ৮ টাকা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টি পেন্সিলের দাম = ( ৮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) টাকা = ৬৪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16">
            <a:extLst>
              <a:ext uri="{FF2B5EF4-FFF2-40B4-BE49-F238E27FC236}">
                <a16:creationId xmlns:a16="http://schemas.microsoft.com/office/drawing/2014/main" id="{0D9A4697-EBFC-4389-8BE4-CC50248DC219}"/>
              </a:ext>
            </a:extLst>
          </p:cNvPr>
          <p:cNvSpPr txBox="1"/>
          <p:nvPr/>
        </p:nvSpPr>
        <p:spPr>
          <a:xfrm>
            <a:off x="2332517" y="2419684"/>
            <a:ext cx="7862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১ টি জ্যামিতিক ত্রিকোণির দাম = ২৫  টাকা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২ টি জ্যামিতিক ত্রিকোণির দাম = ( ২৫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) টাকা = ৫০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35639B20-7C85-43E6-A4B4-DC7D2F48EAF0}"/>
              </a:ext>
            </a:extLst>
          </p:cNvPr>
          <p:cNvSpPr txBox="1"/>
          <p:nvPr/>
        </p:nvSpPr>
        <p:spPr>
          <a:xfrm>
            <a:off x="1910642" y="3247042"/>
            <a:ext cx="725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মোট খরচ = ( ৭২+৬৪+৫০ ) টাকা = ১৮৬ টাকা</a:t>
            </a:r>
          </a:p>
        </p:txBody>
      </p:sp>
      <p:sp>
        <p:nvSpPr>
          <p:cNvPr id="6" name="TextBox 18">
            <a:extLst>
              <a:ext uri="{FF2B5EF4-FFF2-40B4-BE49-F238E27FC236}">
                <a16:creationId xmlns:a16="http://schemas.microsoft.com/office/drawing/2014/main" id="{5C3CB6F6-833E-4F05-A830-C67D630DCC8E}"/>
              </a:ext>
            </a:extLst>
          </p:cNvPr>
          <p:cNvSpPr txBox="1"/>
          <p:nvPr/>
        </p:nvSpPr>
        <p:spPr>
          <a:xfrm>
            <a:off x="774939" y="3543068"/>
            <a:ext cx="105602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দোকানদার কে ৫০০ টাকা দিলে ফেরৎ পাবেন = ( ৫০০ – ১৮৬ ) টাকা = ৩১৪  টাকা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BF353A0-04DA-40CA-8789-DE640BEABA8C}"/>
              </a:ext>
            </a:extLst>
          </p:cNvPr>
          <p:cNvSpPr txBox="1"/>
          <p:nvPr/>
        </p:nvSpPr>
        <p:spPr>
          <a:xfrm>
            <a:off x="2259614" y="3931427"/>
            <a:ext cx="7910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ফেরত পাবে = ৫০০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( ১৮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৪ )+( ৮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৮ )+( ২৫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)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10">
            <a:extLst>
              <a:ext uri="{FF2B5EF4-FFF2-40B4-BE49-F238E27FC236}">
                <a16:creationId xmlns:a16="http://schemas.microsoft.com/office/drawing/2014/main" id="{C48619B8-B921-4971-9C90-98EE050B1DA9}"/>
              </a:ext>
            </a:extLst>
          </p:cNvPr>
          <p:cNvSpPr txBox="1"/>
          <p:nvPr/>
        </p:nvSpPr>
        <p:spPr>
          <a:xfrm>
            <a:off x="3278403" y="4864154"/>
            <a:ext cx="41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= ৫০০ - ১৮৬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F965EA9-3B2C-4894-846F-F395042C0BB8}"/>
              </a:ext>
            </a:extLst>
          </p:cNvPr>
          <p:cNvSpPr txBox="1"/>
          <p:nvPr/>
        </p:nvSpPr>
        <p:spPr>
          <a:xfrm>
            <a:off x="3278403" y="4384523"/>
            <a:ext cx="4141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= ৫০০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–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৭২+৬৪+৫০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F85FD5-62CB-4EA2-8C41-063C5C1889F4}"/>
              </a:ext>
            </a:extLst>
          </p:cNvPr>
          <p:cNvSpPr txBox="1"/>
          <p:nvPr/>
        </p:nvSpPr>
        <p:spPr>
          <a:xfrm>
            <a:off x="3278403" y="5313785"/>
            <a:ext cx="414152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৩১৪ 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F5F0373-D2F8-4B2E-8762-D5468554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6A530-09BE-4AF5-A847-638C10E9509D}" type="datetime1">
              <a:rPr lang="en-US" smtClean="0"/>
              <a:t>2/2/2021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A9A3D3B-7F56-4D08-AFBD-89A409D1A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2E52CCE-5081-4509-B407-88D4BBEBE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984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81000">
              <a:schemeClr val="bg1"/>
            </a:gs>
            <a:gs pos="5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E097903-2B98-4EDB-B231-11C50CD6F5BF}"/>
              </a:ext>
            </a:extLst>
          </p:cNvPr>
          <p:cNvSpPr txBox="1"/>
          <p:nvPr/>
        </p:nvSpPr>
        <p:spPr>
          <a:xfrm>
            <a:off x="548639" y="335451"/>
            <a:ext cx="330225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 w="11430"/>
                <a:latin typeface="NikoshBAN" pitchFamily="2" charset="0"/>
                <a:cs typeface="NikoshBAN" pitchFamily="2" charset="0"/>
              </a:rPr>
              <a:t>পাঠ্য বইয়ের সাথে সংযোগ </a:t>
            </a:r>
            <a:endParaRPr lang="en-US" sz="24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creen Clipping">
            <a:extLst>
              <a:ext uri="{FF2B5EF4-FFF2-40B4-BE49-F238E27FC236}">
                <a16:creationId xmlns:a16="http://schemas.microsoft.com/office/drawing/2014/main" id="{C0061A5C-F895-4597-889E-CA36E1D38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14" y="703303"/>
            <a:ext cx="5110939" cy="54513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790758-E597-47D6-BBF3-41112DF6C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8" y="2462094"/>
            <a:ext cx="3264907" cy="3037710"/>
          </a:xfrm>
          <a:prstGeom prst="rect">
            <a:avLst/>
          </a:prstGeo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6F43FC-8B83-452E-87C1-8DFEB4E28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4F6D2-BE18-450C-9DB9-B1379DB1F377}" type="datetime1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EDC6C2-3973-444E-9211-AB2A786E1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877FD3-B4F3-45C7-BC55-3E23300C7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73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81000">
              <a:schemeClr val="bg1"/>
            </a:gs>
            <a:gs pos="5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36034A-12F5-4AAC-ADC3-9656D40C1D48}"/>
              </a:ext>
            </a:extLst>
          </p:cNvPr>
          <p:cNvSpPr/>
          <p:nvPr/>
        </p:nvSpPr>
        <p:spPr>
          <a:xfrm>
            <a:off x="832513" y="97599"/>
            <a:ext cx="110000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42938" lvl="0" indent="-642938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তারিক , জসিম এবং হালিম একটি আসবাবপত্রের দোকানে গিয়েছিল। তারা নিচের চিত্রে দেওয়া মূল্য অনুযায়ী ১টি আলমারি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 টেবিল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৮টি চেয়ার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মোট মূল্য তারা ৩ জন সমানভাবে ভাগ করে দিলেন।</a:t>
            </a:r>
            <a:endParaRPr lang="en-US" sz="28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42938" lvl="0" indent="-642938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(ক) ২টি টেবিল ও ৮টি আলমারির মোট মূল্য কত ?</a:t>
            </a:r>
          </a:p>
          <a:p>
            <a:pPr marL="642938" lvl="0" indent="-642938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(খ) তারা মত কত টাকার আসবাবপত্র কিনলেন? </a:t>
            </a:r>
          </a:p>
          <a:p>
            <a:pPr marL="642938" lvl="0" indent="-642938">
              <a:buFont typeface="Wingdings" panose="05000000000000000000" pitchFamily="2" charset="2"/>
              <a:buChar char="q"/>
            </a:pPr>
            <a:r>
              <a:rPr lang="bn-IN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(গ) আসবাবপত্রের মূল্য বাবদ তাদের প্রত্যেককে কত টাকা দিতে হবে? </a:t>
            </a:r>
            <a:r>
              <a:rPr lang="en-US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28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 descr="Screen Clipping">
            <a:extLst>
              <a:ext uri="{FF2B5EF4-FFF2-40B4-BE49-F238E27FC236}">
                <a16:creationId xmlns:a16="http://schemas.microsoft.com/office/drawing/2014/main" id="{24B65221-207C-4591-9D00-3E4B58190C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2925381"/>
            <a:ext cx="10031104" cy="351201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8B40EF-48A8-4FFF-97EE-16E9F864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5E25-A5D8-4AF6-9C32-6DC75C288633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3415-AE11-4D51-A142-EF6C009DF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09036B-56EC-4226-AD59-5DE4F936D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81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81000">
              <a:schemeClr val="bg1"/>
            </a:gs>
            <a:gs pos="5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5659" y="163773"/>
            <a:ext cx="11946341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(ক) নং সমস্যার সমধান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১টি টেবিলের মূল্য ২১০০ টাকা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২টি টেবিলের মূল্য (২১০০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২)টাকা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=৪২০০টাকা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আবার, ১টি চেয়ারের মূল্য ৭৫০টাকা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৮টি চেয়ারের মূল্য (৭৫০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৮)টাকা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=৬০০০টাকা</a:t>
            </a:r>
          </a:p>
          <a:p>
            <a:pPr algn="ctr"/>
            <a:r>
              <a:rPr lang="bn-IN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(খ) নং সমস্যার সমধান 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 টি টেবিল  ৮টি চেয়ারের মোটমূল্য ১০২০০টাকা [ক নং হতে প্রাপ্ত]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১টি আলমারির মূল্য (+) ৮৭০০ টাকা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মোট আসবাবপত্র কিনলেন ১৮৯০০ টাকা  </a:t>
            </a: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অতএব, তারা মোট ১৪৭০০ টাকার আসবাবপত্র কিনলেন। </a:t>
            </a: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941091" y="4190703"/>
            <a:ext cx="6114197" cy="8188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4787C3-15B9-4A74-B2AF-1021B04E3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8E43-E3E4-4271-840B-68BC3D0EF448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8B0F2-0BC8-4791-86EB-1B7B4EB2D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E3BF54-C9B6-4EF9-B18A-198C263A3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7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F76038-4AAE-484D-9AAE-2165FDB561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" y="125583"/>
            <a:ext cx="11943470" cy="6514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3526" y="448446"/>
            <a:ext cx="4343400" cy="854208"/>
          </a:xfrm>
          <a:prstGeom prst="rect">
            <a:avLst/>
          </a:prstGeom>
          <a:noFill/>
          <a:ln w="76200"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951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951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6314" y="2920951"/>
            <a:ext cx="5945148" cy="210070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শাহনাজ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ফেরদৌসী</a:t>
            </a:r>
            <a:r>
              <a:rPr lang="en-US" sz="4051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1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জুঁই</a:t>
            </a:r>
            <a:endParaRPr lang="bn-IN" sz="4051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 সহকারী শিক্ষক</a:t>
            </a:r>
            <a:endParaRPr lang="en-US" sz="3000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000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মাধবপুর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</a:t>
            </a:r>
          </a:p>
          <a:p>
            <a:pPr algn="ctr"/>
            <a:r>
              <a:rPr lang="en-US" sz="3000" b="1" dirty="0" err="1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bn-IN" sz="3000" b="1" dirty="0">
                <a:ln w="22225">
                  <a:noFill/>
                  <a:prstDash val="solid"/>
                </a:ln>
                <a:solidFill>
                  <a:schemeClr val="bg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,সুনামগঞ্জ।</a:t>
            </a:r>
            <a:endParaRPr lang="en-US" sz="3000" b="1" dirty="0">
              <a:ln w="22225">
                <a:noFill/>
                <a:prstDash val="solid"/>
              </a:ln>
              <a:solidFill>
                <a:schemeClr val="bg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D10837-147F-4310-A7DF-FD6C53D63A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9"/>
          <a:stretch/>
        </p:blipFill>
        <p:spPr>
          <a:xfrm>
            <a:off x="691726" y="1145837"/>
            <a:ext cx="3949065" cy="5263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51E915-D45B-4AE2-BE3C-FA35DCA6D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EA0CD-3841-45B5-8F57-E53114808890}" type="datetime1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9FE2D-463D-4737-B8D2-1EF19E95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1DCFA1-6542-4908-9B5D-B820B999A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12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C4A87CE-0430-40B4-ACCA-9542BA1A9BD4}"/>
              </a:ext>
            </a:extLst>
          </p:cNvPr>
          <p:cNvSpPr txBox="1"/>
          <p:nvPr/>
        </p:nvSpPr>
        <p:spPr>
          <a:xfrm>
            <a:off x="647115" y="1340676"/>
            <a:ext cx="103538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(গ) নং সমস্যার সমধান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তারা মোট ১৮৯০০ টাকার আসবাবপত্র কিনলেন [খ নং হতে প্রাপ্ত]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তাদের প্রত্যককে দিতে হবে (১৮৯০০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৩) টাকা =৬৩০০টাকা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অতএব,আসবাবপত্রের মূল্য বাবদ তাদের প্রত্যককে ৬৩০০ টাকা করে দিতে হবে।  </a:t>
            </a:r>
            <a:endParaRPr lang="en-US" sz="32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0FE86-C5A4-403B-904D-1F4EAADCB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215AB-8A10-4114-B8DB-CCB0516EF88E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7D5AA-31FF-4E2F-BDAE-4A31304B5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F42EEF-A086-4328-8DBE-D4DF83BEE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34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81000">
              <a:schemeClr val="bg1"/>
            </a:gs>
            <a:gs pos="5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3392ED-B1E1-427F-8F2C-60A51F14BAAE}"/>
              </a:ext>
            </a:extLst>
          </p:cNvPr>
          <p:cNvSpPr txBox="1"/>
          <p:nvPr/>
        </p:nvSpPr>
        <p:spPr>
          <a:xfrm>
            <a:off x="4065904" y="401929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একক</a:t>
            </a:r>
            <a:r>
              <a:rPr lang="bn-IN" sz="6000" b="1" dirty="0">
                <a:ln w="11430"/>
                <a:latin typeface="NikoshBAN" pitchFamily="2" charset="0"/>
                <a:cs typeface="NikoshBAN" pitchFamily="2" charset="0"/>
              </a:rPr>
              <a:t>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EF27FA75-5170-4D3A-8763-B8EF832D8A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484" y="2217616"/>
            <a:ext cx="101534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n w="0"/>
                <a:latin typeface="NikoshBAN" pitchFamily="2" charset="0"/>
                <a:cs typeface="NikoshBAN" pitchFamily="2" charset="0"/>
              </a:rPr>
              <a:t>সুমন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সাহেব তার বেতন থেকে প্রতি মাসে ৯৮৫ টাকা সঞ্চয় করেন। এক বছরে তিনি মোট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কত</a:t>
            </a:r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 টাকা সঞ্চয় করেন? </a:t>
            </a:r>
            <a:endParaRPr lang="en-US" sz="3200" dirty="0">
              <a:ln w="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47FFB-23D9-4878-84FF-62C2A790C144}"/>
              </a:ext>
            </a:extLst>
          </p:cNvPr>
          <p:cNvSpPr txBox="1"/>
          <p:nvPr/>
        </p:nvSpPr>
        <p:spPr>
          <a:xfrm>
            <a:off x="2423618" y="3596095"/>
            <a:ext cx="2500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জানি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895B-1A5D-4F11-9284-080D8F7AEAD8}"/>
              </a:ext>
            </a:extLst>
          </p:cNvPr>
          <p:cNvSpPr txBox="1"/>
          <p:nvPr/>
        </p:nvSpPr>
        <p:spPr>
          <a:xfrm>
            <a:off x="444604" y="3543818"/>
            <a:ext cx="2266396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সমাধানঃ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55EAD8-C55F-4AD1-9F31-E1EB41E8230B}"/>
              </a:ext>
            </a:extLst>
          </p:cNvPr>
          <p:cNvSpPr/>
          <p:nvPr/>
        </p:nvSpPr>
        <p:spPr>
          <a:xfrm>
            <a:off x="4065905" y="3998220"/>
            <a:ext cx="33865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 বছর = ১২ মাস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8D6360-0131-4B9A-8DDA-82AD11F927AA}"/>
              </a:ext>
            </a:extLst>
          </p:cNvPr>
          <p:cNvSpPr txBox="1"/>
          <p:nvPr/>
        </p:nvSpPr>
        <p:spPr>
          <a:xfrm>
            <a:off x="1947201" y="4508472"/>
            <a:ext cx="8620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 মাসে সঞ্চয় করেন ৯৮৫ টাকা </a:t>
            </a:r>
            <a:endParaRPr lang="bn-IN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২ মাসে সঞ্চয় করেন (৯৮৫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১২)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টাকা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= ১১৮২০ টাকা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23BDDF-251B-442D-B384-6E6585CA837F}"/>
              </a:ext>
            </a:extLst>
          </p:cNvPr>
          <p:cNvSpPr txBox="1"/>
          <p:nvPr/>
        </p:nvSpPr>
        <p:spPr>
          <a:xfrm>
            <a:off x="2208458" y="5764564"/>
            <a:ext cx="6727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বছরে সঞ্চয় করেন ১১৮২০ টাকা।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AFF13F4-159D-4756-896C-84AB027F8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884-F72D-49A1-9C53-E904949E5009}" type="datetime1">
              <a:rPr lang="en-US" smtClean="0"/>
              <a:t>2/2/2021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BA42D45-55DD-4364-BCF5-EA2DAFE40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2DCAA3C-B96A-4347-BC63-40813ACD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49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1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2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2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81000">
              <a:schemeClr val="bg1"/>
            </a:gs>
            <a:gs pos="5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532713-2C48-4BC8-94A8-2266E8F4E0A9}"/>
              </a:ext>
            </a:extLst>
          </p:cNvPr>
          <p:cNvSpPr txBox="1"/>
          <p:nvPr/>
        </p:nvSpPr>
        <p:spPr>
          <a:xfrm>
            <a:off x="642433" y="427306"/>
            <a:ext cx="21553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2800" b="1" dirty="0">
                <a:ln w="11430"/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28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184BD6-1BCD-46A1-BF61-A37967BFDA5C}"/>
              </a:ext>
            </a:extLst>
          </p:cNvPr>
          <p:cNvSpPr txBox="1"/>
          <p:nvPr/>
        </p:nvSpPr>
        <p:spPr>
          <a:xfrm>
            <a:off x="1060307" y="1890885"/>
            <a:ext cx="93877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মিনা ২৬৪ টাকা দিয়ে ৮টি খাতা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৬টি কলম কিনল। ১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কলমের দাম ১২ টাকা হলে , ৮টি খাতার দাম কত?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5">
            <a:extLst>
              <a:ext uri="{FF2B5EF4-FFF2-40B4-BE49-F238E27FC236}">
                <a16:creationId xmlns:a16="http://schemas.microsoft.com/office/drawing/2014/main" id="{159EB8F6-7015-4FCC-A047-FC4CB8C471A2}"/>
              </a:ext>
            </a:extLst>
          </p:cNvPr>
          <p:cNvSpPr/>
          <p:nvPr/>
        </p:nvSpPr>
        <p:spPr>
          <a:xfrm>
            <a:off x="421092" y="3100035"/>
            <a:ext cx="2155372" cy="561476"/>
          </a:xfrm>
          <a:prstGeom prst="wedgeEllipseCallout">
            <a:avLst>
              <a:gd name="adj1" fmla="val -54166"/>
              <a:gd name="adj2" fmla="val -8156"/>
            </a:avLst>
          </a:prstGeom>
          <a:noFill/>
          <a:ln w="5715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  </a:t>
            </a:r>
            <a:endParaRPr lang="en-AU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223EF-4772-4039-B2C1-77E94319B92D}"/>
              </a:ext>
            </a:extLst>
          </p:cNvPr>
          <p:cNvSpPr txBox="1"/>
          <p:nvPr/>
        </p:nvSpPr>
        <p:spPr>
          <a:xfrm>
            <a:off x="1898934" y="3162694"/>
            <a:ext cx="75128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১ টি কলমের দাম = ১২ টাকা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৬ টি কলমের দাম = (১২</a:t>
            </a:r>
            <a:r>
              <a:rPr lang="en-AU" sz="28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৬) টাকা = ৭২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E9BED4-9639-4671-92E3-C3314C6465F8}"/>
              </a:ext>
            </a:extLst>
          </p:cNvPr>
          <p:cNvSpPr txBox="1"/>
          <p:nvPr/>
        </p:nvSpPr>
        <p:spPr>
          <a:xfrm>
            <a:off x="1898934" y="4116801"/>
            <a:ext cx="751285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৮ টি খাতা ও ৬টি কলমের দাম     ২৬৪  টাকা 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.¶.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৬ টি কলমের দাম               ( - )  ৭২ টাকা</a:t>
            </a:r>
            <a:endParaRPr lang="en-AU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AU" sz="20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0FA1D96-75EE-4654-8975-8D578BB92B2D}"/>
              </a:ext>
            </a:extLst>
          </p:cNvPr>
          <p:cNvCxnSpPr/>
          <p:nvPr/>
        </p:nvCxnSpPr>
        <p:spPr>
          <a:xfrm flipV="1">
            <a:off x="1498778" y="5027382"/>
            <a:ext cx="6490503" cy="37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6A2DE7-CF40-4FCF-BBC2-F3E350D588C2}"/>
              </a:ext>
            </a:extLst>
          </p:cNvPr>
          <p:cNvSpPr txBox="1"/>
          <p:nvPr/>
        </p:nvSpPr>
        <p:spPr>
          <a:xfrm>
            <a:off x="2295612" y="5064823"/>
            <a:ext cx="5592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৮টি খাতার দাম                     = ১৯২  টাকা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57DC11-0647-4AB9-9E0C-65AE6464A8BA}"/>
              </a:ext>
            </a:extLst>
          </p:cNvPr>
          <p:cNvSpPr txBox="1"/>
          <p:nvPr/>
        </p:nvSpPr>
        <p:spPr>
          <a:xfrm>
            <a:off x="2295612" y="5907474"/>
            <a:ext cx="413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৮টি খাতার দাম ১৯২ টাকা। 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2530A8C3-84BC-4238-B0F3-23DDCAE74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AE018-137F-42A9-A716-6EC143B39605}" type="datetime1">
              <a:rPr lang="en-US" smtClean="0"/>
              <a:t>2/2/2021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C4C427-F32F-438B-85C8-8B284F2DD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99BA7F6-A094-47DC-A718-6C13A8FB6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42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5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303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303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104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F5FF4E-D49D-4198-9D9B-BB99E052B543}"/>
              </a:ext>
            </a:extLst>
          </p:cNvPr>
          <p:cNvSpPr txBox="1"/>
          <p:nvPr/>
        </p:nvSpPr>
        <p:spPr>
          <a:xfrm>
            <a:off x="4063251" y="409775"/>
            <a:ext cx="327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>
                <a:ln w="11430"/>
                <a:latin typeface="NikoshBAN" pitchFamily="2" charset="0"/>
                <a:cs typeface="NikoshBAN" pitchFamily="2" charset="0"/>
              </a:rPr>
              <a:t>মূল্যায়নঃ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09DBB1C-E6B9-4A7E-AC1F-386EF6DBB26F}"/>
              </a:ext>
            </a:extLst>
          </p:cNvPr>
          <p:cNvSpPr/>
          <p:nvPr/>
        </p:nvSpPr>
        <p:spPr>
          <a:xfrm>
            <a:off x="595196" y="2560023"/>
            <a:ext cx="80300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 টি খাতার দাম ১৮ টাকা হলে , ৫টি খাতার দাম কত?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68D2A7-0087-4540-8B2D-606839EA9AA5}"/>
              </a:ext>
            </a:extLst>
          </p:cNvPr>
          <p:cNvSpPr/>
          <p:nvPr/>
        </p:nvSpPr>
        <p:spPr>
          <a:xfrm>
            <a:off x="595196" y="3585200"/>
            <a:ext cx="10055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১ টি পেন্সিলের দাম ৮ টাকা হলে , ৯৬ টাকায় কতটি পেন্সিল পাওয়া যাবে?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B290EE-F77A-4B01-8668-49866B76A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AFAD42-45AA-49D3-B0E2-FE712EE4398A}" type="datetime1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02BD53-48D1-472B-89D9-D9798A27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7EF671-2607-4180-AE96-7C976276A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53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9DFEE2-6AB9-4AF9-A18A-FB7971B5ED94}"/>
              </a:ext>
            </a:extLst>
          </p:cNvPr>
          <p:cNvSpPr txBox="1"/>
          <p:nvPr/>
        </p:nvSpPr>
        <p:spPr>
          <a:xfrm>
            <a:off x="4063251" y="409775"/>
            <a:ext cx="3276600" cy="1015663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B5156E8-6168-4B57-BA1B-10C450872CE3}"/>
              </a:ext>
            </a:extLst>
          </p:cNvPr>
          <p:cNvSpPr/>
          <p:nvPr/>
        </p:nvSpPr>
        <p:spPr>
          <a:xfrm>
            <a:off x="454144" y="2011680"/>
            <a:ext cx="10494818" cy="2103120"/>
          </a:xfrm>
          <a:prstGeom prst="rect">
            <a:avLst/>
          </a:prstGeom>
          <a:noFill/>
          <a:ln w="762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42938" indent="-642938">
              <a:buFont typeface="Wingdings" panose="05000000000000000000" pitchFamily="2" charset="2"/>
              <a:buChar char="q"/>
            </a:pP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জাহিদুল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২৬৫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সয়াবিন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৫৮৮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কিনলেন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চালের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৩৮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৩০০০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দোকানদার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ফেরত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দেবেন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C3A21-BAF2-45A1-A745-EE84BEA36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7EC9A-EC48-46CB-ACB1-783A869CD845}" type="datetime1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26497-0A62-4C29-B8D3-7D709FC33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0AE1A-8809-49D7-ADE1-494ECF604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74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AC3F2A-4DD7-43B8-B258-D213FA4E8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07" y="188686"/>
            <a:ext cx="11727938" cy="64788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382AD0-E249-4237-9A0D-0165D393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726" y="4305300"/>
            <a:ext cx="29845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149120-4F0B-434A-84AB-053F578AC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55" y="1658230"/>
            <a:ext cx="1619628" cy="1281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1D1B71F-740F-4ECA-8BF8-52E55F6C2CFD}"/>
              </a:ext>
            </a:extLst>
          </p:cNvPr>
          <p:cNvSpPr/>
          <p:nvPr/>
        </p:nvSpPr>
        <p:spPr>
          <a:xfrm>
            <a:off x="3004457" y="1229261"/>
            <a:ext cx="8873536" cy="1569660"/>
          </a:xfrm>
          <a:prstGeom prst="rect">
            <a:avLst/>
          </a:prstGeom>
          <a:gradFill>
            <a:gsLst>
              <a:gs pos="0">
                <a:srgbClr val="FFFF00"/>
              </a:gs>
              <a:gs pos="81000">
                <a:schemeClr val="bg1"/>
              </a:gs>
              <a:gs pos="3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085DAD2-A7F0-4792-8A33-CE7B17B7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91E5B-9770-48AF-9B56-5C17E75A0EEF}" type="datetime1">
              <a:rPr lang="en-US" smtClean="0"/>
              <a:t>2/2/2021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B22D285-88A5-4D01-85CF-12CE6ABF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E7F5F21-9F9C-496A-91C2-A5F0FB9B9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5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1">
                <a:lumMod val="20000"/>
                <a:lumOff val="80000"/>
              </a:schemeClr>
            </a:gs>
            <a:gs pos="81000">
              <a:schemeClr val="bg1"/>
            </a:gs>
            <a:gs pos="56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EA6C4E-3E1D-43E7-A0AF-D831D2F58C15}"/>
              </a:ext>
            </a:extLst>
          </p:cNvPr>
          <p:cNvSpPr txBox="1"/>
          <p:nvPr/>
        </p:nvSpPr>
        <p:spPr>
          <a:xfrm>
            <a:off x="1095311" y="1624835"/>
            <a:ext cx="5894362" cy="44012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perspective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 –পঞ্চম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বিষয়ঃ প্রাথমকি গণিত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অধ্যায়-৩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পাঠঃ চার প্রক্রিয়া সম্পর্কিত সমস্যাবলি </a:t>
            </a:r>
          </a:p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আলতাব সাহেব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ব্যাংকে জমা রাখেন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0FD9A-FF37-4B02-936A-D8FABADDE4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089" y="1932086"/>
            <a:ext cx="3329354" cy="39692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075FF-32F2-4A67-8224-542746ACE427}"/>
              </a:ext>
            </a:extLst>
          </p:cNvPr>
          <p:cNvSpPr txBox="1"/>
          <p:nvPr/>
        </p:nvSpPr>
        <p:spPr>
          <a:xfrm>
            <a:off x="4740141" y="324128"/>
            <a:ext cx="3284874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6000" dirty="0" err="1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bn-IN" sz="6000" dirty="0">
                <a:ln>
                  <a:solidFill>
                    <a:srgbClr val="7030A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6000" dirty="0">
              <a:ln>
                <a:solidFill>
                  <a:srgbClr val="7030A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31481DF-FF8A-44C3-A682-E35DE4160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77793-53BF-4EEA-88A0-B8E8CC33B2F5}" type="datetime1">
              <a:rPr lang="en-US" smtClean="0"/>
              <a:t>2/2/2021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3EF60C-09EB-4D10-8D28-200B3AFEE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491B78-3661-4FF7-9C4C-5DEE5C7F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62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5277C008-3FB7-4CFA-83F2-9E651A0A99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" y="387096"/>
            <a:ext cx="11760591" cy="60838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0A2B78-3F13-431A-8BB3-FF610473B964}"/>
              </a:ext>
            </a:extLst>
          </p:cNvPr>
          <p:cNvSpPr txBox="1"/>
          <p:nvPr/>
        </p:nvSpPr>
        <p:spPr>
          <a:xfrm>
            <a:off x="647114" y="315166"/>
            <a:ext cx="294014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2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চল একটি ম্যাজিক দেখি </a:t>
            </a:r>
            <a:endParaRPr lang="en-US" sz="2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F7B039-4FF5-4BBF-AED2-75FE731CAD34}"/>
              </a:ext>
            </a:extLst>
          </p:cNvPr>
          <p:cNvSpPr txBox="1"/>
          <p:nvPr/>
        </p:nvSpPr>
        <p:spPr>
          <a:xfrm>
            <a:off x="2098721" y="1992985"/>
            <a:ext cx="201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 =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0C6E35-762F-45CE-923E-F640E6D053BE}"/>
              </a:ext>
            </a:extLst>
          </p:cNvPr>
          <p:cNvSpPr txBox="1"/>
          <p:nvPr/>
        </p:nvSpPr>
        <p:spPr>
          <a:xfrm>
            <a:off x="4818185" y="3380433"/>
            <a:ext cx="1277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৪৯৯৫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023CD-8F28-45C3-BB04-DFD965CC1325}"/>
              </a:ext>
            </a:extLst>
          </p:cNvPr>
          <p:cNvSpPr txBox="1"/>
          <p:nvPr/>
        </p:nvSpPr>
        <p:spPr>
          <a:xfrm>
            <a:off x="2117188" y="2702292"/>
            <a:ext cx="24477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৯৯ =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215BB6-3F8C-425C-8EB7-7548D650E280}"/>
              </a:ext>
            </a:extLst>
          </p:cNvPr>
          <p:cNvSpPr txBox="1"/>
          <p:nvPr/>
        </p:nvSpPr>
        <p:spPr>
          <a:xfrm>
            <a:off x="2061795" y="3407486"/>
            <a:ext cx="20855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৯৯৯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86F3EE-3CD4-4BD6-95E3-D243749F1A5C}"/>
              </a:ext>
            </a:extLst>
          </p:cNvPr>
          <p:cNvSpPr txBox="1"/>
          <p:nvPr/>
        </p:nvSpPr>
        <p:spPr>
          <a:xfrm>
            <a:off x="5047957" y="2107809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A8B184-A778-4062-AA66-B62BF2712D4F}"/>
              </a:ext>
            </a:extLst>
          </p:cNvPr>
          <p:cNvSpPr txBox="1"/>
          <p:nvPr/>
        </p:nvSpPr>
        <p:spPr>
          <a:xfrm>
            <a:off x="5047957" y="2062470"/>
            <a:ext cx="691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73DD70-E94C-4AB2-9994-FACFACE49866}"/>
              </a:ext>
            </a:extLst>
          </p:cNvPr>
          <p:cNvSpPr txBox="1"/>
          <p:nvPr/>
        </p:nvSpPr>
        <p:spPr>
          <a:xfrm>
            <a:off x="4935415" y="2162856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D31A84-D1C6-40A6-A971-B99737799E59}"/>
              </a:ext>
            </a:extLst>
          </p:cNvPr>
          <p:cNvSpPr txBox="1"/>
          <p:nvPr/>
        </p:nvSpPr>
        <p:spPr>
          <a:xfrm>
            <a:off x="5087815" y="2315256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29AB40F-F176-49D8-83C0-FDD9A11879D1}"/>
              </a:ext>
            </a:extLst>
          </p:cNvPr>
          <p:cNvSpPr txBox="1"/>
          <p:nvPr/>
        </p:nvSpPr>
        <p:spPr>
          <a:xfrm>
            <a:off x="5205045" y="2650278"/>
            <a:ext cx="1069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0F1A1A-D0B1-4570-8484-905A7736C1BE}"/>
              </a:ext>
            </a:extLst>
          </p:cNvPr>
          <p:cNvSpPr txBox="1"/>
          <p:nvPr/>
        </p:nvSpPr>
        <p:spPr>
          <a:xfrm>
            <a:off x="4943622" y="2799142"/>
            <a:ext cx="127781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৪৯৫</a:t>
            </a:r>
            <a:endParaRPr lang="en-US" sz="32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B58380-A363-476D-8D90-DFE3634D6019}"/>
              </a:ext>
            </a:extLst>
          </p:cNvPr>
          <p:cNvSpPr txBox="1"/>
          <p:nvPr/>
        </p:nvSpPr>
        <p:spPr>
          <a:xfrm>
            <a:off x="4574345" y="4069971"/>
            <a:ext cx="12778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৪৯৯৯৫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2979794-3880-41D6-B800-DFF7D0390E0A}"/>
              </a:ext>
            </a:extLst>
          </p:cNvPr>
          <p:cNvSpPr txBox="1"/>
          <p:nvPr/>
        </p:nvSpPr>
        <p:spPr>
          <a:xfrm>
            <a:off x="1943977" y="4053817"/>
            <a:ext cx="23211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৯৯৯৯ = </a:t>
            </a:r>
          </a:p>
        </p:txBody>
      </p:sp>
      <p:sp>
        <p:nvSpPr>
          <p:cNvPr id="30" name="Date Placeholder 29">
            <a:extLst>
              <a:ext uri="{FF2B5EF4-FFF2-40B4-BE49-F238E27FC236}">
                <a16:creationId xmlns:a16="http://schemas.microsoft.com/office/drawing/2014/main" id="{8B2D9E39-DC86-4F40-A724-26D3A107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644A-94D8-4A18-99C9-2757208D44D5}" type="datetime1">
              <a:rPr lang="en-US" smtClean="0"/>
              <a:t>2/2/2021</a:t>
            </a:fld>
            <a:endParaRPr lang="en-US"/>
          </a:p>
        </p:txBody>
      </p:sp>
      <p:sp>
        <p:nvSpPr>
          <p:cNvPr id="31" name="Footer Placeholder 30">
            <a:extLst>
              <a:ext uri="{FF2B5EF4-FFF2-40B4-BE49-F238E27FC236}">
                <a16:creationId xmlns:a16="http://schemas.microsoft.com/office/drawing/2014/main" id="{52A4F9FC-7A14-45A2-80CD-337AF027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45F0EA36-47A2-49BC-873F-69852337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623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5" grpId="0"/>
      <p:bldP spid="21" grpId="0"/>
      <p:bldP spid="24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BE7A583-E95B-4742-BA5D-AEEF994AA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47" y="277837"/>
            <a:ext cx="11493305" cy="630232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4593E2-00BC-4909-AFFA-CE20B93A5181}"/>
              </a:ext>
            </a:extLst>
          </p:cNvPr>
          <p:cNvSpPr txBox="1"/>
          <p:nvPr/>
        </p:nvSpPr>
        <p:spPr>
          <a:xfrm>
            <a:off x="797168" y="509028"/>
            <a:ext cx="6096000" cy="830997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pPr algn="ctr"/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5A1765-1860-44B8-98F0-E6B9567A8A8C}"/>
              </a:ext>
            </a:extLst>
          </p:cNvPr>
          <p:cNvSpPr txBox="1"/>
          <p:nvPr/>
        </p:nvSpPr>
        <p:spPr>
          <a:xfrm>
            <a:off x="2348463" y="1571216"/>
            <a:ext cx="9089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 প্রক্রিয়া সম্পর্কিত সমস্যাবলি </a:t>
            </a:r>
            <a:endParaRPr lang="en-US" sz="6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409B3-6C90-44EE-A2F7-3D0642C2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61F25-5B4C-4DF3-ACB2-844A643D8B95}" type="datetime1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8CAFF1-B9CD-4325-8BBA-F277B3F64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3B42A-399F-4881-A44B-2590A963C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154F5D-764C-4B61-B9CE-2A123A063790}"/>
              </a:ext>
            </a:extLst>
          </p:cNvPr>
          <p:cNvSpPr txBox="1"/>
          <p:nvPr/>
        </p:nvSpPr>
        <p:spPr>
          <a:xfrm>
            <a:off x="595443" y="1397178"/>
            <a:ext cx="4145369" cy="584775"/>
          </a:xfrm>
          <a:prstGeom prst="rect">
            <a:avLst/>
          </a:prstGeom>
          <a:gradFill>
            <a:gsLst>
              <a:gs pos="12000">
                <a:schemeClr val="accent1">
                  <a:lumMod val="20000"/>
                  <a:lumOff val="80000"/>
                </a:schemeClr>
              </a:gs>
              <a:gs pos="81000">
                <a:schemeClr val="bg1"/>
              </a:gs>
              <a:gs pos="56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00E47-83AB-41EB-9AF4-E5523BF29C71}"/>
              </a:ext>
            </a:extLst>
          </p:cNvPr>
          <p:cNvSpPr txBox="1"/>
          <p:nvPr/>
        </p:nvSpPr>
        <p:spPr>
          <a:xfrm>
            <a:off x="736120" y="3719890"/>
            <a:ext cx="9990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১৪.৪.২ যোগ,বিয়োগ,গুণ ও ভাগের অনূর্ধ্ব তিনটি ব্যবহার করে তিন স্তরবিশিষ্ট সমস্যার সমাধান করতে পারবে।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3630C6-5C88-4DE0-B142-367F4C37A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226" y="2679127"/>
            <a:ext cx="10101948" cy="74987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445207-DA36-4C86-A57E-D80B3A296139}"/>
              </a:ext>
            </a:extLst>
          </p:cNvPr>
          <p:cNvSpPr txBox="1"/>
          <p:nvPr/>
        </p:nvSpPr>
        <p:spPr>
          <a:xfrm>
            <a:off x="441054" y="463816"/>
            <a:ext cx="2473658" cy="584775"/>
          </a:xfrm>
          <a:prstGeom prst="rect">
            <a:avLst/>
          </a:prstGeom>
          <a:gradFill>
            <a:gsLst>
              <a:gs pos="12000">
                <a:schemeClr val="accent1">
                  <a:lumMod val="20000"/>
                  <a:lumOff val="80000"/>
                </a:schemeClr>
              </a:gs>
              <a:gs pos="81000">
                <a:schemeClr val="bg1"/>
              </a:gs>
              <a:gs pos="56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0784F0E-071D-441D-8C7B-931F8DE0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DA83-96E0-4B18-8B31-F943073FFB97}" type="datetime1">
              <a:rPr lang="en-US" smtClean="0"/>
              <a:t>2/2/2021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2928A13D-6161-4F69-BCCF-7FCB7C1A6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B88A462-D2CF-46DA-AB95-11F722728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2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8F1EB1-61E9-48AE-9712-1D4F9185C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95157" y="4179110"/>
            <a:ext cx="3032387" cy="1995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1E0AB2-4493-4E4E-826E-3C7CAC725095}"/>
              </a:ext>
            </a:extLst>
          </p:cNvPr>
          <p:cNvSpPr txBox="1"/>
          <p:nvPr/>
        </p:nvSpPr>
        <p:spPr>
          <a:xfrm>
            <a:off x="454855" y="1760605"/>
            <a:ext cx="112822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আলতাব সাহেবের মাসিক বেতন ৯৮৭০ টাকা । প্রতি মাসে তিনি ৩৮০০ টাকা বাসা ভাড়া বাবদ এবং ৫৬৫০ টাকা পরিবারের প্রয়োজন বাবদ খরচ করেন । অবশিষ্ট টাকা তিনি ব্যাংকে জমা রাখেন ।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(ক) প্রতি মাসে তিনি মোট কত টাকা খরচ করেন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(খ) প্রতি মাসে তিনি কত টাকা ব্যাংকে জমা রাখেন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(গ) তিনি ১ বছরে কত টাকা ব্যাংকে জমা রাখেন 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50B171-8832-4DFF-BB01-3C61B2833CC3}"/>
              </a:ext>
            </a:extLst>
          </p:cNvPr>
          <p:cNvSpPr txBox="1"/>
          <p:nvPr/>
        </p:nvSpPr>
        <p:spPr>
          <a:xfrm>
            <a:off x="467104" y="414316"/>
            <a:ext cx="1797794" cy="954107"/>
          </a:xfrm>
          <a:prstGeom prst="rect">
            <a:avLst/>
          </a:prstGeom>
          <a:gradFill>
            <a:gsLst>
              <a:gs pos="0">
                <a:srgbClr val="C00000"/>
              </a:gs>
              <a:gs pos="81000">
                <a:schemeClr val="bg1"/>
              </a:gs>
              <a:gs pos="3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সমস্যা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ED89B3-4BA1-41AD-AB10-40B25AB6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0F53E-BC7E-41DD-BCE5-D221BEFB0F08}" type="datetime1">
              <a:rPr lang="en-US" smtClean="0"/>
              <a:t>2/2/2021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147679-7D8A-4914-AC69-1F134C6EB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1421774-AF98-43FF-BDF5-F9B73A37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17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570" y="243512"/>
            <a:ext cx="11030859" cy="6370975"/>
          </a:xfrm>
          <a:prstGeom prst="rect">
            <a:avLst/>
          </a:prstGeom>
          <a:gradFill>
            <a:gsLst>
              <a:gs pos="0">
                <a:srgbClr val="FFFF00"/>
              </a:gs>
              <a:gs pos="81000">
                <a:schemeClr val="bg1"/>
              </a:gs>
              <a:gs pos="3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(ক) নং সমস্যার সমাধান</a:t>
            </a:r>
            <a:endParaRPr lang="en-US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আলতাব সাহেব প্রতি মাসে ,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বাসা ভাড়া বাবদ খরচ করেন ৩৮০০ টাকা 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পরিবারের জন্য খরচ করেন  ৫৬৫০ টাকা</a:t>
            </a: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তিনি মোট খরচ করেন     ৯৪৫০  টাকা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অতএব,প্রতি মাসে তিনি মোট খরচ করেন ৯৪৫০ টাকা </a:t>
            </a:r>
          </a:p>
          <a:p>
            <a:r>
              <a:rPr lang="en-US" sz="2400" u="sng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endParaRPr lang="bn-IN" sz="2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>
            <a:cxnSpLocks/>
          </p:cNvCxnSpPr>
          <p:nvPr/>
        </p:nvCxnSpPr>
        <p:spPr>
          <a:xfrm>
            <a:off x="3484242" y="3196771"/>
            <a:ext cx="58040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8FF23D8-CDB6-46E6-BA4D-0076C1E57B97}"/>
              </a:ext>
            </a:extLst>
          </p:cNvPr>
          <p:cNvSpPr txBox="1"/>
          <p:nvPr/>
        </p:nvSpPr>
        <p:spPr>
          <a:xfrm>
            <a:off x="467104" y="414316"/>
            <a:ext cx="1449598" cy="523220"/>
          </a:xfrm>
          <a:prstGeom prst="rect">
            <a:avLst/>
          </a:prstGeom>
          <a:gradFill>
            <a:gsLst>
              <a:gs pos="0">
                <a:srgbClr val="C00000"/>
              </a:gs>
              <a:gs pos="81000">
                <a:schemeClr val="bg1"/>
              </a:gs>
              <a:gs pos="3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সমধান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E59B4DAC-CFD5-4FD8-8DA8-E2F30B2E6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BAAB0-4BE3-4CF7-8719-40076A9D9B17}" type="datetime1">
              <a:rPr lang="en-US" smtClean="0"/>
              <a:t>2/2/2021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9718D6F-09CF-4221-8BA6-74EEED863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F859358-5A5E-48AB-B5B6-F4C470CB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618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81000">
              <a:schemeClr val="bg1"/>
            </a:gs>
            <a:gs pos="30000">
              <a:schemeClr val="bg1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7D1907-45E4-480E-9113-84BA61E6D5FB}"/>
              </a:ext>
            </a:extLst>
          </p:cNvPr>
          <p:cNvSpPr txBox="1"/>
          <p:nvPr/>
        </p:nvSpPr>
        <p:spPr>
          <a:xfrm>
            <a:off x="943429" y="751344"/>
            <a:ext cx="10871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(খ) নং সমস্যার সমাধান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প্রতি মাসে তিনি বেতন পান ৯৮৭০টাকা 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প্রতি মাসে তিনি মোট খরচ করেন (-)  ৯৪৫০ টাকা </a:t>
            </a:r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[ক থেকে প্রাপ্ত]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প্রতি মাসে তিনি ব্যাংকে জমা করেন       ৪২০ টাকা</a:t>
            </a: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অতএব,  প্রতি মাসে তিনি ৪২০টাকা ব্যাংকে জমা করেন।</a:t>
            </a:r>
            <a:endParaRPr lang="en-US" sz="3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92E6BF7-C58E-4904-84D5-F806B23CDEF4}"/>
              </a:ext>
            </a:extLst>
          </p:cNvPr>
          <p:cNvCxnSpPr>
            <a:cxnSpLocks/>
          </p:cNvCxnSpPr>
          <p:nvPr/>
        </p:nvCxnSpPr>
        <p:spPr>
          <a:xfrm>
            <a:off x="2258646" y="2305092"/>
            <a:ext cx="9274629" cy="1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1C428E3-41EB-4FD7-8D78-0D5F1DCB9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AEC1D-3174-4345-B32C-C92D0D21317A}" type="datetime1">
              <a:rPr lang="en-US" smtClean="0"/>
              <a:t>2/2/2021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41FC0D-B047-4405-864D-0E6977362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shahnaz ferdausi jui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4C0B39D-6A18-4215-A522-99B226A17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0F09D-4558-46B1-91B5-5DAD02AFB5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8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1311</Words>
  <Application>Microsoft Office PowerPoint</Application>
  <PresentationFormat>Widescreen</PresentationFormat>
  <Paragraphs>233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2021-02-01T14:35:42Z</dcterms:created>
  <dcterms:modified xsi:type="dcterms:W3CDTF">2021-02-02T08:39:23Z</dcterms:modified>
</cp:coreProperties>
</file>